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229" r:id="rId4"/>
  </p:sldMasterIdLst>
  <p:notesMasterIdLst>
    <p:notesMasterId r:id="rId23"/>
  </p:notesMasterIdLst>
  <p:handoutMasterIdLst>
    <p:handoutMasterId r:id="rId24"/>
  </p:handoutMasterIdLst>
  <p:sldIdLst>
    <p:sldId id="1368" r:id="rId5"/>
    <p:sldId id="1369" r:id="rId6"/>
    <p:sldId id="1398" r:id="rId7"/>
    <p:sldId id="1424" r:id="rId8"/>
    <p:sldId id="1541" r:id="rId9"/>
    <p:sldId id="1542" r:id="rId10"/>
    <p:sldId id="1543" r:id="rId11"/>
    <p:sldId id="1544" r:id="rId12"/>
    <p:sldId id="1551" r:id="rId13"/>
    <p:sldId id="1545" r:id="rId14"/>
    <p:sldId id="1546" r:id="rId15"/>
    <p:sldId id="1547" r:id="rId16"/>
    <p:sldId id="1548" r:id="rId17"/>
    <p:sldId id="1549" r:id="rId18"/>
    <p:sldId id="1550" r:id="rId19"/>
    <p:sldId id="1364" r:id="rId20"/>
    <p:sldId id="1430" r:id="rId21"/>
    <p:sldId id="1540" r:id="rId22"/>
  </p:sldIdLst>
  <p:sldSz cx="14630400" cy="8229600"/>
  <p:notesSz cx="6858000" cy="9144000"/>
  <p:embeddedFontLst>
    <p:embeddedFont>
      <p:font typeface="Amazon Ember" panose="020B0603020204020204" pitchFamily="34" charset="0"/>
      <p:regular r:id="rId25"/>
      <p:bold r:id="rId26"/>
      <p:italic r:id="rId27"/>
      <p:boldItalic r:id="rId28"/>
    </p:embeddedFont>
    <p:embeddedFont>
      <p:font typeface="Amazon Ember Heavy" panose="020B0603020204020204" pitchFamily="34" charset="0"/>
      <p:bold r:id="rId29"/>
      <p:boldItalic r:id="rId30"/>
    </p:embeddedFont>
    <p:embeddedFont>
      <p:font typeface="Amazon Ember Light" panose="020B0403020204020204" pitchFamily="34" charset="0"/>
      <p:regular r:id="rId31"/>
      <p:italic r:id="rId32"/>
    </p:embeddedFont>
    <p:embeddedFont>
      <p:font typeface="Arial Black" panose="020B0604020202020204" pitchFamily="34" charset="0"/>
      <p:bold r:id="rId33"/>
    </p:embeddedFont>
    <p:embeddedFont>
      <p:font typeface="Lucida Console" panose="020B0609040504020204" pitchFamily="49" charset="0"/>
      <p:regular r:id="rId34"/>
    </p:embeddedFont>
  </p:embeddedFontLst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5BB76F4-83CF-43C2-B768-FA13CADF33A0}">
          <p14:sldIdLst>
            <p14:sldId id="1368"/>
            <p14:sldId id="1369"/>
            <p14:sldId id="1398"/>
            <p14:sldId id="1424"/>
            <p14:sldId id="1541"/>
            <p14:sldId id="1542"/>
            <p14:sldId id="1543"/>
            <p14:sldId id="1544"/>
            <p14:sldId id="1551"/>
            <p14:sldId id="1545"/>
            <p14:sldId id="1546"/>
            <p14:sldId id="1547"/>
            <p14:sldId id="1548"/>
            <p14:sldId id="1549"/>
            <p14:sldId id="1550"/>
            <p14:sldId id="1364"/>
            <p14:sldId id="1430"/>
            <p14:sldId id="1540"/>
          </p14:sldIdLst>
        </p14:section>
        <p14:section name="Resources" id="{65AC3BE7-6478-4C7D-B77A-7E72FF3AB1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Alyssa Jones" initials="AJ [2]" lastIdx="17" clrIdx="7">
    <p:extLst>
      <p:ext uri="{19B8F6BF-5375-455C-9EA6-DF929625EA0E}">
        <p15:presenceInfo xmlns:p15="http://schemas.microsoft.com/office/powerpoint/2012/main" userId="S-1-5-21-383413107-1061881802-891584314-12453" providerId="AD"/>
      </p:ext>
    </p:extLst>
  </p:cmAuthor>
  <p:cmAuthor id="1" name="Mary Feil-Jacobs" initials="MFJ" lastIdx="43" clrIdx="1"/>
  <p:cmAuthor id="2" name="Monica Lueder" initials="ML" lastIdx="22" clrIdx="2"/>
  <p:cmAuthor id="3" name="Mary Feil-Jacobs" initials="MF" lastIdx="22" clrIdx="3"/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  <p:cmAuthor id="5" name="Mitchell Derrey" initials="MD [2]" lastIdx="8" clrIdx="5">
    <p:extLst>
      <p:ext uri="{19B8F6BF-5375-455C-9EA6-DF929625EA0E}">
        <p15:presenceInfo xmlns:p15="http://schemas.microsoft.com/office/powerpoint/2012/main" userId="S::mitchell@silverfoxprod.com::ba2ee660-27ce-40d7-8b8d-1c0a464223e1" providerId="AD"/>
      </p:ext>
    </p:extLst>
  </p:cmAuthor>
  <p:cmAuthor id="6" name="Alyssa Jones" initials="AJ" lastIdx="14" clrIdx="6">
    <p:extLst>
      <p:ext uri="{19B8F6BF-5375-455C-9EA6-DF929625EA0E}">
        <p15:presenceInfo xmlns:p15="http://schemas.microsoft.com/office/powerpoint/2012/main" userId="S::alyssa@silverfoxprod.com::503817f1-4975-4c1d-8322-aa1c0118f0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FFF"/>
    <a:srgbClr val="FB9900"/>
    <a:srgbClr val="6CC2DB"/>
    <a:srgbClr val="FFFFFF"/>
    <a:srgbClr val="002B47"/>
    <a:srgbClr val="004673"/>
    <a:srgbClr val="C57E2E"/>
    <a:srgbClr val="0090D0"/>
    <a:srgbClr val="000000"/>
    <a:srgbClr val="150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8" autoAdjust="0"/>
    <p:restoredTop sz="92940" autoAdjust="0"/>
  </p:normalViewPr>
  <p:slideViewPr>
    <p:cSldViewPr snapToGrid="0">
      <p:cViewPr varScale="1">
        <p:scale>
          <a:sx n="90" d="100"/>
          <a:sy n="90" d="100"/>
        </p:scale>
        <p:origin x="336" y="192"/>
      </p:cViewPr>
      <p:guideLst>
        <p:guide orient="horz" pos="261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98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AWS SKO Event 2019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43C0-3328-46BC-B6E8-08BA16C1B832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11/20/19 12:50 PM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AWS SKO Event 2019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E4738081-ED31-43D5-BFC3-EF4925DA9A61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1097212" rtl="0" eaLnBrk="1" latinLnBrk="0" hangingPunct="1">
      <a:lnSpc>
        <a:spcPct val="90000"/>
      </a:lnSpc>
      <a:spcAft>
        <a:spcPts val="4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AWS SKO Event 2019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F198ED9-E5E0-43F5-8949-0748E677E052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13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BA5193D-8E87-4E93-A3A0-B46BB344653B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FA0764-3C38-4ED8-A054-6845B27C339A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9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7168E36-FBCD-4E46-83CD-BB5D61871035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9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2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8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AWS SKO Event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50EB82-6459-4694-887C-06E534C0A36C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3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9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7168E36-FBCD-4E46-83CD-BB5D61871035}" type="datetime8">
              <a:rPr lang="en-US" smtClean="0"/>
              <a:t>11/20/19 12:50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C06421-7E94-4A14-9F77-C566D7523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" t="368" r="367" b="368"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BF84AE-A090-47BB-827B-623089D88EFB}"/>
              </a:ext>
            </a:extLst>
          </p:cNvPr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7E3AF4C-0B95-4CC2-9AEF-E7CFFF8A2F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46304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D35F07-9C72-45F5-A028-564134880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703" y="3307322"/>
            <a:ext cx="5855007" cy="14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35186C-ECB0-4E0C-B713-18574AB95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25D63-A1DD-47DB-847A-93B4DF9A2F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857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552479A-5DAD-4873-981C-C65E6B0D3CDB}"/>
              </a:ext>
            </a:extLst>
          </p:cNvPr>
          <p:cNvSpPr/>
          <p:nvPr userDrawn="1"/>
        </p:nvSpPr>
        <p:spPr bwMode="white">
          <a:xfrm>
            <a:off x="5381842" y="7539582"/>
            <a:ext cx="5752323" cy="33809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088" y="347412"/>
            <a:ext cx="6260590" cy="1618547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EA6AC-FBE3-42D3-8F8F-4CE26A444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8948-597D-4B30-8B6E-BDB22A958C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C438C-5785-440F-97CD-7B887B188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black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7D3E0-85A7-4888-9332-9B0C252C2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9766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3800868"/>
            <a:ext cx="14630400" cy="627864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539475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98025-C544-4CFF-82D6-BCE060269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0721108-6E69-4056-855D-158EB29E3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E8654C8-1770-4DF6-8C26-F6FD094A33E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2542CA9-E9D7-423E-AAAA-95F2700C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C11C9-747B-4068-A129-98C38D2406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506A9EF-5A7F-4C45-A661-3EC0CC81B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" t="549" r="549" b="549"/>
          <a:stretch/>
        </p:blipFill>
        <p:spPr>
          <a:xfrm>
            <a:off x="1" y="0"/>
            <a:ext cx="14630400" cy="82296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DA83261-5476-4C08-8B47-87A7A736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69FC53F-AC46-443F-BDC1-82CA9848CBE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3D3D50-83BC-4882-A923-65B99D57A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3DC05-2168-4ADB-AFA3-E92BEE455F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2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in the background&#10;&#10;Description automatically generated">
            <a:extLst>
              <a:ext uri="{FF2B5EF4-FFF2-40B4-BE49-F238E27FC236}">
                <a16:creationId xmlns:a16="http://schemas.microsoft.com/office/drawing/2014/main" id="{BBB0ADD0-0C6D-4AFD-B2AD-043C3B391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" t="640" r="640" b="640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F7726A5-4725-4B31-B365-B823DDDF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4558446-36A0-4819-A665-2B6D8CE8046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E7D8DF-9A15-4127-AE8E-F8EF17DD60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8DB53-8BD1-4B05-96AE-E7204A4DF3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4155" y="1809750"/>
            <a:ext cx="13982395" cy="4665893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63177-F9B5-41D2-A742-D770E5A38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69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858000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52096" y="1809750"/>
            <a:ext cx="6858000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9344D-70CE-4ADD-B92E-329B6F53D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240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5071A96-7106-4B82-85D5-826F1310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4F0FD-5FCF-4285-AF1C-46A66C34FEA4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Please complete the session survey in the mobile app.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0FC2A-8A88-4BBB-82D2-6C57A331C334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0FDA27-4322-4C3E-9A09-4971448011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8F7CC-5189-46C6-945E-BC4699DBAA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C62229FC-3994-4064-8AD0-9F75021275F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05154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E9E02-9E6B-439B-AC7A-F532507D5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97671E-0E52-49EB-9EDA-4A61696D2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6B07F55-9734-4F2D-AF1E-28F0D5389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10458448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76A594D-095C-4919-88A2-D3E868BF1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4A5ED0B-2348-45FE-AA21-8C4C975D4C3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70BF54-E3D8-4402-9F9B-DAEE94A52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AA59B-A533-4C18-9453-F5AFB683AE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7DB87B-3082-4AFC-9402-4B8FD09F9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10458448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F5B14970-C2E8-4A37-BFB0-515DE45B7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4630400" cy="822960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40F0A962-F39A-4F7C-AFB8-1D55B110F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2"/>
            <a:ext cx="10001250" cy="3203258"/>
          </a:xfrm>
        </p:spPr>
        <p:txBody>
          <a:bodyPr lIns="182880" tIns="146304" rIns="182880" bIns="146304"/>
          <a:lstStyle>
            <a:lvl1pPr marL="171450" indent="-171450"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 </a:t>
            </a:r>
            <a:r>
              <a:rPr lang="en-US" dirty="0" err="1"/>
              <a:t>consectetuer</a:t>
            </a:r>
            <a:r>
              <a:rPr lang="en-US" dirty="0"/>
              <a:t>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‚ 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FA47B6-AF7F-4583-B619-AA67D7C65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123372" y="5640645"/>
            <a:ext cx="6201728" cy="562035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Quotation Author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83199C5-2735-42A4-BE14-F826AB642B3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DB318C-E278-4A7B-94FC-23D45A4EC8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451B9-5BE3-4A0F-AA8D-62F8E5F49A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8CCF1D-C382-4338-9CBC-EE540D3C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123372" y="6202680"/>
            <a:ext cx="62017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63527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80608-56C9-4EDC-96A7-AD16C89CE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AD6B90-3239-487B-90E2-DA3FBBFC9D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235192"/>
            <a:ext cx="6130439" cy="534928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B4B94-EB11-421A-9F05-9547D4AD928A}"/>
              </a:ext>
            </a:extLst>
          </p:cNvPr>
          <p:cNvSpPr txBox="1"/>
          <p:nvPr userDrawn="1"/>
        </p:nvSpPr>
        <p:spPr bwMode="white">
          <a:xfrm>
            <a:off x="323086" y="2209619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FD7AE97-D5ED-4255-8514-5D5D8D9AA7C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91AA3FF-AB9F-47F3-AFB2-F9CADB093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A72327-9D6E-4E5B-9A0B-90FF1C6BE5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F418EF-2579-444C-81E0-00BA1D3B84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850" y="4783841"/>
            <a:ext cx="6130439" cy="534928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105340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688C-88E4-4590-BAD4-3ADA849A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7F95915-D1D2-4E88-9B8E-D63E3E42A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31A1531-8FBF-445F-8866-846D214448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134845F9-9F61-4A66-AC78-EA6708F9BAF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825DA3F-11E7-4924-A6AA-8792C1BF7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4F4AF-B9F9-44DD-8032-C8F97415FD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944C5C-0686-423C-AD25-BDC211CB6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5010150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31EA-AF81-4444-BF12-AC455A98D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5010150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09E060-A600-4FC6-8319-7550123509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5775134" y="4913752"/>
            <a:ext cx="5010150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8EC8F1-696E-487F-80BF-317E4A55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775134" y="5367640"/>
            <a:ext cx="5010150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091765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7775C9-5EB2-4F23-84E6-8B2B579F2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83D118-E0F2-497E-B52C-918733952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D86F0A-47BB-48E2-BD11-D7549B2A2A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A532137D-F2FC-4AAE-87B0-5A504846A0E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2019, Amazon Web Services, Inc. or its affiliates. All rights reserved.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89C2339-1AD9-4FCC-94EF-1721C1E983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73857"/>
            <a:ext cx="1075500" cy="24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88E0C-BB7C-4C21-A837-E415B0ED2D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357" y="7543578"/>
            <a:ext cx="649177" cy="38811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C3C4F5-C09E-4675-A9E8-8B1927AEA1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5ED587-3950-498B-8809-350E99ECF2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FCC8BDD-C466-4DE7-88BA-E166D630D4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871787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1A5DCF4-0C78-4BC8-A8E1-5E731743E4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4871787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F8A7F9C-EC28-40EB-9462-DA12BA09DF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9419724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DBA0CC-DEF5-4A1B-A37B-E5853591B0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9419724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78040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1079598"/>
          </a:xfrm>
        </p:spPr>
        <p:txBody>
          <a:bodyPr lIns="182880" tIns="146304" rIns="182880" bIns="146304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777504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27015"/>
            <a:ext cx="13982827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140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3046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27015"/>
            <a:ext cx="13983046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5230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5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5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2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6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100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66" r:id="rId2"/>
    <p:sldLayoutId id="2147484360" r:id="rId3"/>
    <p:sldLayoutId id="2147484361" r:id="rId4"/>
    <p:sldLayoutId id="2147484337" r:id="rId5"/>
    <p:sldLayoutId id="2147484372" r:id="rId6"/>
    <p:sldLayoutId id="2147484440" r:id="rId7"/>
    <p:sldLayoutId id="2147484359" r:id="rId8"/>
    <p:sldLayoutId id="2147484441" r:id="rId9"/>
    <p:sldLayoutId id="2147484369" r:id="rId10"/>
    <p:sldLayoutId id="2147484295" r:id="rId11"/>
    <p:sldLayoutId id="2147484370" r:id="rId12"/>
    <p:sldLayoutId id="2147484371" r:id="rId13"/>
    <p:sldLayoutId id="2147484249" r:id="rId14"/>
    <p:sldLayoutId id="2147484347" r:id="rId15"/>
    <p:sldLayoutId id="2147484364" r:id="rId16"/>
    <p:sldLayoutId id="2147484338" r:id="rId17"/>
    <p:sldLayoutId id="2147484437" r:id="rId18"/>
    <p:sldLayoutId id="2147484442" r:id="rId19"/>
    <p:sldLayoutId id="2147484309" r:id="rId20"/>
    <p:sldLayoutId id="2147484373" r:id="rId21"/>
  </p:sldLayoutIdLst>
  <p:transition>
    <p:fade/>
  </p:transition>
  <p:hf hd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>
          <a:ln w="3175">
            <a:noFill/>
          </a:ln>
          <a:solidFill>
            <a:schemeClr val="tx2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" userDrawn="1">
          <p15:clr>
            <a:srgbClr val="5ACBF0"/>
          </p15:clr>
        </p15:guide>
        <p15:guide id="2" pos="204" userDrawn="1">
          <p15:clr>
            <a:srgbClr val="5ACBF0"/>
          </p15:clr>
        </p15:guide>
        <p15:guide id="3" pos="881" userDrawn="1">
          <p15:clr>
            <a:srgbClr val="5ACBF0"/>
          </p15:clr>
        </p15:guide>
        <p15:guide id="4" pos="1559" userDrawn="1">
          <p15:clr>
            <a:srgbClr val="5ACBF0"/>
          </p15:clr>
        </p15:guide>
        <p15:guide id="5" pos="2236" userDrawn="1">
          <p15:clr>
            <a:srgbClr val="5ACBF0"/>
          </p15:clr>
        </p15:guide>
        <p15:guide id="6" pos="2914" userDrawn="1">
          <p15:clr>
            <a:srgbClr val="5ACBF0"/>
          </p15:clr>
        </p15:guide>
        <p15:guide id="7" pos="3592" userDrawn="1">
          <p15:clr>
            <a:srgbClr val="5ACBF0"/>
          </p15:clr>
        </p15:guide>
        <p15:guide id="8" pos="4269" userDrawn="1">
          <p15:clr>
            <a:srgbClr val="5ACBF0"/>
          </p15:clr>
        </p15:guide>
        <p15:guide id="9" pos="4944" userDrawn="1">
          <p15:clr>
            <a:srgbClr val="5ACBF0"/>
          </p15:clr>
        </p15:guide>
        <p15:guide id="10" pos="5624" userDrawn="1">
          <p15:clr>
            <a:srgbClr val="5ACBF0"/>
          </p15:clr>
        </p15:guide>
        <p15:guide id="11" pos="6302" userDrawn="1">
          <p15:clr>
            <a:srgbClr val="5ACBF0"/>
          </p15:clr>
        </p15:guide>
        <p15:guide id="12" pos="6980" userDrawn="1">
          <p15:clr>
            <a:srgbClr val="5ACBF0"/>
          </p15:clr>
        </p15:guide>
        <p15:guide id="13" pos="7657" userDrawn="1">
          <p15:clr>
            <a:srgbClr val="5ACBF0"/>
          </p15:clr>
        </p15:guide>
        <p15:guide id="14" pos="8335" userDrawn="1">
          <p15:clr>
            <a:srgbClr val="5ACBF0"/>
          </p15:clr>
        </p15:guide>
        <p15:guide id="15" pos="9012" userDrawn="1">
          <p15:clr>
            <a:srgbClr val="5ACBF0"/>
          </p15:clr>
        </p15:guide>
        <p15:guide id="16" pos="339" userDrawn="1">
          <p15:clr>
            <a:srgbClr val="C35EA4"/>
          </p15:clr>
        </p15:guide>
        <p15:guide id="17" pos="8877" userDrawn="1">
          <p15:clr>
            <a:srgbClr val="C35EA4"/>
          </p15:clr>
        </p15:guide>
        <p15:guide id="18" orient="horz" pos="912" userDrawn="1">
          <p15:clr>
            <a:srgbClr val="5ACBF0"/>
          </p15:clr>
        </p15:guide>
        <p15:guide id="19" orient="horz" pos="1575" userDrawn="1">
          <p15:clr>
            <a:srgbClr val="5ACBF0"/>
          </p15:clr>
        </p15:guide>
        <p15:guide id="20" orient="horz" pos="2253" userDrawn="1">
          <p15:clr>
            <a:srgbClr val="5ACBF0"/>
          </p15:clr>
        </p15:guide>
        <p15:guide id="21" orient="horz" pos="2931" userDrawn="1">
          <p15:clr>
            <a:srgbClr val="5ACBF0"/>
          </p15:clr>
        </p15:guide>
        <p15:guide id="22" orient="horz" pos="3609" userDrawn="1">
          <p15:clr>
            <a:srgbClr val="5ACBF0"/>
          </p15:clr>
        </p15:guide>
        <p15:guide id="23" orient="horz" pos="4286" userDrawn="1">
          <p15:clr>
            <a:srgbClr val="5ACBF0"/>
          </p15:clr>
        </p15:guide>
        <p15:guide id="24" orient="horz" pos="4964" userDrawn="1">
          <p15:clr>
            <a:srgbClr val="5ACBF0"/>
          </p15:clr>
        </p15:guide>
        <p15:guide id="25" orient="horz" pos="355" userDrawn="1">
          <p15:clr>
            <a:srgbClr val="C35EA4"/>
          </p15:clr>
        </p15:guide>
        <p15:guide id="26" orient="horz" pos="48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26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3" Type="http://schemas.openxmlformats.org/officeDocument/2006/relationships/image" Target="../media/image2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6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35.png"/><Relationship Id="rId17" Type="http://schemas.openxmlformats.org/officeDocument/2006/relationships/image" Target="../media/image34.svg"/><Relationship Id="rId2" Type="http://schemas.openxmlformats.org/officeDocument/2006/relationships/image" Target="../media/image4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38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413"/>
            <a:ext cx="13982827" cy="1079598"/>
          </a:xfrm>
        </p:spPr>
        <p:txBody>
          <a:bodyPr/>
          <a:lstStyle/>
          <a:p>
            <a:r>
              <a:rPr lang="en-US" dirty="0"/>
              <a:t>One scheduler, many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EF5F2-3C35-0040-83DF-E093C5E2C387}"/>
              </a:ext>
            </a:extLst>
          </p:cNvPr>
          <p:cNvSpPr txBox="1"/>
          <p:nvPr/>
        </p:nvSpPr>
        <p:spPr>
          <a:xfrm>
            <a:off x="3417761" y="3093676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F2F94-297A-F542-8544-8BC3EECAC8CE}"/>
              </a:ext>
            </a:extLst>
          </p:cNvPr>
          <p:cNvSpPr txBox="1"/>
          <p:nvPr/>
        </p:nvSpPr>
        <p:spPr>
          <a:xfrm>
            <a:off x="3417761" y="357824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01EE2C8-86CB-5544-8B02-222821F8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332" y="3272095"/>
            <a:ext cx="1640876" cy="164087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4AAF133-6881-9D4F-A36D-D1A8D2CBA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6305" y="3155414"/>
            <a:ext cx="448988" cy="44898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A16BF9C-9E8B-C345-BDD2-FC6B79C52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6693" y="3631104"/>
            <a:ext cx="448988" cy="4489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D14CF0C-0642-3049-9C6F-0225DF4824E8}"/>
              </a:ext>
            </a:extLst>
          </p:cNvPr>
          <p:cNvSpPr txBox="1"/>
          <p:nvPr/>
        </p:nvSpPr>
        <p:spPr>
          <a:xfrm>
            <a:off x="3417761" y="4062820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9B660-6731-004A-A7E8-B97D8FA33E47}"/>
              </a:ext>
            </a:extLst>
          </p:cNvPr>
          <p:cNvSpPr txBox="1"/>
          <p:nvPr/>
        </p:nvSpPr>
        <p:spPr>
          <a:xfrm>
            <a:off x="3417761" y="4547392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D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CD2418C-5980-814C-AA25-E516963D8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6305" y="4124558"/>
            <a:ext cx="448988" cy="44898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A0CB257-0F06-5B48-9CF7-2A5379D90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6693" y="4600248"/>
            <a:ext cx="448988" cy="448988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CFD7EE0E-9ADB-DC40-AA4C-9407746DE14A}"/>
              </a:ext>
            </a:extLst>
          </p:cNvPr>
          <p:cNvSpPr txBox="1">
            <a:spLocks/>
          </p:cNvSpPr>
          <p:nvPr/>
        </p:nvSpPr>
        <p:spPr>
          <a:xfrm>
            <a:off x="6409242" y="2669233"/>
            <a:ext cx="6961070" cy="2962957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Densely pack applications onto available instances to save money.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This helps you to be able to scale down the number of instances to save money.</a:t>
            </a:r>
          </a:p>
        </p:txBody>
      </p:sp>
    </p:spTree>
    <p:extLst>
      <p:ext uri="{BB962C8B-B14F-4D97-AF65-F5344CB8AC3E}">
        <p14:creationId xmlns:p14="http://schemas.microsoft.com/office/powerpoint/2010/main" val="27688984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413"/>
            <a:ext cx="13982827" cy="1079598"/>
          </a:xfrm>
        </p:spPr>
        <p:txBody>
          <a:bodyPr/>
          <a:lstStyle/>
          <a:p>
            <a:r>
              <a:rPr lang="en-US" dirty="0"/>
              <a:t>One scheduler, many strategies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CFD7EE0E-9ADB-DC40-AA4C-9407746DE14A}"/>
              </a:ext>
            </a:extLst>
          </p:cNvPr>
          <p:cNvSpPr txBox="1">
            <a:spLocks/>
          </p:cNvSpPr>
          <p:nvPr/>
        </p:nvSpPr>
        <p:spPr>
          <a:xfrm>
            <a:off x="5829379" y="2815792"/>
            <a:ext cx="6961070" cy="2962957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Ensure that applications are evenly distributed across availability zones.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If any single availability zone is lost there will still be instances of the application running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34259-7EE8-864A-B2D3-DA50EE82B9CB}"/>
              </a:ext>
            </a:extLst>
          </p:cNvPr>
          <p:cNvSpPr/>
          <p:nvPr/>
        </p:nvSpPr>
        <p:spPr>
          <a:xfrm>
            <a:off x="702528" y="2091130"/>
            <a:ext cx="3222702" cy="2168636"/>
          </a:xfrm>
          <a:prstGeom prst="rect">
            <a:avLst/>
          </a:prstGeom>
          <a:noFill/>
          <a:ln w="12700">
            <a:solidFill>
              <a:srgbClr val="6CC2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6CC2DB"/>
                </a:solidFill>
              </a:rPr>
              <a:t>Availability Zone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B314F-3AB5-0E4D-838C-9A2B8C0CFA3C}"/>
              </a:ext>
            </a:extLst>
          </p:cNvPr>
          <p:cNvGrpSpPr/>
          <p:nvPr/>
        </p:nvGrpSpPr>
        <p:grpSpPr>
          <a:xfrm>
            <a:off x="891748" y="2583143"/>
            <a:ext cx="2855061" cy="1498204"/>
            <a:chOff x="855501" y="2959719"/>
            <a:chExt cx="2855061" cy="14982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3F9DB9-F44A-654D-98F0-E4DF12FA0D30}"/>
                </a:ext>
              </a:extLst>
            </p:cNvPr>
            <p:cNvSpPr/>
            <p:nvPr/>
          </p:nvSpPr>
          <p:spPr>
            <a:xfrm>
              <a:off x="855501" y="2959719"/>
              <a:ext cx="2855061" cy="1498204"/>
            </a:xfrm>
            <a:prstGeom prst="rect">
              <a:avLst/>
            </a:prstGeom>
            <a:noFill/>
            <a:ln w="12700">
              <a:solidFill>
                <a:srgbClr val="FB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ln w="0"/>
                  <a:solidFill>
                    <a:srgbClr val="FB9900"/>
                  </a:solidFill>
                </a:rPr>
                <a:t>EC2 instance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890D23D-F7CB-6C40-B52C-6B1D3AE3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5502" y="2959719"/>
              <a:ext cx="330200" cy="330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A8C6DC-EB5B-BB4D-B758-29752B7AE33D}"/>
              </a:ext>
            </a:extLst>
          </p:cNvPr>
          <p:cNvSpPr txBox="1"/>
          <p:nvPr/>
        </p:nvSpPr>
        <p:spPr>
          <a:xfrm>
            <a:off x="1431974" y="2968827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57BD8-7C21-B041-8145-DA4B7BF2C77B}"/>
              </a:ext>
            </a:extLst>
          </p:cNvPr>
          <p:cNvSpPr txBox="1"/>
          <p:nvPr/>
        </p:nvSpPr>
        <p:spPr>
          <a:xfrm>
            <a:off x="1431974" y="3453399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624A5BE-5390-ED44-8648-4E1FA04B3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518" y="3030565"/>
            <a:ext cx="448988" cy="4489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731C34E-740A-3F40-BF62-D9D8AEE01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906" y="3506255"/>
            <a:ext cx="448988" cy="4489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B1A66C-206E-EF4F-AD63-3556108143E6}"/>
              </a:ext>
            </a:extLst>
          </p:cNvPr>
          <p:cNvSpPr/>
          <p:nvPr/>
        </p:nvSpPr>
        <p:spPr>
          <a:xfrm>
            <a:off x="702528" y="4504181"/>
            <a:ext cx="3222702" cy="2168636"/>
          </a:xfrm>
          <a:prstGeom prst="rect">
            <a:avLst/>
          </a:prstGeom>
          <a:noFill/>
          <a:ln w="12700">
            <a:solidFill>
              <a:srgbClr val="6CC2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6CC2DB"/>
                </a:solidFill>
              </a:rPr>
              <a:t>Availability Zone 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CCFA84-F435-C74E-A218-D8708EA9CF0C}"/>
              </a:ext>
            </a:extLst>
          </p:cNvPr>
          <p:cNvGrpSpPr/>
          <p:nvPr/>
        </p:nvGrpSpPr>
        <p:grpSpPr>
          <a:xfrm>
            <a:off x="891748" y="4996194"/>
            <a:ext cx="2855061" cy="1498204"/>
            <a:chOff x="855501" y="2959719"/>
            <a:chExt cx="2855061" cy="149820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748814-1424-F34C-B17B-48A6B5889CA6}"/>
                </a:ext>
              </a:extLst>
            </p:cNvPr>
            <p:cNvSpPr/>
            <p:nvPr/>
          </p:nvSpPr>
          <p:spPr>
            <a:xfrm>
              <a:off x="855501" y="2959719"/>
              <a:ext cx="2855061" cy="1498204"/>
            </a:xfrm>
            <a:prstGeom prst="rect">
              <a:avLst/>
            </a:prstGeom>
            <a:noFill/>
            <a:ln w="12700">
              <a:solidFill>
                <a:srgbClr val="FB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ln w="0"/>
                  <a:solidFill>
                    <a:srgbClr val="FB9900"/>
                  </a:solidFill>
                </a:rPr>
                <a:t>EC2 instance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51730A4-A6A6-434C-8196-98639DF2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5502" y="2959719"/>
              <a:ext cx="330200" cy="3302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DBCCD9-53AD-BB4D-BEC1-AC59F8626205}"/>
              </a:ext>
            </a:extLst>
          </p:cNvPr>
          <p:cNvSpPr txBox="1"/>
          <p:nvPr/>
        </p:nvSpPr>
        <p:spPr>
          <a:xfrm>
            <a:off x="1431974" y="538187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B92462-6703-894C-9E77-8CA797BD525B}"/>
              </a:ext>
            </a:extLst>
          </p:cNvPr>
          <p:cNvSpPr txBox="1"/>
          <p:nvPr/>
        </p:nvSpPr>
        <p:spPr>
          <a:xfrm>
            <a:off x="1431974" y="5866450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BC186E0-22CC-E245-B4B7-96BD5F8ED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518" y="5443616"/>
            <a:ext cx="448988" cy="44898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5D2CE97-7B51-0A45-A310-BA0013CDE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906" y="5919306"/>
            <a:ext cx="448988" cy="4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52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413"/>
            <a:ext cx="13982827" cy="1079598"/>
          </a:xfrm>
        </p:spPr>
        <p:txBody>
          <a:bodyPr/>
          <a:lstStyle/>
          <a:p>
            <a:r>
              <a:rPr lang="en-US" dirty="0"/>
              <a:t>Schedule across multiple dimensions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8C6DC-EB5B-BB4D-B758-29752B7AE33D}"/>
              </a:ext>
            </a:extLst>
          </p:cNvPr>
          <p:cNvSpPr txBox="1"/>
          <p:nvPr/>
        </p:nvSpPr>
        <p:spPr>
          <a:xfrm>
            <a:off x="5915023" y="2207200"/>
            <a:ext cx="4457701" cy="207749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“I need half of a CPU core and a max of 512 MB of memory”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624A5BE-5390-ED44-8648-4E1FA04B3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1015" y="2071428"/>
            <a:ext cx="844009" cy="84400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BC0857F-3359-014F-85AC-A6E4D514E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193" y="5481964"/>
            <a:ext cx="1612647" cy="16126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C8B9BC-3A14-3E43-ADEB-8096915BF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817" y="3858909"/>
            <a:ext cx="1050932" cy="10509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836A8-253A-2E4A-B624-6EA2614F4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2856" y="2071428"/>
            <a:ext cx="779469" cy="779469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07437E6-F30C-A54E-B35F-D87600C5168E}"/>
              </a:ext>
            </a:extLst>
          </p:cNvPr>
          <p:cNvSpPr txBox="1">
            <a:spLocks/>
          </p:cNvSpPr>
          <p:nvPr/>
        </p:nvSpPr>
        <p:spPr>
          <a:xfrm>
            <a:off x="1546926" y="3054504"/>
            <a:ext cx="1024823" cy="544766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CPU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C503D17-8F2C-D240-B1D7-A319DAD3A468}"/>
              </a:ext>
            </a:extLst>
          </p:cNvPr>
          <p:cNvSpPr txBox="1">
            <a:spLocks/>
          </p:cNvSpPr>
          <p:nvPr/>
        </p:nvSpPr>
        <p:spPr>
          <a:xfrm>
            <a:off x="1546926" y="4977717"/>
            <a:ext cx="1197914" cy="544766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RAM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DA238E8-7623-7E4B-B912-C2F1A690B47F}"/>
              </a:ext>
            </a:extLst>
          </p:cNvPr>
          <p:cNvSpPr txBox="1">
            <a:spLocks/>
          </p:cNvSpPr>
          <p:nvPr/>
        </p:nvSpPr>
        <p:spPr>
          <a:xfrm>
            <a:off x="1546926" y="6822228"/>
            <a:ext cx="1197914" cy="544766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GPU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8A4D1A-1CB3-A54E-B95A-74472E971BDD}"/>
              </a:ext>
            </a:extLst>
          </p:cNvPr>
          <p:cNvSpPr txBox="1"/>
          <p:nvPr/>
        </p:nvSpPr>
        <p:spPr>
          <a:xfrm>
            <a:off x="5915023" y="4925041"/>
            <a:ext cx="5314951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”I need 2 CPU cores, at least 4 GB of memory (but don’t limit me if I need more) and I also need a GPU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BA71DEF-084E-0D46-AA7F-4259588C2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1015" y="4789269"/>
            <a:ext cx="844009" cy="8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65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9AD2-DD48-734D-95ED-CFF73574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provide a mixed pool of instances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8FCF23-E9B2-6F42-A02F-729BFF64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050" y="2102959"/>
            <a:ext cx="1640876" cy="16408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5E3F437-00BF-4A48-BFEA-68B102F06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1643" y="3218369"/>
            <a:ext cx="1050932" cy="10509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A50873-BE12-3B47-8690-E950318DA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374" y="1932955"/>
            <a:ext cx="779469" cy="7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08430-2FEB-D74B-93BB-6E741BE4BB6F}"/>
              </a:ext>
            </a:extLst>
          </p:cNvPr>
          <p:cNvSpPr txBox="1"/>
          <p:nvPr/>
        </p:nvSpPr>
        <p:spPr>
          <a:xfrm>
            <a:off x="948594" y="3743835"/>
            <a:ext cx="217030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B9900"/>
                </a:solidFill>
              </a:rPr>
              <a:t>c5.xlarge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A0879-8A2D-4546-8124-5DD52DD7C924}"/>
              </a:ext>
            </a:extLst>
          </p:cNvPr>
          <p:cNvSpPr txBox="1"/>
          <p:nvPr/>
        </p:nvSpPr>
        <p:spPr>
          <a:xfrm>
            <a:off x="4432575" y="3457603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8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921E-EA58-C040-80DA-0B7D46F9A1B2}"/>
              </a:ext>
            </a:extLst>
          </p:cNvPr>
          <p:cNvSpPr txBox="1"/>
          <p:nvPr/>
        </p:nvSpPr>
        <p:spPr>
          <a:xfrm>
            <a:off x="4449243" y="2188857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x vCPU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5A30572-5C40-6943-85D2-4EC956289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7336" y="2421777"/>
            <a:ext cx="1068082" cy="1068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A0FA4A-5946-4448-8D91-2691F2022E75}"/>
              </a:ext>
            </a:extLst>
          </p:cNvPr>
          <p:cNvSpPr txBox="1"/>
          <p:nvPr/>
        </p:nvSpPr>
        <p:spPr>
          <a:xfrm>
            <a:off x="7791150" y="268403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 GPU’s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BA72AD-2598-0043-957A-AD914F48A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6181" y="6459968"/>
            <a:ext cx="1050932" cy="10509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5749A8-9A56-0843-A04F-D82B82E80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1912" y="5174554"/>
            <a:ext cx="779469" cy="779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C450EC-5156-5045-9AF7-8E2C071FF162}"/>
              </a:ext>
            </a:extLst>
          </p:cNvPr>
          <p:cNvSpPr txBox="1"/>
          <p:nvPr/>
        </p:nvSpPr>
        <p:spPr>
          <a:xfrm>
            <a:off x="796364" y="7017991"/>
            <a:ext cx="2397324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B9900"/>
                </a:solidFill>
              </a:rPr>
              <a:t>g3.8xlarge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2DFBB-86A4-1F4B-A410-CDAD9B87CE85}"/>
              </a:ext>
            </a:extLst>
          </p:cNvPr>
          <p:cNvSpPr txBox="1"/>
          <p:nvPr/>
        </p:nvSpPr>
        <p:spPr>
          <a:xfrm>
            <a:off x="4487113" y="6699202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488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33605C-E0F3-7248-92CF-3F3FA28BE7EB}"/>
              </a:ext>
            </a:extLst>
          </p:cNvPr>
          <p:cNvSpPr txBox="1"/>
          <p:nvPr/>
        </p:nvSpPr>
        <p:spPr>
          <a:xfrm>
            <a:off x="4503781" y="5430456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64 x vCPU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904E4C7-97A1-1349-A65A-9690A3CF7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1874" y="5663376"/>
            <a:ext cx="1068082" cy="10680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EE3580-BE0C-2E46-B9E7-77F54A7BCF28}"/>
              </a:ext>
            </a:extLst>
          </p:cNvPr>
          <p:cNvSpPr txBox="1"/>
          <p:nvPr/>
        </p:nvSpPr>
        <p:spPr>
          <a:xfrm>
            <a:off x="7845688" y="5925637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x GPU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CD1DC77-F8D4-8442-9D51-76C7E12F9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4588" y="5298668"/>
            <a:ext cx="1649413" cy="16494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959137-545B-564F-8B10-55B5CD3AC2E0}"/>
              </a:ext>
            </a:extLst>
          </p:cNvPr>
          <p:cNvCxnSpPr>
            <a:cxnSpLocks/>
          </p:cNvCxnSpPr>
          <p:nvPr/>
        </p:nvCxnSpPr>
        <p:spPr>
          <a:xfrm>
            <a:off x="76327" y="4772025"/>
            <a:ext cx="14654086" cy="0"/>
          </a:xfrm>
          <a:prstGeom prst="line">
            <a:avLst/>
          </a:prstGeom>
          <a:ln w="57150">
            <a:solidFill>
              <a:srgbClr val="FB99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00A554-A6BD-724C-B65F-5CB6E7042E97}"/>
              </a:ext>
            </a:extLst>
          </p:cNvPr>
          <p:cNvSpPr txBox="1"/>
          <p:nvPr/>
        </p:nvSpPr>
        <p:spPr>
          <a:xfrm>
            <a:off x="11315698" y="5964869"/>
            <a:ext cx="5314951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CC44AA7-5509-F841-839D-6C38DCF34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71690" y="5829097"/>
            <a:ext cx="844009" cy="8440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61F295-8228-8641-BB29-F9B7E4ECBA31}"/>
              </a:ext>
            </a:extLst>
          </p:cNvPr>
          <p:cNvSpPr txBox="1"/>
          <p:nvPr/>
        </p:nvSpPr>
        <p:spPr>
          <a:xfrm>
            <a:off x="11315698" y="2510132"/>
            <a:ext cx="4457701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A0514E1-2BC2-A449-855D-04F5A30388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71690" y="2374360"/>
            <a:ext cx="844009" cy="8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01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074E-EB6C-0B45-970C-FC3DEE44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413"/>
            <a:ext cx="13982827" cy="1079598"/>
          </a:xfrm>
        </p:spPr>
        <p:txBody>
          <a:bodyPr/>
          <a:lstStyle/>
          <a:p>
            <a:r>
              <a:rPr lang="en-US" dirty="0"/>
              <a:t>Scheduling based on container dependencies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E3499F-83FF-7240-B42C-C1EF1A6AB240}"/>
              </a:ext>
            </a:extLst>
          </p:cNvPr>
          <p:cNvSpPr/>
          <p:nvPr/>
        </p:nvSpPr>
        <p:spPr bwMode="auto">
          <a:xfrm>
            <a:off x="635857" y="3471864"/>
            <a:ext cx="2607406" cy="61436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Download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52A34-5ADE-7A45-946A-70FC7404C788}"/>
              </a:ext>
            </a:extLst>
          </p:cNvPr>
          <p:cNvSpPr/>
          <p:nvPr/>
        </p:nvSpPr>
        <p:spPr bwMode="auto">
          <a:xfrm>
            <a:off x="3243263" y="4256714"/>
            <a:ext cx="1900237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Clean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F3028-F181-3A4E-B4CF-AB33E30DC71B}"/>
              </a:ext>
            </a:extLst>
          </p:cNvPr>
          <p:cNvSpPr/>
          <p:nvPr/>
        </p:nvSpPr>
        <p:spPr bwMode="auto">
          <a:xfrm>
            <a:off x="5143500" y="5089831"/>
            <a:ext cx="3571875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Train model using GPU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471-DF4A-B748-B033-CD6D8AB6CDAF}"/>
              </a:ext>
            </a:extLst>
          </p:cNvPr>
          <p:cNvSpPr/>
          <p:nvPr/>
        </p:nvSpPr>
        <p:spPr bwMode="auto">
          <a:xfrm>
            <a:off x="5143500" y="6014855"/>
            <a:ext cx="4186237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Crunch numbers using CPU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E5C45B-C0EC-A140-B10B-9F59A4E8C41B}"/>
              </a:ext>
            </a:extLst>
          </p:cNvPr>
          <p:cNvCxnSpPr>
            <a:cxnSpLocks/>
          </p:cNvCxnSpPr>
          <p:nvPr/>
        </p:nvCxnSpPr>
        <p:spPr>
          <a:xfrm>
            <a:off x="9458325" y="4420058"/>
            <a:ext cx="0" cy="3280905"/>
          </a:xfrm>
          <a:prstGeom prst="line">
            <a:avLst/>
          </a:prstGeom>
          <a:ln w="28575">
            <a:solidFill>
              <a:srgbClr val="527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5E81727-C967-E449-8699-8D49EE60DFA2}"/>
              </a:ext>
            </a:extLst>
          </p:cNvPr>
          <p:cNvSpPr/>
          <p:nvPr/>
        </p:nvSpPr>
        <p:spPr bwMode="auto">
          <a:xfrm>
            <a:off x="9586915" y="6867342"/>
            <a:ext cx="3314698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Upload results to S3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7E1E5-5406-0548-AC3C-0E75D3B0ED50}"/>
              </a:ext>
            </a:extLst>
          </p:cNvPr>
          <p:cNvSpPr txBox="1"/>
          <p:nvPr/>
        </p:nvSpPr>
        <p:spPr>
          <a:xfrm>
            <a:off x="323850" y="1427011"/>
            <a:ext cx="12458703" cy="14588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Real world work often turns into a tree of steps that depend on each other, some steps can happen in parallel, while others must wait for the previous one to finish</a:t>
            </a:r>
          </a:p>
        </p:txBody>
      </p:sp>
    </p:spTree>
    <p:extLst>
      <p:ext uri="{BB962C8B-B14F-4D97-AF65-F5344CB8AC3E}">
        <p14:creationId xmlns:p14="http://schemas.microsoft.com/office/powerpoint/2010/main" val="16212600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074E-EB6C-0B45-970C-FC3DEE44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413"/>
            <a:ext cx="13982827" cy="1079598"/>
          </a:xfrm>
        </p:spPr>
        <p:txBody>
          <a:bodyPr/>
          <a:lstStyle/>
          <a:p>
            <a:r>
              <a:rPr lang="en-US" dirty="0"/>
              <a:t>ECS supports container dependencies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E3499F-83FF-7240-B42C-C1EF1A6AB240}"/>
              </a:ext>
            </a:extLst>
          </p:cNvPr>
          <p:cNvSpPr/>
          <p:nvPr/>
        </p:nvSpPr>
        <p:spPr bwMode="auto">
          <a:xfrm>
            <a:off x="1002572" y="3782750"/>
            <a:ext cx="2607406" cy="61436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Download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52A34-5ADE-7A45-946A-70FC7404C788}"/>
              </a:ext>
            </a:extLst>
          </p:cNvPr>
          <p:cNvSpPr/>
          <p:nvPr/>
        </p:nvSpPr>
        <p:spPr bwMode="auto">
          <a:xfrm>
            <a:off x="3609978" y="4567600"/>
            <a:ext cx="1900237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Clean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F3028-F181-3A4E-B4CF-AB33E30DC71B}"/>
              </a:ext>
            </a:extLst>
          </p:cNvPr>
          <p:cNvSpPr/>
          <p:nvPr/>
        </p:nvSpPr>
        <p:spPr bwMode="auto">
          <a:xfrm>
            <a:off x="5510215" y="5400717"/>
            <a:ext cx="3571875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Train model using GPU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471-DF4A-B748-B033-CD6D8AB6CDAF}"/>
              </a:ext>
            </a:extLst>
          </p:cNvPr>
          <p:cNvSpPr/>
          <p:nvPr/>
        </p:nvSpPr>
        <p:spPr bwMode="auto">
          <a:xfrm>
            <a:off x="5510215" y="6325741"/>
            <a:ext cx="4186237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Crunch numbers using CPU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E5C45B-C0EC-A140-B10B-9F59A4E8C41B}"/>
              </a:ext>
            </a:extLst>
          </p:cNvPr>
          <p:cNvCxnSpPr>
            <a:cxnSpLocks/>
          </p:cNvCxnSpPr>
          <p:nvPr/>
        </p:nvCxnSpPr>
        <p:spPr>
          <a:xfrm>
            <a:off x="9825040" y="4730944"/>
            <a:ext cx="0" cy="3280905"/>
          </a:xfrm>
          <a:prstGeom prst="line">
            <a:avLst/>
          </a:prstGeom>
          <a:ln w="28575">
            <a:solidFill>
              <a:srgbClr val="527F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5E81727-C967-E449-8699-8D49EE60DFA2}"/>
              </a:ext>
            </a:extLst>
          </p:cNvPr>
          <p:cNvSpPr/>
          <p:nvPr/>
        </p:nvSpPr>
        <p:spPr bwMode="auto">
          <a:xfrm>
            <a:off x="9953630" y="7178228"/>
            <a:ext cx="3314698" cy="6626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Upload results to S3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7E1E5-5406-0548-AC3C-0E75D3B0ED50}"/>
              </a:ext>
            </a:extLst>
          </p:cNvPr>
          <p:cNvSpPr txBox="1"/>
          <p:nvPr/>
        </p:nvSpPr>
        <p:spPr>
          <a:xfrm>
            <a:off x="327157" y="1211031"/>
            <a:ext cx="13206413" cy="10710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Each of these steps can be scheduled as its own container with its own resource dimensions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67D5E67-1206-6E49-AAD7-6CCCDB9B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43" y="2562448"/>
            <a:ext cx="1004457" cy="10044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3A0EAB-76EE-324A-8772-E99169C03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3979" y="5471306"/>
            <a:ext cx="631041" cy="63104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CB440C3-AA9D-2C4F-9733-07816D6CF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7747" y="3854970"/>
            <a:ext cx="937612" cy="9376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F5D6676-7756-7E46-A135-C7ABA67E46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747" y="3450201"/>
            <a:ext cx="937611" cy="93761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3C41CA9-8278-814B-A9A3-8256A8C23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6394" y="5788657"/>
            <a:ext cx="924543" cy="9245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984B229-3CD3-C244-812E-D3663CD27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9891" y="4018978"/>
            <a:ext cx="550338" cy="5503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70A50A0-B7D1-B642-93A1-E78FAD2D6E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68683" y="3467630"/>
            <a:ext cx="412754" cy="41275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C6A730E-E2B7-074A-9E66-1EC447192A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01155" y="4559081"/>
            <a:ext cx="747810" cy="747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6D8C0E-58A1-F94F-997E-A5110B73C469}"/>
              </a:ext>
            </a:extLst>
          </p:cNvPr>
          <p:cNvSpPr txBox="1"/>
          <p:nvPr/>
        </p:nvSpPr>
        <p:spPr>
          <a:xfrm>
            <a:off x="7681437" y="3430334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x vCPU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55A2CA-9A09-8744-9BCB-EBBC8CB5C699}"/>
              </a:ext>
            </a:extLst>
          </p:cNvPr>
          <p:cNvSpPr txBox="1"/>
          <p:nvPr/>
        </p:nvSpPr>
        <p:spPr>
          <a:xfrm>
            <a:off x="7742022" y="4039977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32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7BF8D3-733B-674C-80A5-FB1519C95691}"/>
              </a:ext>
            </a:extLst>
          </p:cNvPr>
          <p:cNvSpPr txBox="1"/>
          <p:nvPr/>
        </p:nvSpPr>
        <p:spPr>
          <a:xfrm>
            <a:off x="7848965" y="4673434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GPU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D6FB30B-2EE4-834A-8401-5875E7A89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04673" y="5904671"/>
            <a:ext cx="412754" cy="4127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DCC2B48-6F7C-FB41-B367-2BDDE37F8294}"/>
              </a:ext>
            </a:extLst>
          </p:cNvPr>
          <p:cNvSpPr txBox="1"/>
          <p:nvPr/>
        </p:nvSpPr>
        <p:spPr>
          <a:xfrm>
            <a:off x="12017427" y="5867375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.5 vCPU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D2216C0-366D-6D47-A9B6-254B723DE9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60995" y="5523513"/>
            <a:ext cx="412754" cy="4127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10738F-FCB6-D949-A799-EC2C3D97EEA0}"/>
              </a:ext>
            </a:extLst>
          </p:cNvPr>
          <p:cNvSpPr txBox="1"/>
          <p:nvPr/>
        </p:nvSpPr>
        <p:spPr>
          <a:xfrm>
            <a:off x="3863639" y="5948301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x vCPU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B6D1C64-0246-F246-8993-264B88A99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7953" y="3027155"/>
            <a:ext cx="550338" cy="5503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8DA53F-00FC-B34F-8DF4-F33FC2BC9485}"/>
              </a:ext>
            </a:extLst>
          </p:cNvPr>
          <p:cNvSpPr txBox="1"/>
          <p:nvPr/>
        </p:nvSpPr>
        <p:spPr>
          <a:xfrm>
            <a:off x="2240084" y="3048153"/>
            <a:ext cx="1606395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79CDB73B-3806-004F-91D8-91CC1B30C5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5923" y="2469289"/>
            <a:ext cx="412754" cy="4127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C76A4F0-7A6A-0A46-A378-D2BBCBC2960C}"/>
              </a:ext>
            </a:extLst>
          </p:cNvPr>
          <p:cNvSpPr txBox="1"/>
          <p:nvPr/>
        </p:nvSpPr>
        <p:spPr>
          <a:xfrm>
            <a:off x="2178761" y="2427205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x vCPU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5646349-213E-DC49-B259-402D05ED16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28242" y="6486582"/>
            <a:ext cx="550338" cy="55033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760CC46-1884-2D4A-A3CE-72AD8BE2ABFD}"/>
              </a:ext>
            </a:extLst>
          </p:cNvPr>
          <p:cNvSpPr txBox="1"/>
          <p:nvPr/>
        </p:nvSpPr>
        <p:spPr>
          <a:xfrm>
            <a:off x="12070373" y="6507580"/>
            <a:ext cx="1711408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597771F-6783-064C-884D-C211E2820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17362" y="6438031"/>
            <a:ext cx="550338" cy="5503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92B34B-85E0-1D4F-9B0D-4E0304EBF913}"/>
              </a:ext>
            </a:extLst>
          </p:cNvPr>
          <p:cNvSpPr txBox="1"/>
          <p:nvPr/>
        </p:nvSpPr>
        <p:spPr>
          <a:xfrm>
            <a:off x="3689333" y="6954084"/>
            <a:ext cx="1606395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RAM</a:t>
            </a:r>
          </a:p>
        </p:txBody>
      </p:sp>
    </p:spTree>
    <p:extLst>
      <p:ext uri="{BB962C8B-B14F-4D97-AF65-F5344CB8AC3E}">
        <p14:creationId xmlns:p14="http://schemas.microsoft.com/office/powerpoint/2010/main" val="25140957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3444973"/>
            <a:ext cx="12908725" cy="1126462"/>
          </a:xfrm>
        </p:spPr>
        <p:txBody>
          <a:bodyPr/>
          <a:lstStyle/>
          <a:p>
            <a:r>
              <a:rPr lang="en-US" dirty="0"/>
              <a:t>Demo (Let’s build it!)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2735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0F38-2636-4CED-A3FB-F0E299038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Nathan Peck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298AD-73CF-4EDA-8573-691571BB7E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4783841"/>
            <a:ext cx="6254371" cy="534928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nathankpeck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peckn@amazon.com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919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4792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workload scheduling for containers on AWS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Nathan Peck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CON419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D75266-CB02-4BD5-AB23-10C58F311A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Sr Developer Advocate</a:t>
            </a:r>
          </a:p>
          <a:p>
            <a:r>
              <a:rPr lang="en-US" dirty="0"/>
              <a:t>Amazon Web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4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444973"/>
            <a:ext cx="12908725" cy="1126462"/>
          </a:xfrm>
        </p:spPr>
        <p:txBody>
          <a:bodyPr/>
          <a:lstStyle/>
          <a:p>
            <a:r>
              <a:rPr lang="en-US" dirty="0"/>
              <a:t>What is container scheduling?</a:t>
            </a:r>
          </a:p>
        </p:txBody>
      </p:sp>
    </p:spTree>
    <p:extLst>
      <p:ext uri="{BB962C8B-B14F-4D97-AF65-F5344CB8AC3E}">
        <p14:creationId xmlns:p14="http://schemas.microsoft.com/office/powerpoint/2010/main" val="39548259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old days applications were very static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ED2713-56C2-4C46-B3D1-2227CB993971}"/>
              </a:ext>
            </a:extLst>
          </p:cNvPr>
          <p:cNvSpPr txBox="1">
            <a:spLocks/>
          </p:cNvSpPr>
          <p:nvPr/>
        </p:nvSpPr>
        <p:spPr>
          <a:xfrm>
            <a:off x="4743218" y="2673202"/>
            <a:ext cx="8348664" cy="2502047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Application runs on a server that sits in a closet somewhere running 24x7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The application runs for weeks, months, or even years without updates</a:t>
            </a:r>
          </a:p>
          <a:p>
            <a:pPr>
              <a:spcBef>
                <a:spcPts val="4200"/>
              </a:spcBef>
            </a:pPr>
            <a:endParaRPr lang="en-US" dirty="0"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91CE54-7B64-774C-8416-1B82E89D4EE7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flipV="1">
            <a:off x="2777329" y="5175249"/>
            <a:ext cx="1" cy="1101875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6964AD68-456F-A849-A079-C59D973B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960" y="2252510"/>
            <a:ext cx="2922739" cy="2922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9A77215-D946-2840-BAC5-033CE4F33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7981" y="6277124"/>
            <a:ext cx="658696" cy="6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72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is much more dynamic!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ED2713-56C2-4C46-B3D1-2227CB993971}"/>
              </a:ext>
            </a:extLst>
          </p:cNvPr>
          <p:cNvSpPr txBox="1">
            <a:spLocks/>
          </p:cNvSpPr>
          <p:nvPr/>
        </p:nvSpPr>
        <p:spPr>
          <a:xfrm>
            <a:off x="6721477" y="2759211"/>
            <a:ext cx="6891116" cy="2982879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Applications run across many instances, of different sizes. 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Applications scale up and down throughout the day. Don’t pay for capacity that isn’t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4FDF2-3DB1-2A46-A151-DFF9E107DE98}"/>
              </a:ext>
            </a:extLst>
          </p:cNvPr>
          <p:cNvSpPr txBox="1"/>
          <p:nvPr/>
        </p:nvSpPr>
        <p:spPr>
          <a:xfrm>
            <a:off x="4960938" y="3664674"/>
            <a:ext cx="123778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B9900"/>
                </a:solidFill>
              </a:rPr>
              <a:t>x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6FFB3-A145-204F-9D11-2F37A7ECE2AE}"/>
              </a:ext>
            </a:extLst>
          </p:cNvPr>
          <p:cNvSpPr txBox="1"/>
          <p:nvPr/>
        </p:nvSpPr>
        <p:spPr>
          <a:xfrm>
            <a:off x="1851102" y="3748256"/>
            <a:ext cx="123778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B9900"/>
                </a:solidFill>
              </a:rPr>
              <a:t>x 10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4D896FC-8752-994C-AB55-443F921F8B54}"/>
              </a:ext>
            </a:extLst>
          </p:cNvPr>
          <p:cNvCxnSpPr>
            <a:cxnSpLocks/>
            <a:stCxn id="32" idx="0"/>
          </p:cNvCxnSpPr>
          <p:nvPr/>
        </p:nvCxnSpPr>
        <p:spPr>
          <a:xfrm rot="5400000" flipH="1" flipV="1">
            <a:off x="2519881" y="5149390"/>
            <a:ext cx="1840538" cy="1281036"/>
          </a:xfrm>
          <a:prstGeom prst="bentConnector3">
            <a:avLst>
              <a:gd name="adj1" fmla="val 56665"/>
            </a:avLst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B9C6194-EC74-1D4B-85AC-B3F8B1BFA3EF}"/>
              </a:ext>
            </a:extLst>
          </p:cNvPr>
          <p:cNvCxnSpPr>
            <a:cxnSpLocks/>
            <a:stCxn id="32" idx="0"/>
          </p:cNvCxnSpPr>
          <p:nvPr/>
        </p:nvCxnSpPr>
        <p:spPr>
          <a:xfrm rot="16200000" flipV="1">
            <a:off x="1020014" y="4930558"/>
            <a:ext cx="2074714" cy="14845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DF7C3364-8715-644A-A317-ECB4E1C22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0284" y="6710177"/>
            <a:ext cx="658696" cy="65869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7B2818B-813C-B34E-A70D-F99CB7935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53" y="3610364"/>
            <a:ext cx="1032600" cy="10326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107B5D-6CA0-074C-A0EC-D0F83F50F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0231" y="3228762"/>
            <a:ext cx="1640876" cy="16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01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don’t want to hand manage applications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ED2713-56C2-4C46-B3D1-2227CB993971}"/>
              </a:ext>
            </a:extLst>
          </p:cNvPr>
          <p:cNvSpPr txBox="1">
            <a:spLocks/>
          </p:cNvSpPr>
          <p:nvPr/>
        </p:nvSpPr>
        <p:spPr>
          <a:xfrm>
            <a:off x="6977955" y="2358218"/>
            <a:ext cx="6891116" cy="4780986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Where is the application running?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How many copies are running?</a:t>
            </a:r>
          </a:p>
          <a:p>
            <a:pPr>
              <a:spcBef>
                <a:spcPts val="4200"/>
              </a:spcBef>
            </a:pPr>
            <a:r>
              <a:rPr lang="en-US" dirty="0">
                <a:latin typeface="+mn-lt"/>
              </a:rPr>
              <a:t>Did one of the application processes crash without me noticing?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Time to update the code… do I really have to SSH to all these hosts?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513FC-78C7-B54F-A317-4449D1BB17A6}"/>
              </a:ext>
            </a:extLst>
          </p:cNvPr>
          <p:cNvSpPr txBox="1"/>
          <p:nvPr/>
        </p:nvSpPr>
        <p:spPr>
          <a:xfrm>
            <a:off x="3350855" y="2459386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823F4D-08B2-9041-B144-7475164E09B4}"/>
              </a:ext>
            </a:extLst>
          </p:cNvPr>
          <p:cNvSpPr txBox="1"/>
          <p:nvPr/>
        </p:nvSpPr>
        <p:spPr>
          <a:xfrm>
            <a:off x="3350855" y="294395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091AC3-7CE4-BD4E-988A-34007B9CD0E9}"/>
              </a:ext>
            </a:extLst>
          </p:cNvPr>
          <p:cNvSpPr txBox="1"/>
          <p:nvPr/>
        </p:nvSpPr>
        <p:spPr>
          <a:xfrm>
            <a:off x="3378370" y="6444676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55AC2-C3D8-D442-981B-DD2F0ACEA168}"/>
              </a:ext>
            </a:extLst>
          </p:cNvPr>
          <p:cNvSpPr txBox="1"/>
          <p:nvPr/>
        </p:nvSpPr>
        <p:spPr>
          <a:xfrm>
            <a:off x="3664585" y="5752641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E1FA81-FBA7-1E4D-8E85-97532C94268D}"/>
              </a:ext>
            </a:extLst>
          </p:cNvPr>
          <p:cNvSpPr txBox="1"/>
          <p:nvPr/>
        </p:nvSpPr>
        <p:spPr>
          <a:xfrm>
            <a:off x="3637069" y="4409331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B63CBC6-0DD4-5E44-92D7-95D271939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2577" y="2123520"/>
            <a:ext cx="1640876" cy="164087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F68FD62-3520-9C4F-BECD-16822A7C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2577" y="3764396"/>
            <a:ext cx="1640876" cy="164087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7F020D9-80DC-7F42-B74C-EC541DDFA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991" y="5405272"/>
            <a:ext cx="1640876" cy="16408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8817983-9CDC-1F4F-8789-9A67A5527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9399" y="2521124"/>
            <a:ext cx="448988" cy="44898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03284B1-834E-3A42-8DA1-B53697B49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9787" y="2996814"/>
            <a:ext cx="448988" cy="44898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C15A986-22F1-484E-A9F8-92C5DC31D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269" y="6475171"/>
            <a:ext cx="448988" cy="44898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ACAEC70-201C-474C-B1A9-03AA06DFB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596" y="4270850"/>
            <a:ext cx="830517" cy="83051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5D1F903-3F01-834D-8F62-BC82B741B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9787" y="5623614"/>
            <a:ext cx="830517" cy="8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32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scheduler does that work automatically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FAC8D-D9C3-8444-9F70-2365F27D46A6}"/>
              </a:ext>
            </a:extLst>
          </p:cNvPr>
          <p:cNvSpPr txBox="1"/>
          <p:nvPr/>
        </p:nvSpPr>
        <p:spPr>
          <a:xfrm>
            <a:off x="1351069" y="4489861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B546C9-247C-284F-BC0D-3700E794A60B}"/>
              </a:ext>
            </a:extLst>
          </p:cNvPr>
          <p:cNvSpPr txBox="1"/>
          <p:nvPr/>
        </p:nvSpPr>
        <p:spPr>
          <a:xfrm>
            <a:off x="1670736" y="5372990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43A6555-8609-3A4B-A5E0-1154EA4EE0B4}"/>
              </a:ext>
            </a:extLst>
          </p:cNvPr>
          <p:cNvSpPr txBox="1">
            <a:spLocks/>
          </p:cNvSpPr>
          <p:nvPr/>
        </p:nvSpPr>
        <p:spPr>
          <a:xfrm>
            <a:off x="973133" y="3406154"/>
            <a:ext cx="3148535" cy="1162513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sz="2000" dirty="0">
                <a:latin typeface="+mn-lt"/>
              </a:rPr>
              <a:t>I want to run these two applications on these servers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731E863-AF63-D743-9B58-9B58A35A933F}"/>
              </a:ext>
            </a:extLst>
          </p:cNvPr>
          <p:cNvSpPr txBox="1">
            <a:spLocks/>
          </p:cNvSpPr>
          <p:nvPr/>
        </p:nvSpPr>
        <p:spPr>
          <a:xfrm>
            <a:off x="5380141" y="5366491"/>
            <a:ext cx="1921646" cy="1162513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sz="2000" dirty="0">
                <a:latin typeface="+mn-lt"/>
              </a:rPr>
              <a:t>Okay I can do that for you!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40BF7-4DB9-3848-928F-D6527B40DC99}"/>
              </a:ext>
            </a:extLst>
          </p:cNvPr>
          <p:cNvCxnSpPr/>
          <p:nvPr/>
        </p:nvCxnSpPr>
        <p:spPr>
          <a:xfrm>
            <a:off x="3673097" y="4568667"/>
            <a:ext cx="1598646" cy="0"/>
          </a:xfrm>
          <a:prstGeom prst="straightConnector1">
            <a:avLst/>
          </a:prstGeom>
          <a:ln w="76200">
            <a:solidFill>
              <a:srgbClr val="FB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19196E-1A13-0B42-A806-BA23A1EC77D7}"/>
              </a:ext>
            </a:extLst>
          </p:cNvPr>
          <p:cNvCxnSpPr>
            <a:cxnSpLocks/>
          </p:cNvCxnSpPr>
          <p:nvPr/>
        </p:nvCxnSpPr>
        <p:spPr>
          <a:xfrm>
            <a:off x="7193389" y="4483681"/>
            <a:ext cx="2184787" cy="0"/>
          </a:xfrm>
          <a:prstGeom prst="straightConnector1">
            <a:avLst/>
          </a:prstGeom>
          <a:ln w="76200">
            <a:solidFill>
              <a:srgbClr val="FB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EEF5F2-3C35-0040-83DF-E093C5E2C387}"/>
              </a:ext>
            </a:extLst>
          </p:cNvPr>
          <p:cNvSpPr txBox="1"/>
          <p:nvPr/>
        </p:nvSpPr>
        <p:spPr>
          <a:xfrm>
            <a:off x="11680816" y="248168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F2F94-297A-F542-8544-8BC3EECAC8CE}"/>
              </a:ext>
            </a:extLst>
          </p:cNvPr>
          <p:cNvSpPr txBox="1"/>
          <p:nvPr/>
        </p:nvSpPr>
        <p:spPr>
          <a:xfrm>
            <a:off x="11680816" y="2966260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4B5D29-AE70-834B-9CC5-00DA67DC2453}"/>
              </a:ext>
            </a:extLst>
          </p:cNvPr>
          <p:cNvSpPr txBox="1"/>
          <p:nvPr/>
        </p:nvSpPr>
        <p:spPr>
          <a:xfrm>
            <a:off x="11708331" y="646697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7DF229-F6CB-5C40-981D-3D05C3F81634}"/>
              </a:ext>
            </a:extLst>
          </p:cNvPr>
          <p:cNvSpPr txBox="1"/>
          <p:nvPr/>
        </p:nvSpPr>
        <p:spPr>
          <a:xfrm>
            <a:off x="11994546" y="5774943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2AE33D-B53F-A645-9ABC-A04F4540BBC0}"/>
              </a:ext>
            </a:extLst>
          </p:cNvPr>
          <p:cNvSpPr txBox="1"/>
          <p:nvPr/>
        </p:nvSpPr>
        <p:spPr>
          <a:xfrm>
            <a:off x="11967030" y="4431633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01EE2C8-86CB-5544-8B02-222821F8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538" y="2145822"/>
            <a:ext cx="1640876" cy="164087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77B81E3-7790-4540-8B10-EABC3CCD8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538" y="3786698"/>
            <a:ext cx="1640876" cy="1640876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25A8A7E-CA93-2546-9C34-BB5E7893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952" y="5427574"/>
            <a:ext cx="1640876" cy="164087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4AAF133-6881-9D4F-A36D-D1A8D2CBA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9360" y="2543426"/>
            <a:ext cx="448988" cy="44898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A16BF9C-9E8B-C345-BDD2-FC6B79C52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9748" y="3019116"/>
            <a:ext cx="448988" cy="44898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103DC46-809F-7749-A8DD-DEFFA34F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8230" y="6497473"/>
            <a:ext cx="448988" cy="44898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0B312A9-67D2-024C-99B2-8C0267B13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5557" y="4293152"/>
            <a:ext cx="830517" cy="83051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0972893-FCC0-EB45-A326-E10359025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9748" y="5645916"/>
            <a:ext cx="830517" cy="83051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DB5D4E5-FC77-B745-9CFC-8AF5AA0BC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02" y="4521840"/>
            <a:ext cx="448988" cy="44898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C557C51-83C1-3947-A0C0-DF540FB36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133" y="5243963"/>
            <a:ext cx="830517" cy="83051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C1FE111-D1E8-184D-B8F9-C90343443E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654" y="3723951"/>
            <a:ext cx="1689432" cy="168943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6B6C0F69-F514-474B-8F71-0B50B8693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402" y="2318286"/>
            <a:ext cx="1049982" cy="10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F2F-9360-4741-AFBE-712D33F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scheduler does that work automatically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FAC8D-D9C3-8444-9F70-2365F27D46A6}"/>
              </a:ext>
            </a:extLst>
          </p:cNvPr>
          <p:cNvSpPr txBox="1"/>
          <p:nvPr/>
        </p:nvSpPr>
        <p:spPr>
          <a:xfrm>
            <a:off x="1351069" y="4489861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B546C9-247C-284F-BC0D-3700E794A60B}"/>
              </a:ext>
            </a:extLst>
          </p:cNvPr>
          <p:cNvSpPr txBox="1"/>
          <p:nvPr/>
        </p:nvSpPr>
        <p:spPr>
          <a:xfrm>
            <a:off x="1670736" y="5372990"/>
            <a:ext cx="2158978" cy="5888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  <a:r>
              <a:rPr lang="en-US" dirty="0"/>
              <a:t> ²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43A6555-8609-3A4B-A5E0-1154EA4EE0B4}"/>
              </a:ext>
            </a:extLst>
          </p:cNvPr>
          <p:cNvSpPr txBox="1">
            <a:spLocks/>
          </p:cNvSpPr>
          <p:nvPr/>
        </p:nvSpPr>
        <p:spPr>
          <a:xfrm>
            <a:off x="973133" y="3406154"/>
            <a:ext cx="3148535" cy="1162513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sz="2000" dirty="0">
                <a:latin typeface="+mn-lt"/>
              </a:rPr>
              <a:t>Update my application B to a new version of the code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731E863-AF63-D743-9B58-9B58A35A933F}"/>
              </a:ext>
            </a:extLst>
          </p:cNvPr>
          <p:cNvSpPr txBox="1">
            <a:spLocks/>
          </p:cNvSpPr>
          <p:nvPr/>
        </p:nvSpPr>
        <p:spPr>
          <a:xfrm>
            <a:off x="5380141" y="5366491"/>
            <a:ext cx="1921646" cy="1162513"/>
          </a:xfrm>
          <a:prstGeom prst="rect">
            <a:avLst/>
          </a:prstGeom>
        </p:spPr>
        <p:txBody>
          <a:bodyPr/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b="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38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231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41238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10163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00"/>
              </a:spcBef>
            </a:pPr>
            <a:r>
              <a:rPr lang="en-US" sz="2000" dirty="0">
                <a:latin typeface="+mn-lt"/>
              </a:rPr>
              <a:t>Okay I can do that for you!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40BF7-4DB9-3848-928F-D6527B40DC99}"/>
              </a:ext>
            </a:extLst>
          </p:cNvPr>
          <p:cNvCxnSpPr/>
          <p:nvPr/>
        </p:nvCxnSpPr>
        <p:spPr>
          <a:xfrm>
            <a:off x="3673097" y="4568667"/>
            <a:ext cx="1598646" cy="0"/>
          </a:xfrm>
          <a:prstGeom prst="straightConnector1">
            <a:avLst/>
          </a:prstGeom>
          <a:ln w="76200">
            <a:solidFill>
              <a:srgbClr val="FB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19196E-1A13-0B42-A806-BA23A1EC77D7}"/>
              </a:ext>
            </a:extLst>
          </p:cNvPr>
          <p:cNvCxnSpPr>
            <a:cxnSpLocks/>
          </p:cNvCxnSpPr>
          <p:nvPr/>
        </p:nvCxnSpPr>
        <p:spPr>
          <a:xfrm>
            <a:off x="7193389" y="4483681"/>
            <a:ext cx="2184787" cy="0"/>
          </a:xfrm>
          <a:prstGeom prst="straightConnector1">
            <a:avLst/>
          </a:prstGeom>
          <a:ln w="76200">
            <a:solidFill>
              <a:srgbClr val="FB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EEF5F2-3C35-0040-83DF-E093C5E2C387}"/>
              </a:ext>
            </a:extLst>
          </p:cNvPr>
          <p:cNvSpPr txBox="1"/>
          <p:nvPr/>
        </p:nvSpPr>
        <p:spPr>
          <a:xfrm>
            <a:off x="11680816" y="248168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F2F94-297A-F542-8544-8BC3EECAC8CE}"/>
              </a:ext>
            </a:extLst>
          </p:cNvPr>
          <p:cNvSpPr txBox="1"/>
          <p:nvPr/>
        </p:nvSpPr>
        <p:spPr>
          <a:xfrm>
            <a:off x="11680816" y="2966260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4B5D29-AE70-834B-9CC5-00DA67DC2453}"/>
              </a:ext>
            </a:extLst>
          </p:cNvPr>
          <p:cNvSpPr txBox="1"/>
          <p:nvPr/>
        </p:nvSpPr>
        <p:spPr>
          <a:xfrm>
            <a:off x="11708331" y="6466978"/>
            <a:ext cx="200236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7DF229-F6CB-5C40-981D-3D05C3F81634}"/>
              </a:ext>
            </a:extLst>
          </p:cNvPr>
          <p:cNvSpPr txBox="1"/>
          <p:nvPr/>
        </p:nvSpPr>
        <p:spPr>
          <a:xfrm>
            <a:off x="11994546" y="5774943"/>
            <a:ext cx="2122898" cy="5888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  <a:r>
              <a:rPr lang="en-US" dirty="0"/>
              <a:t> ²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2AE33D-B53F-A645-9ABC-A04F4540BBC0}"/>
              </a:ext>
            </a:extLst>
          </p:cNvPr>
          <p:cNvSpPr txBox="1"/>
          <p:nvPr/>
        </p:nvSpPr>
        <p:spPr>
          <a:xfrm>
            <a:off x="11967030" y="4431633"/>
            <a:ext cx="2150414" cy="5888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Application B</a:t>
            </a:r>
            <a:r>
              <a:rPr lang="en-US" dirty="0"/>
              <a:t> ²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01EE2C8-86CB-5544-8B02-222821F8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538" y="2145822"/>
            <a:ext cx="1640876" cy="164087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77B81E3-7790-4540-8B10-EABC3CCD8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538" y="3786698"/>
            <a:ext cx="1640876" cy="1640876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25A8A7E-CA93-2546-9C34-BB5E7893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952" y="5427574"/>
            <a:ext cx="1640876" cy="164087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4AAF133-6881-9D4F-A36D-D1A8D2CBA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9360" y="2543426"/>
            <a:ext cx="448988" cy="44898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A16BF9C-9E8B-C345-BDD2-FC6B79C52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9748" y="3019116"/>
            <a:ext cx="448988" cy="44898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103DC46-809F-7749-A8DD-DEFFA34F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8230" y="6497473"/>
            <a:ext cx="448988" cy="44898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0B312A9-67D2-024C-99B2-8C0267B13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5557" y="4293152"/>
            <a:ext cx="830517" cy="83051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0972893-FCC0-EB45-A326-E10359025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9748" y="5645916"/>
            <a:ext cx="830517" cy="83051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DB5D4E5-FC77-B745-9CFC-8AF5AA0BC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02" y="4521840"/>
            <a:ext cx="448988" cy="44898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C557C51-83C1-3947-A0C0-DF540FB36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133" y="5243963"/>
            <a:ext cx="830517" cy="83051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C1FE111-D1E8-184D-B8F9-C90343443E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654" y="3723951"/>
            <a:ext cx="1689432" cy="16894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BEE7464-7F1D-A143-98F1-4EFCE299B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402" y="2318286"/>
            <a:ext cx="1049982" cy="10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83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444973"/>
            <a:ext cx="12908725" cy="1126462"/>
          </a:xfrm>
        </p:spPr>
        <p:txBody>
          <a:bodyPr/>
          <a:lstStyle/>
          <a:p>
            <a:r>
              <a:rPr lang="en-US" dirty="0"/>
              <a:t>Advanced scheduler strategies</a:t>
            </a:r>
          </a:p>
        </p:txBody>
      </p:sp>
    </p:spTree>
    <p:extLst>
      <p:ext uri="{BB962C8B-B14F-4D97-AF65-F5344CB8AC3E}">
        <p14:creationId xmlns:p14="http://schemas.microsoft.com/office/powerpoint/2010/main" val="12734817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853_REINVENT_Template_Dark">
  <a:themeElements>
    <a:clrScheme name="ReInvent 2019">
      <a:dk1>
        <a:srgbClr val="000000"/>
      </a:dk1>
      <a:lt1>
        <a:srgbClr val="FFFFFF"/>
      </a:lt1>
      <a:dk2>
        <a:srgbClr val="282828"/>
      </a:dk2>
      <a:lt2>
        <a:srgbClr val="F0F0F0"/>
      </a:lt2>
      <a:accent1>
        <a:srgbClr val="4861AD"/>
      </a:accent1>
      <a:accent2>
        <a:srgbClr val="FFCE3F"/>
      </a:accent2>
      <a:accent3>
        <a:srgbClr val="88CEB8"/>
      </a:accent3>
      <a:accent4>
        <a:srgbClr val="969696"/>
      </a:accent4>
      <a:accent5>
        <a:srgbClr val="FD7272"/>
      </a:accent5>
      <a:accent6>
        <a:srgbClr val="25CCF7"/>
      </a:accent6>
      <a:hlink>
        <a:srgbClr val="FC427B"/>
      </a:hlink>
      <a:folHlink>
        <a:srgbClr val="B33771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REINVENT2019_16x9_Template_Dark_Final.potx" id="{82912CDD-837F-4677-9AFD-505445F96BA9}" vid="{2341435A-B00E-4D14-B68B-5575AF5D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30a2e83-186a-4a0f-ab27-bee8a8096ab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AWS_REINVENT2019_16x9_Template_Dark_Final</Template>
  <TotalTime>110</TotalTime>
  <Words>727</Words>
  <Application>Microsoft Macintosh PowerPoint</Application>
  <PresentationFormat>Custom</PresentationFormat>
  <Paragraphs>151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Amazon Ember Light</vt:lpstr>
      <vt:lpstr>Amazon Ember</vt:lpstr>
      <vt:lpstr>Lucida Console</vt:lpstr>
      <vt:lpstr>Arial Black</vt:lpstr>
      <vt:lpstr>Amazon Ember Heavy</vt:lpstr>
      <vt:lpstr>Segoe UI</vt:lpstr>
      <vt:lpstr>Arial</vt:lpstr>
      <vt:lpstr>4-05853_REINVENT_Template_Dark</vt:lpstr>
      <vt:lpstr>PowerPoint Presentation</vt:lpstr>
      <vt:lpstr>Advanced workload scheduling for containers on AWS</vt:lpstr>
      <vt:lpstr>What is container scheduling?</vt:lpstr>
      <vt:lpstr>In the old days applications were very static</vt:lpstr>
      <vt:lpstr>The cloud is much more dynamic!</vt:lpstr>
      <vt:lpstr>Developers don’t want to hand manage applications</vt:lpstr>
      <vt:lpstr>A scheduler does that work automatically</vt:lpstr>
      <vt:lpstr>A scheduler does that work automatically</vt:lpstr>
      <vt:lpstr>Advanced scheduler strategies</vt:lpstr>
      <vt:lpstr>One scheduler, many strategies</vt:lpstr>
      <vt:lpstr>One scheduler, many strategies</vt:lpstr>
      <vt:lpstr>Schedule across multiple dimensions</vt:lpstr>
      <vt:lpstr>You can provide a mixed pool of instances</vt:lpstr>
      <vt:lpstr>Scheduling based on container dependencies</vt:lpstr>
      <vt:lpstr>ECS supports container dependencies</vt:lpstr>
      <vt:lpstr>Demo (Let’s build it!)</vt:lpstr>
      <vt:lpstr>PowerPoint Presentation</vt:lpstr>
      <vt:lpstr>PowerPoint Presentation</vt:lpstr>
    </vt:vector>
  </TitlesOfParts>
  <Company>Amazon Web Services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Haight, Ryan</dc:creator>
  <cp:keywords>AWS RE:INVENT</cp:keywords>
  <cp:lastModifiedBy>Microsoft Office User</cp:lastModifiedBy>
  <cp:revision>18</cp:revision>
  <cp:lastPrinted>2019-06-18T21:36:09Z</cp:lastPrinted>
  <dcterms:created xsi:type="dcterms:W3CDTF">2019-07-31T13:39:46Z</dcterms:created>
  <dcterms:modified xsi:type="dcterms:W3CDTF">2019-11-20T17:50:39Z</dcterms:modified>
  <cp:category>AWS RE:INVENT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