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4"/>
  </p:sldMasterIdLst>
  <p:notesMasterIdLst>
    <p:notesMasterId r:id="rId64"/>
  </p:notesMasterIdLst>
  <p:handoutMasterIdLst>
    <p:handoutMasterId r:id="rId65"/>
  </p:handoutMasterIdLst>
  <p:sldIdLst>
    <p:sldId id="351" r:id="rId5"/>
    <p:sldId id="352" r:id="rId6"/>
    <p:sldId id="355" r:id="rId7"/>
    <p:sldId id="356" r:id="rId8"/>
    <p:sldId id="357" r:id="rId9"/>
    <p:sldId id="358" r:id="rId10"/>
    <p:sldId id="359" r:id="rId11"/>
    <p:sldId id="360" r:id="rId12"/>
    <p:sldId id="361" r:id="rId13"/>
    <p:sldId id="364" r:id="rId14"/>
    <p:sldId id="362" r:id="rId15"/>
    <p:sldId id="365" r:id="rId16"/>
    <p:sldId id="366" r:id="rId17"/>
    <p:sldId id="363" r:id="rId18"/>
    <p:sldId id="353" r:id="rId19"/>
    <p:sldId id="367" r:id="rId20"/>
    <p:sldId id="368" r:id="rId21"/>
    <p:sldId id="369" r:id="rId22"/>
    <p:sldId id="370" r:id="rId23"/>
    <p:sldId id="371" r:id="rId24"/>
    <p:sldId id="372" r:id="rId25"/>
    <p:sldId id="373" r:id="rId26"/>
    <p:sldId id="374" r:id="rId27"/>
    <p:sldId id="375" r:id="rId28"/>
    <p:sldId id="376" r:id="rId29"/>
    <p:sldId id="377" r:id="rId30"/>
    <p:sldId id="405" r:id="rId31"/>
    <p:sldId id="407" r:id="rId32"/>
    <p:sldId id="406" r:id="rId33"/>
    <p:sldId id="378" r:id="rId34"/>
    <p:sldId id="354" r:id="rId35"/>
    <p:sldId id="382" r:id="rId36"/>
    <p:sldId id="388" r:id="rId37"/>
    <p:sldId id="383" r:id="rId38"/>
    <p:sldId id="384" r:id="rId39"/>
    <p:sldId id="379" r:id="rId40"/>
    <p:sldId id="385" r:id="rId41"/>
    <p:sldId id="386" r:id="rId42"/>
    <p:sldId id="381" r:id="rId43"/>
    <p:sldId id="387" r:id="rId44"/>
    <p:sldId id="389" r:id="rId45"/>
    <p:sldId id="390" r:id="rId46"/>
    <p:sldId id="392" r:id="rId47"/>
    <p:sldId id="394" r:id="rId48"/>
    <p:sldId id="391" r:id="rId49"/>
    <p:sldId id="393" r:id="rId50"/>
    <p:sldId id="396" r:id="rId51"/>
    <p:sldId id="399" r:id="rId52"/>
    <p:sldId id="395" r:id="rId53"/>
    <p:sldId id="398" r:id="rId54"/>
    <p:sldId id="400" r:id="rId55"/>
    <p:sldId id="397" r:id="rId56"/>
    <p:sldId id="401" r:id="rId57"/>
    <p:sldId id="403" r:id="rId58"/>
    <p:sldId id="402" r:id="rId59"/>
    <p:sldId id="408" r:id="rId60"/>
    <p:sldId id="409" r:id="rId61"/>
    <p:sldId id="404" r:id="rId62"/>
    <p:sldId id="338" r:id="rId63"/>
  </p:sldIdLst>
  <p:sldSz cx="14630400" cy="8229600"/>
  <p:notesSz cx="6858000" cy="9144000"/>
  <p:defaultTextStyle>
    <a:defPPr>
      <a:defRPr lang="en-US"/>
    </a:defPPr>
    <a:lvl1pPr marL="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1pPr>
    <a:lvl2pPr marL="73152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2pPr>
    <a:lvl3pPr marL="146304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3pPr>
    <a:lvl4pPr marL="219456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4pPr>
    <a:lvl5pPr marL="292608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5pPr>
    <a:lvl6pPr marL="365760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6pPr>
    <a:lvl7pPr marL="438912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7pPr>
    <a:lvl8pPr marL="512064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8pPr>
    <a:lvl9pPr marL="585216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AEE8E113-5D3B-A647-A660-33A47E9F4FD8}">
          <p14:sldIdLst>
            <p14:sldId id="351"/>
          </p14:sldIdLst>
        </p14:section>
        <p14:section name="Scaling applications first" id="{4867B9FE-523A-5547-BB1D-0EAA55C0FF1D}">
          <p14:sldIdLst>
            <p14:sldId id="352"/>
            <p14:sldId id="355"/>
            <p14:sldId id="356"/>
            <p14:sldId id="357"/>
            <p14:sldId id="358"/>
            <p14:sldId id="359"/>
            <p14:sldId id="360"/>
            <p14:sldId id="361"/>
            <p14:sldId id="364"/>
            <p14:sldId id="362"/>
            <p14:sldId id="365"/>
            <p14:sldId id="366"/>
            <p14:sldId id="363"/>
          </p14:sldIdLst>
        </p14:section>
        <p14:section name="Vertical Scaling" id="{9AF3A50F-F671-A342-8334-24771C7324CD}">
          <p14:sldIdLst>
            <p14:sldId id="353"/>
            <p14:sldId id="367"/>
            <p14:sldId id="368"/>
            <p14:sldId id="369"/>
            <p14:sldId id="370"/>
            <p14:sldId id="371"/>
            <p14:sldId id="372"/>
            <p14:sldId id="373"/>
            <p14:sldId id="374"/>
            <p14:sldId id="375"/>
            <p14:sldId id="376"/>
            <p14:sldId id="377"/>
            <p14:sldId id="405"/>
            <p14:sldId id="407"/>
            <p14:sldId id="406"/>
            <p14:sldId id="378"/>
          </p14:sldIdLst>
        </p14:section>
        <p14:section name="Horizontal Scaling" id="{A29C20A0-789B-6B48-8DCE-FF84EA38DF75}">
          <p14:sldIdLst>
            <p14:sldId id="354"/>
            <p14:sldId id="382"/>
            <p14:sldId id="388"/>
            <p14:sldId id="383"/>
            <p14:sldId id="384"/>
            <p14:sldId id="379"/>
            <p14:sldId id="385"/>
            <p14:sldId id="386"/>
            <p14:sldId id="381"/>
            <p14:sldId id="387"/>
            <p14:sldId id="389"/>
            <p14:sldId id="390"/>
            <p14:sldId id="392"/>
          </p14:sldIdLst>
        </p14:section>
        <p14:section name="Cluster Capacity" id="{E5743016-3835-4A46-9F77-AF611F60BC1B}">
          <p14:sldIdLst>
            <p14:sldId id="394"/>
            <p14:sldId id="391"/>
            <p14:sldId id="393"/>
            <p14:sldId id="396"/>
            <p14:sldId id="399"/>
            <p14:sldId id="395"/>
            <p14:sldId id="398"/>
            <p14:sldId id="400"/>
            <p14:sldId id="397"/>
            <p14:sldId id="401"/>
            <p14:sldId id="403"/>
            <p14:sldId id="402"/>
            <p14:sldId id="408"/>
            <p14:sldId id="409"/>
            <p14:sldId id="404"/>
            <p14:sldId id="33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030" userDrawn="1">
          <p15:clr>
            <a:srgbClr val="A4A3A4"/>
          </p15:clr>
        </p15:guide>
        <p15:guide id="2" orient="horz" pos="4637" userDrawn="1">
          <p15:clr>
            <a:srgbClr val="A4A3A4"/>
          </p15:clr>
        </p15:guide>
        <p15:guide id="3" orient="horz" pos="3859" userDrawn="1">
          <p15:clr>
            <a:srgbClr val="A4A3A4"/>
          </p15:clr>
        </p15:guide>
        <p15:guide id="4" orient="horz" pos="5114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orient="horz" pos="2205" userDrawn="1">
          <p15:clr>
            <a:srgbClr val="A4A3A4"/>
          </p15:clr>
        </p15:guide>
        <p15:guide id="7" orient="horz" pos="3325" userDrawn="1">
          <p15:clr>
            <a:srgbClr val="A4A3A4"/>
          </p15:clr>
        </p15:guide>
        <p15:guide id="8" orient="horz" pos="200" userDrawn="1">
          <p15:clr>
            <a:srgbClr val="A4A3A4"/>
          </p15:clr>
        </p15:guide>
        <p15:guide id="9" orient="horz" pos="3370" userDrawn="1">
          <p15:clr>
            <a:srgbClr val="A4A3A4"/>
          </p15:clr>
        </p15:guide>
        <p15:guide id="10" orient="horz" pos="4574" userDrawn="1">
          <p15:clr>
            <a:srgbClr val="A4A3A4"/>
          </p15:clr>
        </p15:guide>
        <p15:guide id="11" pos="1536" userDrawn="1">
          <p15:clr>
            <a:srgbClr val="A4A3A4"/>
          </p15:clr>
        </p15:guide>
        <p15:guide id="12" pos="2808" userDrawn="1">
          <p15:clr>
            <a:srgbClr val="A4A3A4"/>
          </p15:clr>
        </p15:guide>
        <p15:guide id="13" pos="4613" userDrawn="1">
          <p15:clr>
            <a:srgbClr val="A4A3A4"/>
          </p15:clr>
        </p15:guide>
        <p15:guide id="14" pos="4030" userDrawn="1">
          <p15:clr>
            <a:srgbClr val="A4A3A4"/>
          </p15:clr>
        </p15:guide>
        <p15:guide id="15" pos="7664" userDrawn="1">
          <p15:clr>
            <a:srgbClr val="A4A3A4"/>
          </p15:clr>
        </p15:guide>
        <p15:guide id="16" pos="3979" userDrawn="1">
          <p15:clr>
            <a:srgbClr val="A4A3A4"/>
          </p15:clr>
        </p15:guide>
        <p15:guide id="17" pos="2755" userDrawn="1">
          <p15:clr>
            <a:srgbClr val="A4A3A4"/>
          </p15:clr>
        </p15:guide>
        <p15:guide id="18" pos="1579" userDrawn="1">
          <p15:clr>
            <a:srgbClr val="A4A3A4"/>
          </p15:clr>
        </p15:guide>
        <p15:guide id="19" pos="7709" userDrawn="1">
          <p15:clr>
            <a:srgbClr val="A4A3A4"/>
          </p15:clr>
        </p15:guide>
        <p15:guide id="20" pos="5211" userDrawn="1">
          <p15:clr>
            <a:srgbClr val="A4A3A4"/>
          </p15:clr>
        </p15:guide>
        <p15:guide id="21" userDrawn="1">
          <p15:clr>
            <a:srgbClr val="A4A3A4"/>
          </p15:clr>
        </p15:guide>
        <p15:guide id="22" pos="5256" userDrawn="1">
          <p15:clr>
            <a:srgbClr val="A4A3A4"/>
          </p15:clr>
        </p15:guide>
        <p15:guide id="23" pos="6435" userDrawn="1">
          <p15:clr>
            <a:srgbClr val="A4A3A4"/>
          </p15:clr>
        </p15:guide>
        <p15:guide id="24" pos="6485" userDrawn="1">
          <p15:clr>
            <a:srgbClr val="A4A3A4"/>
          </p15:clr>
        </p15:guide>
        <p15:guide id="25" pos="8870" userDrawn="1">
          <p15:clr>
            <a:srgbClr val="A4A3A4"/>
          </p15:clr>
        </p15:guide>
        <p15:guide id="26" pos="352" userDrawn="1">
          <p15:clr>
            <a:srgbClr val="A4A3A4"/>
          </p15:clr>
        </p15:guide>
        <p15:guide id="27" pos="55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talano, Alec" initials="" lastIdx="23" clrIdx="0"/>
  <p:cmAuthor id="1" name="Alec Catalano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337BE"/>
    <a:srgbClr val="232F3E"/>
    <a:srgbClr val="595A5D"/>
    <a:srgbClr val="414042"/>
    <a:srgbClr val="DCDCDC"/>
    <a:srgbClr val="4F81BD"/>
    <a:srgbClr val="0C9B2E"/>
    <a:srgbClr val="FFFAD0"/>
    <a:srgbClr val="FFF8AE"/>
    <a:srgbClr val="FCB6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57" autoAdjust="0"/>
    <p:restoredTop sz="95330" autoAdjust="0"/>
  </p:normalViewPr>
  <p:slideViewPr>
    <p:cSldViewPr snapToGrid="0" showGuides="1">
      <p:cViewPr varScale="1">
        <p:scale>
          <a:sx n="100" d="100"/>
          <a:sy n="100" d="100"/>
        </p:scale>
        <p:origin x="480" y="184"/>
      </p:cViewPr>
      <p:guideLst>
        <p:guide orient="horz" pos="1030"/>
        <p:guide orient="horz" pos="4637"/>
        <p:guide orient="horz" pos="3859"/>
        <p:guide orient="horz" pos="5114"/>
        <p:guide orient="horz" pos="2160"/>
        <p:guide orient="horz" pos="2205"/>
        <p:guide orient="horz" pos="3325"/>
        <p:guide orient="horz" pos="200"/>
        <p:guide orient="horz" pos="3370"/>
        <p:guide orient="horz" pos="4574"/>
        <p:guide pos="1536"/>
        <p:guide pos="2808"/>
        <p:guide pos="4613"/>
        <p:guide pos="4030"/>
        <p:guide pos="7664"/>
        <p:guide pos="3979"/>
        <p:guide pos="2755"/>
        <p:guide pos="1579"/>
        <p:guide pos="7709"/>
        <p:guide pos="5211"/>
        <p:guide/>
        <p:guide pos="5256"/>
        <p:guide pos="6435"/>
        <p:guide pos="6485"/>
        <p:guide pos="8870"/>
        <p:guide pos="352"/>
        <p:guide pos="5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9" d="100"/>
          <a:sy n="109" d="100"/>
        </p:scale>
        <p:origin x="3176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commentAuthors" Target="commentAuthor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notesMaster" Target="notesMasters/notesMaster1.xml"/><Relationship Id="rId69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EAAF34-71F8-6342-832E-C583FEB3FB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700CEA-93F0-3648-8636-3ECA00800B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87149-AF03-6142-908A-3DD284EAF54B}" type="datetimeFigureOut">
              <a:rPr lang="en-US" smtClean="0"/>
              <a:t>5/25/21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D72482-B212-B34F-AAFC-10B8C8EF77A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0B9C6E-4611-5A44-8B47-37FCE89DEB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1AC043-34FA-4C46-BDAD-AE3E2DBAD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646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mazon Ember Regular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mazon Ember Regular" charset="0"/>
              </a:defRPr>
            </a:lvl1pPr>
          </a:lstStyle>
          <a:p>
            <a:fld id="{0B25AC41-3BEC-9247-8322-91B80C013F2D}" type="datetimeFigureOut">
              <a:rPr lang="en-US" smtClean="0"/>
              <a:pPr/>
              <a:t>5/25/21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mazon Ember Regular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mazon Ember Regular" charset="0"/>
              </a:defRPr>
            </a:lvl1pPr>
          </a:lstStyle>
          <a:p>
            <a:fld id="{69C3F2ED-74C5-7D4F-8560-0CC253E9A4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536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31520" rtl="0" eaLnBrk="1" latinLnBrk="0" hangingPunct="1">
      <a:defRPr sz="1920" b="0" i="0" kern="1200">
        <a:solidFill>
          <a:schemeClr val="tx1"/>
        </a:solidFill>
        <a:latin typeface="Amazon Ember Regular" charset="0"/>
        <a:ea typeface="+mn-ea"/>
        <a:cs typeface="+mn-cs"/>
      </a:defRPr>
    </a:lvl1pPr>
    <a:lvl2pPr marL="731520" algn="l" defTabSz="731520" rtl="0" eaLnBrk="1" latinLnBrk="0" hangingPunct="1">
      <a:defRPr sz="1920" b="0" i="0" kern="1200">
        <a:solidFill>
          <a:schemeClr val="tx1"/>
        </a:solidFill>
        <a:latin typeface="Amazon Ember Regular" charset="0"/>
        <a:ea typeface="+mn-ea"/>
        <a:cs typeface="+mn-cs"/>
      </a:defRPr>
    </a:lvl2pPr>
    <a:lvl3pPr marL="1463040" algn="l" defTabSz="731520" rtl="0" eaLnBrk="1" latinLnBrk="0" hangingPunct="1">
      <a:defRPr sz="1920" b="0" i="0" kern="1200">
        <a:solidFill>
          <a:schemeClr val="tx1"/>
        </a:solidFill>
        <a:latin typeface="Amazon Ember Regular" charset="0"/>
        <a:ea typeface="+mn-ea"/>
        <a:cs typeface="+mn-cs"/>
      </a:defRPr>
    </a:lvl3pPr>
    <a:lvl4pPr marL="2194560" algn="l" defTabSz="731520" rtl="0" eaLnBrk="1" latinLnBrk="0" hangingPunct="1">
      <a:defRPr sz="1920" b="0" i="0" kern="1200">
        <a:solidFill>
          <a:schemeClr val="tx1"/>
        </a:solidFill>
        <a:latin typeface="Amazon Ember Regular" charset="0"/>
        <a:ea typeface="+mn-ea"/>
        <a:cs typeface="+mn-cs"/>
      </a:defRPr>
    </a:lvl4pPr>
    <a:lvl5pPr marL="2926080" algn="l" defTabSz="731520" rtl="0" eaLnBrk="1" latinLnBrk="0" hangingPunct="1">
      <a:defRPr sz="1920" b="0" i="0" kern="1200">
        <a:solidFill>
          <a:schemeClr val="tx1"/>
        </a:solidFill>
        <a:latin typeface="Amazon Ember Regular" charset="0"/>
        <a:ea typeface="+mn-ea"/>
        <a:cs typeface="+mn-cs"/>
      </a:defRPr>
    </a:lvl5pPr>
    <a:lvl6pPr marL="3657600" algn="l" defTabSz="73152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6pPr>
    <a:lvl7pPr marL="4389120" algn="l" defTabSz="73152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7pPr>
    <a:lvl8pPr marL="5120640" algn="l" defTabSz="73152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8pPr>
    <a:lvl9pPr marL="5852160" algn="l" defTabSz="73152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3F2ED-74C5-7D4F-8560-0CC253E9A43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4568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3F2ED-74C5-7D4F-8560-0CC253E9A43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825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3F2ED-74C5-7D4F-8560-0CC253E9A43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4937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3F2ED-74C5-7D4F-8560-0CC253E9A43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65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3F2ED-74C5-7D4F-8560-0CC253E9A43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9675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3F2ED-74C5-7D4F-8560-0CC253E9A436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8286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3F2ED-74C5-7D4F-8560-0CC253E9A436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5784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3F2ED-74C5-7D4F-8560-0CC253E9A436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1711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3F2ED-74C5-7D4F-8560-0CC253E9A436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0869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3F2ED-74C5-7D4F-8560-0CC253E9A436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8914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3F2ED-74C5-7D4F-8560-0CC253E9A436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689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3F2ED-74C5-7D4F-8560-0CC253E9A43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9526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3F2ED-74C5-7D4F-8560-0CC253E9A436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388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3F2ED-74C5-7D4F-8560-0CC253E9A43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933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3F2ED-74C5-7D4F-8560-0CC253E9A43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050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3F2ED-74C5-7D4F-8560-0CC253E9A43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183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3F2ED-74C5-7D4F-8560-0CC253E9A43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942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3F2ED-74C5-7D4F-8560-0CC253E9A43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239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3F2ED-74C5-7D4F-8560-0CC253E9A43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189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3F2ED-74C5-7D4F-8560-0CC253E9A43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90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_Two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ircuit&#10;&#10;Description automatically generated">
            <a:extLst>
              <a:ext uri="{FF2B5EF4-FFF2-40B4-BE49-F238E27FC236}">
                <a16:creationId xmlns:a16="http://schemas.microsoft.com/office/drawing/2014/main" id="{EB79ABD2-77EF-0C4F-B055-29A37E0C20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6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48640" y="5950356"/>
            <a:ext cx="5892800" cy="9965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600" baseline="0"/>
            </a:lvl1pPr>
          </a:lstStyle>
          <a:p>
            <a:pPr lvl="0"/>
            <a:r>
              <a:rPr lang="en-US" dirty="0"/>
              <a:t>Click to edit presenter, team</a:t>
            </a:r>
          </a:p>
          <a:p>
            <a:pPr lvl="0"/>
            <a:r>
              <a:rPr lang="en-US" dirty="0"/>
              <a:t>Click to edit date, location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3053166"/>
            <a:ext cx="11719981" cy="11912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6400" b="1" i="0" baseline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4253721"/>
            <a:ext cx="9666531" cy="123124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900"/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48820" y="731520"/>
            <a:ext cx="1356939" cy="8114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A84D03-8133-8347-8776-300EBD9F8B8C}"/>
              </a:ext>
            </a:extLst>
          </p:cNvPr>
          <p:cNvSpPr txBox="1"/>
          <p:nvPr userDrawn="1"/>
        </p:nvSpPr>
        <p:spPr>
          <a:xfrm>
            <a:off x="538863" y="7683901"/>
            <a:ext cx="7115490" cy="1723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20" b="0" i="0" dirty="0">
                <a:solidFill>
                  <a:schemeClr val="tx1">
                    <a:lumMod val="75000"/>
                  </a:schemeClr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© 2021, Amazon Web Services, Inc. or its Affiliates. All rights reserved.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C4DB24-AA3B-7D40-A2CC-0837CCA5ED9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9788" y="7683500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70408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48640" y="183898"/>
            <a:ext cx="13510260" cy="873186"/>
          </a:xfrm>
        </p:spPr>
        <p:txBody>
          <a:bodyPr>
            <a:normAutofit/>
          </a:bodyPr>
          <a:lstStyle>
            <a:lvl1pPr>
              <a:defRPr sz="3800" b="1" i="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78145AC-79A9-834A-BE03-ED99E1BFF7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8639" y="1645920"/>
            <a:ext cx="4572000" cy="502863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D5A50D07-5C25-B541-89CC-C515FB54B1B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509760" y="1645920"/>
            <a:ext cx="4572000" cy="50286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0FF44110-D1F4-664B-9593-79828332286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86400" y="1645920"/>
            <a:ext cx="3657600" cy="268629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886DFCC3-A169-A648-A099-3583B633E69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86400" y="4767345"/>
            <a:ext cx="3657600" cy="18928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87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8862" y="183898"/>
            <a:ext cx="13520037" cy="873186"/>
          </a:xfrm>
        </p:spPr>
        <p:txBody>
          <a:bodyPr>
            <a:normAutofit/>
          </a:bodyPr>
          <a:lstStyle>
            <a:lvl1pPr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78145AC-79A9-834A-BE03-ED99E1BFF7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8640" y="1645920"/>
            <a:ext cx="8330183" cy="502863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D5A50D07-5C25-B541-89CC-C515FB54B1B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326880" y="1645920"/>
            <a:ext cx="4754880" cy="50286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02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_Image_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48640" y="183898"/>
            <a:ext cx="13510260" cy="873186"/>
          </a:xfrm>
        </p:spPr>
        <p:txBody>
          <a:bodyPr>
            <a:normAutofit/>
          </a:bodyPr>
          <a:lstStyle>
            <a:lvl1pPr>
              <a:defRPr sz="3800" b="1" i="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78145AC-79A9-834A-BE03-ED99E1BFF7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8640" y="1645920"/>
            <a:ext cx="13514832" cy="533815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301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_Bleed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78145AC-79A9-834A-BE03-ED99E1BFF7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4630400" cy="822959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48640" y="183898"/>
            <a:ext cx="13510260" cy="873186"/>
          </a:xfrm>
        </p:spPr>
        <p:txBody>
          <a:bodyPr>
            <a:normAutofit/>
          </a:bodyPr>
          <a:lstStyle>
            <a:lvl1pPr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3516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_Logo_Customer_W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183898"/>
            <a:ext cx="13510260" cy="87230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65E46D-C0D2-7642-AF47-40070CB7653A}"/>
              </a:ext>
            </a:extLst>
          </p:cNvPr>
          <p:cNvSpPr/>
          <p:nvPr userDrawn="1"/>
        </p:nvSpPr>
        <p:spPr>
          <a:xfrm>
            <a:off x="0" y="1645920"/>
            <a:ext cx="14630400" cy="53296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608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46674" y="2502419"/>
            <a:ext cx="2028989" cy="15181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4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328298" y="2502419"/>
            <a:ext cx="2028989" cy="15181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40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709922" y="2502419"/>
            <a:ext cx="2028989" cy="15181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40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1091547" y="2502419"/>
            <a:ext cx="2028989" cy="15181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40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F1543634-A736-BA4B-A10A-31EE0B13FC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6674" y="4696978"/>
            <a:ext cx="2028989" cy="15181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40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31DBC551-9315-1F45-A672-93EB060074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328298" y="4696978"/>
            <a:ext cx="2028989" cy="15181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40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AB66963A-7841-B341-A47C-7BEFE1F8B8C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709922" y="4696978"/>
            <a:ext cx="2028989" cy="15181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40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7E808491-1004-3A44-87DD-41D21C9E39C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1091547" y="4696978"/>
            <a:ext cx="2028989" cy="15181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4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302505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Logo_Customer_W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183898"/>
            <a:ext cx="13510260" cy="872307"/>
          </a:xfrm>
        </p:spPr>
        <p:txBody>
          <a:bodyPr/>
          <a:lstStyle>
            <a:lvl1pPr>
              <a:defRPr b="1" i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43902" y="1873467"/>
            <a:ext cx="3078480" cy="17610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solidFill>
                  <a:srgbClr val="C2C2C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5566893" y="1873467"/>
            <a:ext cx="3078480" cy="17610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solidFill>
                  <a:srgbClr val="C2C2C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0599958" y="1873467"/>
            <a:ext cx="3078480" cy="17610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solidFill>
                  <a:srgbClr val="C2C2C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543902" y="4451796"/>
            <a:ext cx="3078480" cy="17610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solidFill>
                  <a:srgbClr val="C2C2C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5566893" y="4451796"/>
            <a:ext cx="3078480" cy="17610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solidFill>
                  <a:srgbClr val="C2C2C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10599958" y="4451796"/>
            <a:ext cx="3078480" cy="17610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solidFill>
                  <a:srgbClr val="C2C2C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093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183898"/>
            <a:ext cx="13510260" cy="873186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D7DA888D-68DB-9B44-9614-56AAAAE93DF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48640" y="1645920"/>
            <a:ext cx="13510260" cy="5003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9688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39" y="183898"/>
            <a:ext cx="13509463" cy="873186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5">
            <a:extLst>
              <a:ext uri="{FF2B5EF4-FFF2-40B4-BE49-F238E27FC236}">
                <a16:creationId xmlns:a16="http://schemas.microsoft.com/office/drawing/2014/main" id="{B3C77AD1-4897-A546-B977-5EB6406DD175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48640" y="1645920"/>
            <a:ext cx="13510260" cy="544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361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39" y="183898"/>
            <a:ext cx="13509463" cy="872307"/>
          </a:xfrm>
        </p:spPr>
        <p:txBody>
          <a:bodyPr/>
          <a:lstStyle>
            <a:lvl1pPr>
              <a:defRPr b="1" i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A878172D-692F-8A47-81EA-89C129774DB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48640" y="1645920"/>
            <a:ext cx="13510260" cy="544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0690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39" y="183898"/>
            <a:ext cx="13509463" cy="872307"/>
          </a:xfrm>
        </p:spPr>
        <p:txBody>
          <a:bodyPr/>
          <a:lstStyle>
            <a:lvl1pPr>
              <a:defRPr b="1" i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hart Placeholder 5">
            <a:extLst>
              <a:ext uri="{FF2B5EF4-FFF2-40B4-BE49-F238E27FC236}">
                <a16:creationId xmlns:a16="http://schemas.microsoft.com/office/drawing/2014/main" id="{08142378-5C5C-8B40-AD27-B9BE74F6EA71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48640" y="1645920"/>
            <a:ext cx="13510260" cy="544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304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of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20CA0-5CE7-1A4B-ACE6-C7A15B82C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183898"/>
            <a:ext cx="13510260" cy="993392"/>
          </a:xfrm>
        </p:spPr>
        <p:txBody>
          <a:bodyPr/>
          <a:lstStyle>
            <a:lvl1pPr>
              <a:defRPr b="1" i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710D4E-8635-D746-9FE7-1EE20F49E4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1645920"/>
            <a:ext cx="13510260" cy="4686301"/>
          </a:xfrm>
          <a:prstGeom prst="rect">
            <a:avLst/>
          </a:prstGeom>
        </p:spPr>
        <p:txBody>
          <a:bodyPr/>
          <a:lstStyle>
            <a:lvl5pPr>
              <a:defRPr sz="19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34865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_Slide_and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1BB08B99-C266-CB41-AD06-12C9349016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640" y="3108960"/>
            <a:ext cx="12435840" cy="1488168"/>
          </a:xfrm>
        </p:spPr>
        <p:txBody>
          <a:bodyPr anchor="ctr">
            <a:noAutofit/>
          </a:bodyPr>
          <a:lstStyle>
            <a:lvl1pPr algn="l">
              <a:defRPr sz="9600" b="1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Q&amp;A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9C2E74A-1C76-BA45-B688-EBC1722762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4752341"/>
            <a:ext cx="8219440" cy="783078"/>
          </a:xfrm>
          <a:prstGeom prst="rect">
            <a:avLst/>
          </a:prstGeom>
        </p:spPr>
        <p:txBody>
          <a:bodyPr/>
          <a:lstStyle>
            <a:lvl1pPr>
              <a:defRPr sz="2900"/>
            </a:lvl1pPr>
            <a:lvl2pPr marL="73152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48203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_Slide_and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D340E26-B0F6-0540-8F51-9CF877A48E26}"/>
              </a:ext>
            </a:extLst>
          </p:cNvPr>
          <p:cNvSpPr/>
          <p:nvPr userDrawn="1"/>
        </p:nvSpPr>
        <p:spPr>
          <a:xfrm>
            <a:off x="12984480" y="7351776"/>
            <a:ext cx="1328928" cy="68275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640" y="3108960"/>
            <a:ext cx="12435840" cy="1488168"/>
          </a:xfrm>
        </p:spPr>
        <p:txBody>
          <a:bodyPr anchor="ctr">
            <a:noAutofit/>
          </a:bodyPr>
          <a:lstStyle>
            <a:lvl1pPr algn="l">
              <a:defRPr sz="6400" b="1" i="0" cap="none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9C2E74A-1C76-BA45-B688-EBC1722762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4752341"/>
            <a:ext cx="8219440" cy="783078"/>
          </a:xfrm>
          <a:prstGeom prst="rect">
            <a:avLst/>
          </a:prstGeom>
        </p:spPr>
        <p:txBody>
          <a:bodyPr/>
          <a:lstStyle>
            <a:lvl1pPr>
              <a:defRPr sz="2900"/>
            </a:lvl1pPr>
            <a:lvl2pPr marL="73152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5" name="Picture 4" descr="A picture containing circuit&#10;&#10;Description automatically generated">
            <a:extLst>
              <a:ext uri="{FF2B5EF4-FFF2-40B4-BE49-F238E27FC236}">
                <a16:creationId xmlns:a16="http://schemas.microsoft.com/office/drawing/2014/main" id="{5B69008D-B32B-6543-BFC2-D908D36396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6547C1-AC56-604D-B886-E570A90227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48820" y="731520"/>
            <a:ext cx="1356939" cy="81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3948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647E4-E7F7-9646-880C-2CDC95018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9" y="183898"/>
            <a:ext cx="13514832" cy="904122"/>
          </a:xfrm>
        </p:spPr>
        <p:txBody>
          <a:bodyPr/>
          <a:lstStyle>
            <a:lvl1pPr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80CA43-5C49-A347-BAC4-268F3B7F1BC4}"/>
              </a:ext>
            </a:extLst>
          </p:cNvPr>
          <p:cNvSpPr txBox="1"/>
          <p:nvPr userDrawn="1"/>
        </p:nvSpPr>
        <p:spPr>
          <a:xfrm>
            <a:off x="538863" y="7683901"/>
            <a:ext cx="7115490" cy="1723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20" b="0" i="0" dirty="0">
                <a:solidFill>
                  <a:schemeClr val="tx1">
                    <a:lumMod val="75000"/>
                  </a:schemeClr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© 2021, Amazon Web Services, Inc. or its Affiliates. All rights reserved.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568472-78C1-FD4C-80A1-628CA86D3F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349613" y="7531058"/>
            <a:ext cx="709192" cy="42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8388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able_of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183898"/>
            <a:ext cx="13514832" cy="87318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947" y="1645920"/>
            <a:ext cx="13514832" cy="5686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 marL="1188720" indent="-457200">
              <a:buFont typeface="Arial"/>
              <a:buChar char="•"/>
              <a:defRPr>
                <a:solidFill>
                  <a:schemeClr val="tx2"/>
                </a:solidFill>
              </a:defRPr>
            </a:lvl2pPr>
            <a:lvl3pPr marL="1828800" indent="-365760">
              <a:buFont typeface="Arial"/>
              <a:buChar char="•"/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95596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w_to_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4516341" y="-4548146"/>
            <a:ext cx="184731" cy="801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608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133B37-BB08-4347-B71D-D01F225ECB4D}"/>
              </a:ext>
            </a:extLst>
          </p:cNvPr>
          <p:cNvSpPr/>
          <p:nvPr userDrawn="1"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1897959" y="9767944"/>
            <a:ext cx="184731" cy="801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608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954A5E-A2DC-9041-9311-DBC4F345DE43}"/>
              </a:ext>
            </a:extLst>
          </p:cNvPr>
          <p:cNvSpPr txBox="1"/>
          <p:nvPr userDrawn="1"/>
        </p:nvSpPr>
        <p:spPr>
          <a:xfrm>
            <a:off x="538863" y="7683901"/>
            <a:ext cx="7115490" cy="1723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20" b="0" i="0" dirty="0">
                <a:solidFill>
                  <a:schemeClr val="tx1">
                    <a:lumMod val="75000"/>
                  </a:schemeClr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© 2021, Amazon Web Services, Inc. or its Affiliates. All rights reserved.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8E12B8-1389-044D-9E65-845118C8F2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349613" y="7531058"/>
            <a:ext cx="709192" cy="42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760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Slide_and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686548D8-D9FB-054A-9AD0-44D0696002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3108960"/>
            <a:ext cx="12435840" cy="1488168"/>
          </a:xfrm>
        </p:spPr>
        <p:txBody>
          <a:bodyPr anchor="ctr">
            <a:noAutofit/>
          </a:bodyPr>
          <a:lstStyle>
            <a:lvl1pPr algn="l">
              <a:defRPr sz="6400" b="1" i="0" cap="none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9C2E74A-1C76-BA45-B688-EBC1722762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40" y="4752341"/>
            <a:ext cx="8219440" cy="783078"/>
          </a:xfrm>
          <a:prstGeom prst="rect">
            <a:avLst/>
          </a:prstGeom>
        </p:spPr>
        <p:txBody>
          <a:bodyPr/>
          <a:lstStyle>
            <a:lvl1pPr>
              <a:defRPr sz="2900"/>
            </a:lvl1pPr>
            <a:lvl2pPr marL="73152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4837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8C21DCCE-A66B-3244-9665-1280DD6FC4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3108960"/>
            <a:ext cx="12435840" cy="1488168"/>
          </a:xfrm>
        </p:spPr>
        <p:txBody>
          <a:bodyPr anchor="ctr">
            <a:noAutofit/>
          </a:bodyPr>
          <a:lstStyle>
            <a:lvl1pPr algn="l">
              <a:defRPr sz="6400" b="1" i="0" cap="none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9020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22E1C8C4-E63C-3F41-ABD7-B5CC619386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3108960"/>
            <a:ext cx="12435840" cy="1488168"/>
          </a:xfrm>
        </p:spPr>
        <p:txBody>
          <a:bodyPr anchor="ctr">
            <a:noAutofit/>
          </a:bodyPr>
          <a:lstStyle>
            <a:lvl1pPr algn="l">
              <a:defRPr sz="6400" b="1" i="0" cap="none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7228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_Slide_Squid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clock&#10;&#10;Description automatically generated">
            <a:extLst>
              <a:ext uri="{FF2B5EF4-FFF2-40B4-BE49-F238E27FC236}">
                <a16:creationId xmlns:a16="http://schemas.microsoft.com/office/drawing/2014/main" id="{8600DD44-FCC7-ED47-B3B5-752A826700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3108960"/>
            <a:ext cx="12435840" cy="1488168"/>
          </a:xfrm>
        </p:spPr>
        <p:txBody>
          <a:bodyPr anchor="ctr">
            <a:noAutofit/>
          </a:bodyPr>
          <a:lstStyle>
            <a:lvl1pPr algn="l">
              <a:defRPr sz="6400" b="1" i="0" cap="none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3584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_Bulleted_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183898"/>
            <a:ext cx="13511460" cy="87318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45920"/>
            <a:ext cx="13510260" cy="543115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  <a:lvl2pPr>
              <a:defRPr sz="2900"/>
            </a:lvl2pPr>
            <a:lvl3pPr>
              <a:defRPr sz="2600"/>
            </a:lvl3pPr>
            <a:lvl4pPr marL="2194560" indent="0">
              <a:buNone/>
              <a:defRPr sz="2600"/>
            </a:lvl4pPr>
            <a:lvl5pPr>
              <a:defRPr sz="2560"/>
            </a:lvl5pPr>
            <a:lvl6pPr>
              <a:defRPr sz="2880"/>
            </a:lvl6pPr>
            <a:lvl7pPr>
              <a:defRPr sz="2880"/>
            </a:lvl7pPr>
            <a:lvl8pPr>
              <a:defRPr sz="2880"/>
            </a:lvl8pPr>
            <a:lvl9pPr>
              <a:defRPr sz="288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26396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Bulleted_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183898"/>
            <a:ext cx="13510260" cy="873186"/>
          </a:xfrm>
        </p:spPr>
        <p:txBody>
          <a:bodyPr>
            <a:normAutofit/>
          </a:bodyPr>
          <a:lstStyle>
            <a:lvl1pPr>
              <a:defRPr sz="380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6C5D45-2516-944B-852E-9416AD2871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39" y="1645920"/>
            <a:ext cx="6400800" cy="5089616"/>
          </a:xfrm>
          <a:prstGeom prst="rect">
            <a:avLst/>
          </a:prstGeom>
        </p:spPr>
        <p:txBody>
          <a:bodyPr/>
          <a:lstStyle>
            <a:lvl5pPr>
              <a:defRPr sz="19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680DD99-A52C-8C44-9396-106AF36BB4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58100" y="1645920"/>
            <a:ext cx="6400800" cy="5089616"/>
          </a:xfrm>
          <a:prstGeom prst="rect">
            <a:avLst/>
          </a:prstGeom>
        </p:spPr>
        <p:txBody>
          <a:bodyPr/>
          <a:lstStyle>
            <a:lvl5pPr>
              <a:defRPr sz="19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3519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and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183898"/>
            <a:ext cx="13510260" cy="873186"/>
          </a:xfrm>
        </p:spPr>
        <p:txBody>
          <a:bodyPr>
            <a:normAutofit/>
          </a:bodyPr>
          <a:lstStyle>
            <a:lvl1pPr>
              <a:defRPr sz="3800" b="1" i="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58B8829-AB11-E54F-AFFF-11D6AD397DE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58100" y="1645920"/>
            <a:ext cx="6400800" cy="508834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305C376-814F-9B49-99E8-6F17D4026F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39" y="1645920"/>
            <a:ext cx="6400800" cy="5087619"/>
          </a:xfrm>
          <a:prstGeom prst="rect">
            <a:avLst/>
          </a:prstGeom>
        </p:spPr>
        <p:txBody>
          <a:bodyPr/>
          <a:lstStyle>
            <a:lvl1pPr marL="0" marR="0" indent="0" algn="l" defTabSz="7315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 b="1">
                <a:latin typeface="+mn-lt"/>
              </a:defRPr>
            </a:lvl1pPr>
          </a:lstStyle>
          <a:p>
            <a:pPr marL="0" marR="0" lvl="0" indent="0" algn="l" defTabSz="7315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2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Regular" charset="0"/>
                <a:ea typeface="+mn-ea"/>
                <a:cs typeface="Amazon Ember Regular" charset="0"/>
              </a:rPr>
              <a:t>Lorem ipsum dolor sit </a:t>
            </a:r>
            <a:r>
              <a:rPr kumimoji="0" lang="en-US" sz="192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Regular" charset="0"/>
                <a:ea typeface="+mn-ea"/>
                <a:cs typeface="Amazon Ember Regular" charset="0"/>
              </a:rPr>
              <a:t>amet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Regular" charset="0"/>
                <a:ea typeface="+mn-ea"/>
                <a:cs typeface="Amazon Ember Regular" charset="0"/>
              </a:rPr>
              <a:t>,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consectetuer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adipiscing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elit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,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sed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diam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nonummy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nibh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euismod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tincidunt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ut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laoreet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dolore magna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aliquam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erat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volutpat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. </a:t>
            </a:r>
          </a:p>
          <a:p>
            <a:pPr marL="0" marR="0" lvl="0" indent="0" algn="l" defTabSz="7315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mazon Ember Regular" charset="0"/>
              <a:ea typeface="+mn-ea"/>
              <a:cs typeface="Amazon Ember Regular" charset="0"/>
            </a:endParaRPr>
          </a:p>
          <a:p>
            <a:pPr marL="0" marR="0" lvl="0" indent="0" algn="l" defTabSz="7315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2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Regular" charset="0"/>
                <a:ea typeface="+mn-ea"/>
                <a:cs typeface="Amazon Ember Regular" charset="0"/>
              </a:rPr>
              <a:t>Lorem ipsum dolor sit </a:t>
            </a:r>
            <a:r>
              <a:rPr kumimoji="0" lang="en-US" sz="192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Regular" charset="0"/>
                <a:ea typeface="+mn-ea"/>
                <a:cs typeface="Amazon Ember Regular" charset="0"/>
              </a:rPr>
              <a:t>amet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Regular" charset="0"/>
                <a:ea typeface="+mn-ea"/>
                <a:cs typeface="Amazon Ember Regular" charset="0"/>
              </a:rPr>
              <a:t>,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consectetuer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adipiscing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elit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,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sed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diam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nonummy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nibh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euismod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tincidunt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ut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laoreet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dolore magna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aliquam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erat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volutpat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. </a:t>
            </a:r>
          </a:p>
          <a:p>
            <a:pPr marL="0" marR="0" lvl="0" indent="0" algn="l" defTabSz="7315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mazon Ember Regular" charset="0"/>
              <a:ea typeface="+mn-ea"/>
              <a:cs typeface="Amazon Ember Regular" charset="0"/>
            </a:endParaRPr>
          </a:p>
          <a:p>
            <a:pPr marL="0" marR="0" lvl="0" indent="0" algn="l" defTabSz="7315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2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Regular" charset="0"/>
                <a:ea typeface="+mn-ea"/>
                <a:cs typeface="Amazon Ember Regular" charset="0"/>
              </a:rPr>
              <a:t>Lorem ipsum dolor sit </a:t>
            </a:r>
            <a:r>
              <a:rPr kumimoji="0" lang="en-US" sz="192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Regular" charset="0"/>
                <a:ea typeface="+mn-ea"/>
                <a:cs typeface="Amazon Ember Regular" charset="0"/>
              </a:rPr>
              <a:t>amet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Regular" charset="0"/>
                <a:ea typeface="+mn-ea"/>
                <a:cs typeface="Amazon Ember Regular" charset="0"/>
              </a:rPr>
              <a:t>,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consectetuer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adipiscing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elit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,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sed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diam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nonummy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nibh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euismod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tincidunt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ut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laoreet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dolore magna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aliquam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erat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 </a:t>
            </a:r>
            <a:r>
              <a:rPr kumimoji="0" lang="en-US" sz="192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volutpat</a:t>
            </a:r>
            <a:r>
              <a:rPr kumimoji="0" lang="en-US" sz="19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Light" panose="020B0403020204020204" pitchFamily="34" charset="0"/>
                <a:ea typeface="Amazon Ember Light" panose="020B0403020204020204" pitchFamily="34" charset="0"/>
                <a:cs typeface="Amazon Ember Light" panose="020B0403020204020204" pitchFamily="34" charset="0"/>
              </a:rPr>
              <a:t>. </a:t>
            </a:r>
          </a:p>
          <a:p>
            <a:pPr marL="0" marR="0" lvl="0" indent="0" algn="l" defTabSz="73152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mazon Ember Regular" charset="0"/>
              <a:ea typeface="+mn-ea"/>
              <a:cs typeface="Amazon Ember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750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39" y="183898"/>
            <a:ext cx="13514832" cy="1371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39" y="1645920"/>
            <a:ext cx="13514832" cy="5686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538863" y="7683901"/>
            <a:ext cx="7115490" cy="1723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20" b="0" i="0" dirty="0">
                <a:solidFill>
                  <a:schemeClr val="tx1">
                    <a:lumMod val="75000"/>
                  </a:schemeClr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© 2021, Amazon Web Services, Inc. or its Affiliates. All rights reserved.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6"/>
          <a:srcRect/>
          <a:stretch/>
        </p:blipFill>
        <p:spPr>
          <a:xfrm>
            <a:off x="13349613" y="7531058"/>
            <a:ext cx="709192" cy="42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17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696" r:id="rId2"/>
    <p:sldLayoutId id="2147483677" r:id="rId3"/>
    <p:sldLayoutId id="2147483700" r:id="rId4"/>
    <p:sldLayoutId id="2147483713" r:id="rId5"/>
    <p:sldLayoutId id="2147483697" r:id="rId6"/>
    <p:sldLayoutId id="2147483689" r:id="rId7"/>
    <p:sldLayoutId id="2147483678" r:id="rId8"/>
    <p:sldLayoutId id="2147483707" r:id="rId9"/>
    <p:sldLayoutId id="2147483679" r:id="rId10"/>
    <p:sldLayoutId id="2147483703" r:id="rId11"/>
    <p:sldLayoutId id="2147483704" r:id="rId12"/>
    <p:sldLayoutId id="2147483705" r:id="rId13"/>
    <p:sldLayoutId id="2147483690" r:id="rId14"/>
    <p:sldLayoutId id="2147483691" r:id="rId15"/>
    <p:sldLayoutId id="2147483692" r:id="rId16"/>
    <p:sldLayoutId id="2147483702" r:id="rId17"/>
    <p:sldLayoutId id="2147483680" r:id="rId18"/>
    <p:sldLayoutId id="2147483701" r:id="rId19"/>
    <p:sldLayoutId id="2147483712" r:id="rId20"/>
    <p:sldLayoutId id="2147483714" r:id="rId21"/>
    <p:sldLayoutId id="2147483706" r:id="rId22"/>
    <p:sldLayoutId id="2147483709" r:id="rId23"/>
    <p:sldLayoutId id="2147483710" r:id="rId24"/>
  </p:sldLayoutIdLst>
  <p:txStyles>
    <p:titleStyle>
      <a:lvl1pPr algn="l" defTabSz="731520" rtl="0" eaLnBrk="1" latinLnBrk="0" hangingPunct="1">
        <a:spcBef>
          <a:spcPct val="0"/>
        </a:spcBef>
        <a:buNone/>
        <a:defRPr sz="3800" b="1" i="0" kern="1200">
          <a:solidFill>
            <a:schemeClr val="tx1"/>
          </a:solidFill>
          <a:latin typeface="Amazon Ember" panose="020B0603020204020204" pitchFamily="34" charset="0"/>
          <a:ea typeface="Amazon Ember" panose="020B0603020204020204" pitchFamily="34" charset="0"/>
          <a:cs typeface="Amazon Ember" panose="020B0603020204020204" pitchFamily="34" charset="0"/>
        </a:defRPr>
      </a:lvl1pPr>
    </p:titleStyle>
    <p:bodyStyle>
      <a:lvl1pPr marL="0" indent="0" algn="l" defTabSz="731520" rtl="0" eaLnBrk="1" latinLnBrk="0" hangingPunct="1">
        <a:spcBef>
          <a:spcPct val="20000"/>
        </a:spcBef>
        <a:buFontTx/>
        <a:buNone/>
        <a:defRPr sz="2900" b="0" i="0" kern="1200">
          <a:solidFill>
            <a:schemeClr val="tx1"/>
          </a:solidFill>
          <a:latin typeface="Amazon Ember Regular" charset="0"/>
          <a:ea typeface="+mn-ea"/>
          <a:cs typeface="Amazon Ember Regular" charset="0"/>
        </a:defRPr>
      </a:lvl1pPr>
      <a:lvl2pPr marL="1188720" indent="-457200" algn="l" defTabSz="731520" rtl="0" eaLnBrk="1" latinLnBrk="0" hangingPunct="1">
        <a:spcBef>
          <a:spcPct val="20000"/>
        </a:spcBef>
        <a:buFont typeface="Arial"/>
        <a:buChar char="•"/>
        <a:defRPr sz="2900" b="0" i="0" kern="1200">
          <a:solidFill>
            <a:schemeClr val="tx1"/>
          </a:solidFill>
          <a:latin typeface="Amazon Ember Regular" charset="0"/>
          <a:ea typeface="+mn-ea"/>
          <a:cs typeface="Amazon Ember Regular" charset="0"/>
        </a:defRPr>
      </a:lvl2pPr>
      <a:lvl3pPr marL="1828800" indent="-365760" algn="l" defTabSz="731520" rtl="0" eaLnBrk="1" latinLnBrk="0" hangingPunct="1">
        <a:spcBef>
          <a:spcPct val="20000"/>
        </a:spcBef>
        <a:buFont typeface="Arial"/>
        <a:buChar char="•"/>
        <a:defRPr sz="2600" b="0" i="0" kern="1200">
          <a:solidFill>
            <a:schemeClr val="tx1"/>
          </a:solidFill>
          <a:latin typeface="Amazon Ember Regular" charset="0"/>
          <a:ea typeface="+mn-ea"/>
          <a:cs typeface="Amazon Ember Regular" charset="0"/>
        </a:defRPr>
      </a:lvl3pPr>
      <a:lvl4pPr marL="2560320" indent="-365760" algn="l" defTabSz="731520" rtl="0" eaLnBrk="1" latinLnBrk="0" hangingPunct="1">
        <a:spcBef>
          <a:spcPct val="20000"/>
        </a:spcBef>
        <a:buFont typeface="Arial"/>
        <a:buChar char="–"/>
        <a:defRPr sz="2200" b="0" i="0" kern="1200">
          <a:solidFill>
            <a:schemeClr val="tx1"/>
          </a:solidFill>
          <a:latin typeface="Amazon Ember Regular" charset="0"/>
          <a:ea typeface="+mn-ea"/>
          <a:cs typeface="Amazon Ember Regular" charset="0"/>
        </a:defRPr>
      </a:lvl4pPr>
      <a:lvl5pPr marL="3291840" indent="-365760" algn="l" defTabSz="731520" rtl="0" eaLnBrk="1" latinLnBrk="0" hangingPunct="1">
        <a:spcBef>
          <a:spcPct val="20000"/>
        </a:spcBef>
        <a:buFont typeface="Arial"/>
        <a:buChar char="»"/>
        <a:defRPr sz="1900" b="0" i="0" kern="1200">
          <a:solidFill>
            <a:schemeClr val="tx1"/>
          </a:solidFill>
          <a:latin typeface="Amazon Ember Regular" charset="0"/>
          <a:ea typeface="+mn-ea"/>
          <a:cs typeface="Amazon Ember Regular" charset="0"/>
        </a:defRPr>
      </a:lvl5pPr>
      <a:lvl6pPr marL="402336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488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73152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73152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73152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73152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73152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73152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73152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73152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36" userDrawn="1">
          <p15:clr>
            <a:srgbClr val="F26B43"/>
          </p15:clr>
        </p15:guide>
        <p15:guide id="2" pos="8856" userDrawn="1">
          <p15:clr>
            <a:srgbClr val="F26B43"/>
          </p15:clr>
        </p15:guide>
        <p15:guide id="3" orient="horz" pos="10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22.png"/><Relationship Id="rId7" Type="http://schemas.openxmlformats.org/officeDocument/2006/relationships/image" Target="../media/image10.png"/><Relationship Id="rId12" Type="http://schemas.openxmlformats.org/officeDocument/2006/relationships/image" Target="../media/image9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7.png"/><Relationship Id="rId5" Type="http://schemas.openxmlformats.org/officeDocument/2006/relationships/image" Target="../media/image20.png"/><Relationship Id="rId10" Type="http://schemas.openxmlformats.org/officeDocument/2006/relationships/image" Target="../media/image13.svg"/><Relationship Id="rId4" Type="http://schemas.openxmlformats.org/officeDocument/2006/relationships/image" Target="../media/image23.sv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2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0" Type="http://schemas.openxmlformats.org/officeDocument/2006/relationships/image" Target="../media/image13.svg"/><Relationship Id="rId4" Type="http://schemas.openxmlformats.org/officeDocument/2006/relationships/image" Target="../media/image23.svg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1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2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21.svg"/><Relationship Id="rId9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22.png"/><Relationship Id="rId7" Type="http://schemas.openxmlformats.org/officeDocument/2006/relationships/image" Target="../media/image12.png"/><Relationship Id="rId12" Type="http://schemas.openxmlformats.org/officeDocument/2006/relationships/image" Target="../media/image30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11" Type="http://schemas.openxmlformats.org/officeDocument/2006/relationships/image" Target="../media/image29.png"/><Relationship Id="rId5" Type="http://schemas.openxmlformats.org/officeDocument/2006/relationships/image" Target="../media/image10.png"/><Relationship Id="rId10" Type="http://schemas.openxmlformats.org/officeDocument/2006/relationships/image" Target="../media/image28.png"/><Relationship Id="rId4" Type="http://schemas.openxmlformats.org/officeDocument/2006/relationships/image" Target="../media/image23.svg"/><Relationship Id="rId9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sv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sv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7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23.svg"/><Relationship Id="rId7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svg"/><Relationship Id="rId7" Type="http://schemas.openxmlformats.org/officeDocument/2006/relationships/image" Target="../media/image39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9.svg"/><Relationship Id="rId4" Type="http://schemas.openxmlformats.org/officeDocument/2006/relationships/image" Target="../media/image7.png"/><Relationship Id="rId9" Type="http://schemas.openxmlformats.org/officeDocument/2006/relationships/image" Target="../media/image41.sv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3.svg"/><Relationship Id="rId7" Type="http://schemas.openxmlformats.org/officeDocument/2006/relationships/image" Target="../media/image21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sv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9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92947D-1CEF-924B-ADF8-D0E4B52EE5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39" y="5876215"/>
            <a:ext cx="6951911" cy="99659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Nathan Peck</a:t>
            </a:r>
          </a:p>
          <a:p>
            <a:br>
              <a:rPr lang="en-US" dirty="0"/>
            </a:br>
            <a:r>
              <a:rPr lang="en-US" dirty="0"/>
              <a:t>Senior Developer Advocate, Amazon Web Services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EB6A515-CE08-5146-8E7D-131F486B04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8640" y="3053166"/>
            <a:ext cx="11719981" cy="2149029"/>
          </a:xfrm>
        </p:spPr>
        <p:txBody>
          <a:bodyPr/>
          <a:lstStyle/>
          <a:p>
            <a:pPr fontAlgn="ctr"/>
            <a:r>
              <a:rPr lang="en-US" dirty="0"/>
              <a:t>Amazon ECS Scalability Best Practices</a:t>
            </a:r>
          </a:p>
        </p:txBody>
      </p:sp>
    </p:spTree>
    <p:extLst>
      <p:ext uri="{BB962C8B-B14F-4D97-AF65-F5344CB8AC3E}">
        <p14:creationId xmlns:p14="http://schemas.microsoft.com/office/powerpoint/2010/main" val="3088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EBDFD830-5EEE-2D46-9FD0-796D2E0EF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070" y="604028"/>
            <a:ext cx="13510260" cy="1432590"/>
          </a:xfrm>
        </p:spPr>
        <p:txBody>
          <a:bodyPr/>
          <a:lstStyle/>
          <a:p>
            <a:r>
              <a:rPr lang="en-US" dirty="0"/>
              <a:t>With container orchestration you focus on the application and </a:t>
            </a:r>
            <a:r>
              <a:rPr lang="en-US" dirty="0">
                <a:solidFill>
                  <a:schemeClr val="accent1"/>
                </a:solidFill>
              </a:rPr>
              <a:t>treat instances as generic capacity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BE36AF-F11E-7341-9E99-7ABB6DF6BB3E}"/>
              </a:ext>
            </a:extLst>
          </p:cNvPr>
          <p:cNvSpPr txBox="1"/>
          <p:nvPr/>
        </p:nvSpPr>
        <p:spPr>
          <a:xfrm>
            <a:off x="5505375" y="5206040"/>
            <a:ext cx="28499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Amazon Elastic Container Service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1D9B7680-B7C5-094F-80F1-5FDF1AF741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16835" y="3890795"/>
            <a:ext cx="1138894" cy="1138894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B3FC4E90-8FBE-F649-9EC1-D72DC1E85D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1616" y="2903094"/>
            <a:ext cx="1737699" cy="1737699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5A117723-DFA7-9341-BFFE-FF5F396756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89685" y="3047180"/>
            <a:ext cx="541929" cy="541929"/>
          </a:xfrm>
          <a:prstGeom prst="rect">
            <a:avLst/>
          </a:prstGeom>
        </p:spPr>
      </p:pic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78D858EC-282B-3F4D-9858-0698905EF0A2}"/>
              </a:ext>
            </a:extLst>
          </p:cNvPr>
          <p:cNvSpPr txBox="1">
            <a:spLocks/>
          </p:cNvSpPr>
          <p:nvPr/>
        </p:nvSpPr>
        <p:spPr>
          <a:xfrm>
            <a:off x="2987027" y="3083418"/>
            <a:ext cx="2369128" cy="5419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731520" rtl="0" eaLnBrk="1" latinLnBrk="0" hangingPunct="1">
              <a:spcBef>
                <a:spcPct val="20000"/>
              </a:spcBef>
              <a:buFontTx/>
              <a:buNone/>
              <a:defRPr sz="29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1pPr>
            <a:lvl2pPr marL="1188720" indent="-45720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29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2pPr>
            <a:lvl3pPr marL="182880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26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3pPr>
            <a:lvl4pPr marL="2560320" indent="-365760" algn="l" defTabSz="731520" rtl="0" eaLnBrk="1" latinLnBrk="0" hangingPunct="1">
              <a:spcBef>
                <a:spcPct val="20000"/>
              </a:spcBef>
              <a:buFont typeface="Arial"/>
              <a:buChar char="–"/>
              <a:defRPr sz="22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4pPr>
            <a:lvl5pPr marL="3291840" indent="-365760" algn="l" defTabSz="731520" rtl="0" eaLnBrk="1" latinLnBrk="0" hangingPunct="1">
              <a:spcBef>
                <a:spcPct val="20000"/>
              </a:spcBef>
              <a:buFont typeface="Arial"/>
              <a:buChar char="»"/>
              <a:defRPr sz="19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5pPr>
            <a:lvl6pPr marL="402336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5488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8640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1792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1 x vCPU</a:t>
            </a: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159216F4-A9A9-6E4E-A6CB-067210717B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389685" y="3867577"/>
            <a:ext cx="541929" cy="541929"/>
          </a:xfrm>
          <a:prstGeom prst="rect">
            <a:avLst/>
          </a:prstGeom>
        </p:spPr>
      </p:pic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44F6FC73-603D-9248-9F34-240307AC973A}"/>
              </a:ext>
            </a:extLst>
          </p:cNvPr>
          <p:cNvSpPr txBox="1">
            <a:spLocks/>
          </p:cNvSpPr>
          <p:nvPr/>
        </p:nvSpPr>
        <p:spPr>
          <a:xfrm>
            <a:off x="2987027" y="3890795"/>
            <a:ext cx="2369128" cy="5419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731520" rtl="0" eaLnBrk="1" latinLnBrk="0" hangingPunct="1">
              <a:spcBef>
                <a:spcPct val="20000"/>
              </a:spcBef>
              <a:buFontTx/>
              <a:buNone/>
              <a:defRPr sz="29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1pPr>
            <a:lvl2pPr marL="1188720" indent="-45720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29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2pPr>
            <a:lvl3pPr marL="182880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26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3pPr>
            <a:lvl4pPr marL="2560320" indent="-365760" algn="l" defTabSz="731520" rtl="0" eaLnBrk="1" latinLnBrk="0" hangingPunct="1">
              <a:spcBef>
                <a:spcPct val="20000"/>
              </a:spcBef>
              <a:buFont typeface="Arial"/>
              <a:buChar char="–"/>
              <a:defRPr sz="22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4pPr>
            <a:lvl5pPr marL="3291840" indent="-365760" algn="l" defTabSz="731520" rtl="0" eaLnBrk="1" latinLnBrk="0" hangingPunct="1">
              <a:spcBef>
                <a:spcPct val="20000"/>
              </a:spcBef>
              <a:buFont typeface="Arial"/>
              <a:buChar char="»"/>
              <a:defRPr sz="19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5pPr>
            <a:lvl6pPr marL="402336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5488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8640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1792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2 GB memory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8F87237F-B29B-D84D-BFAA-99CFF1BA1EC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654620" y="2968870"/>
            <a:ext cx="1240477" cy="1240477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D5D679A6-56ED-3240-9B5A-BF9B9CA4DA8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023414" y="2968869"/>
            <a:ext cx="1240477" cy="1240477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AAC407B2-4D46-514E-B230-B81C1E0BF4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443665" y="2968869"/>
            <a:ext cx="1240477" cy="1240477"/>
          </a:xfrm>
          <a:prstGeom prst="rect">
            <a:avLst/>
          </a:prstGeom>
        </p:spPr>
      </p:pic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F8707124-D55F-0D48-AB82-5A5BB825A8F0}"/>
              </a:ext>
            </a:extLst>
          </p:cNvPr>
          <p:cNvSpPr txBox="1">
            <a:spLocks/>
          </p:cNvSpPr>
          <p:nvPr/>
        </p:nvSpPr>
        <p:spPr>
          <a:xfrm>
            <a:off x="818790" y="5029689"/>
            <a:ext cx="4127283" cy="2202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731520" rtl="0" eaLnBrk="1" latinLnBrk="0" hangingPunct="1">
              <a:spcBef>
                <a:spcPct val="20000"/>
              </a:spcBef>
              <a:buFontTx/>
              <a:buNone/>
              <a:defRPr sz="29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1pPr>
            <a:lvl2pPr marL="1188720" indent="-45720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29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2pPr>
            <a:lvl3pPr marL="182880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26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3pPr>
            <a:lvl4pPr marL="2560320" indent="-365760" algn="l" defTabSz="731520" rtl="0" eaLnBrk="1" latinLnBrk="0" hangingPunct="1">
              <a:spcBef>
                <a:spcPct val="20000"/>
              </a:spcBef>
              <a:buFont typeface="Arial"/>
              <a:buChar char="–"/>
              <a:defRPr sz="22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4pPr>
            <a:lvl5pPr marL="3291840" indent="-365760" algn="l" defTabSz="731520" rtl="0" eaLnBrk="1" latinLnBrk="0" hangingPunct="1">
              <a:spcBef>
                <a:spcPct val="20000"/>
              </a:spcBef>
              <a:buFont typeface="Arial"/>
              <a:buChar char="»"/>
              <a:defRPr sz="19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5pPr>
            <a:lvl6pPr marL="402336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5488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8640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1792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Here is my application container, and I want to launch it as a service with 4 copies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749CD0A3-673A-0B42-BC56-0ED07BACD85A}"/>
              </a:ext>
            </a:extLst>
          </p:cNvPr>
          <p:cNvSpPr txBox="1">
            <a:spLocks/>
          </p:cNvSpPr>
          <p:nvPr/>
        </p:nvSpPr>
        <p:spPr>
          <a:xfrm>
            <a:off x="9542721" y="4790415"/>
            <a:ext cx="3790099" cy="1737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731520" rtl="0" eaLnBrk="1" latinLnBrk="0" hangingPunct="1">
              <a:spcBef>
                <a:spcPct val="20000"/>
              </a:spcBef>
              <a:buFontTx/>
              <a:buNone/>
              <a:defRPr sz="29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1pPr>
            <a:lvl2pPr marL="1188720" indent="-45720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29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2pPr>
            <a:lvl3pPr marL="182880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26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3pPr>
            <a:lvl4pPr marL="2560320" indent="-365760" algn="l" defTabSz="731520" rtl="0" eaLnBrk="1" latinLnBrk="0" hangingPunct="1">
              <a:spcBef>
                <a:spcPct val="20000"/>
              </a:spcBef>
              <a:buFont typeface="Arial"/>
              <a:buChar char="–"/>
              <a:defRPr sz="22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4pPr>
            <a:lvl5pPr marL="3291840" indent="-365760" algn="l" defTabSz="731520" rtl="0" eaLnBrk="1" latinLnBrk="0" hangingPunct="1">
              <a:spcBef>
                <a:spcPct val="20000"/>
              </a:spcBef>
              <a:buFont typeface="Arial"/>
              <a:buChar char="»"/>
              <a:defRPr sz="19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5pPr>
            <a:lvl6pPr marL="402336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5488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8640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1792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Here is a collection of EC2 instances to use as capacity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69D6D33-8296-5143-ACDD-518A376DA5CA}"/>
              </a:ext>
            </a:extLst>
          </p:cNvPr>
          <p:cNvCxnSpPr>
            <a:cxnSpLocks/>
          </p:cNvCxnSpPr>
          <p:nvPr/>
        </p:nvCxnSpPr>
        <p:spPr>
          <a:xfrm>
            <a:off x="4695755" y="3589109"/>
            <a:ext cx="1358681" cy="620237"/>
          </a:xfrm>
          <a:prstGeom prst="straightConnector1">
            <a:avLst/>
          </a:prstGeom>
          <a:ln w="79375"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A3A1B23-C8F7-E343-93AF-DA5307C75D90}"/>
              </a:ext>
            </a:extLst>
          </p:cNvPr>
          <p:cNvCxnSpPr>
            <a:cxnSpLocks/>
          </p:cNvCxnSpPr>
          <p:nvPr/>
        </p:nvCxnSpPr>
        <p:spPr>
          <a:xfrm flipH="1">
            <a:off x="7773485" y="3573487"/>
            <a:ext cx="1604962" cy="651480"/>
          </a:xfrm>
          <a:prstGeom prst="straightConnector1">
            <a:avLst/>
          </a:prstGeom>
          <a:ln w="79375"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7909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924465AE-8899-C844-BC64-EE0DA39AE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886" y="449401"/>
            <a:ext cx="13510260" cy="1432590"/>
          </a:xfrm>
        </p:spPr>
        <p:txBody>
          <a:bodyPr/>
          <a:lstStyle/>
          <a:p>
            <a:r>
              <a:rPr lang="en-US" dirty="0"/>
              <a:t>Elastic Container Service finds a solution to place containers across available EC2 instances to fill your overall application needs</a:t>
            </a: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2A8825EF-2FE6-A549-AA47-F924694ADA0E}"/>
              </a:ext>
            </a:extLst>
          </p:cNvPr>
          <p:cNvSpPr/>
          <p:nvPr/>
        </p:nvSpPr>
        <p:spPr>
          <a:xfrm>
            <a:off x="2980467" y="3244371"/>
            <a:ext cx="762000" cy="63730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09458171-7E8A-3242-9D82-F1A8D7DE8883}"/>
              </a:ext>
            </a:extLst>
          </p:cNvPr>
          <p:cNvSpPr/>
          <p:nvPr/>
        </p:nvSpPr>
        <p:spPr>
          <a:xfrm>
            <a:off x="3835601" y="3244371"/>
            <a:ext cx="762000" cy="63730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0AF90A7F-2950-4640-911E-FFDFAD7522F3}"/>
              </a:ext>
            </a:extLst>
          </p:cNvPr>
          <p:cNvSpPr/>
          <p:nvPr/>
        </p:nvSpPr>
        <p:spPr>
          <a:xfrm>
            <a:off x="2872701" y="3152831"/>
            <a:ext cx="1828816" cy="825640"/>
          </a:xfrm>
          <a:prstGeom prst="rect">
            <a:avLst/>
          </a:prstGeom>
          <a:noFill/>
          <a:ln w="698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9D1E3DC9-E630-1246-8D6B-52C38CDC017B}"/>
              </a:ext>
            </a:extLst>
          </p:cNvPr>
          <p:cNvSpPr/>
          <p:nvPr/>
        </p:nvSpPr>
        <p:spPr>
          <a:xfrm>
            <a:off x="3192256" y="5977054"/>
            <a:ext cx="762000" cy="6373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7256C126-E205-6B4F-BCE6-6B3955D13466}"/>
              </a:ext>
            </a:extLst>
          </p:cNvPr>
          <p:cNvSpPr/>
          <p:nvPr/>
        </p:nvSpPr>
        <p:spPr>
          <a:xfrm>
            <a:off x="3192256" y="5270473"/>
            <a:ext cx="762000" cy="6373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5E91FFF8-68C5-7F49-9336-078402105496}"/>
              </a:ext>
            </a:extLst>
          </p:cNvPr>
          <p:cNvSpPr/>
          <p:nvPr/>
        </p:nvSpPr>
        <p:spPr>
          <a:xfrm>
            <a:off x="4047390" y="5977054"/>
            <a:ext cx="762000" cy="6373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AE115C0E-29FA-0440-92BE-B2B406CF2646}"/>
              </a:ext>
            </a:extLst>
          </p:cNvPr>
          <p:cNvSpPr/>
          <p:nvPr/>
        </p:nvSpPr>
        <p:spPr>
          <a:xfrm>
            <a:off x="4047390" y="5270473"/>
            <a:ext cx="762000" cy="6373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3374B6A7-26A9-914C-BFB2-D95F0FC22D41}"/>
              </a:ext>
            </a:extLst>
          </p:cNvPr>
          <p:cNvSpPr/>
          <p:nvPr/>
        </p:nvSpPr>
        <p:spPr>
          <a:xfrm>
            <a:off x="4906375" y="5977054"/>
            <a:ext cx="762000" cy="6373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BA07755F-9418-B24B-83D1-11F27B4764AD}"/>
              </a:ext>
            </a:extLst>
          </p:cNvPr>
          <p:cNvSpPr/>
          <p:nvPr/>
        </p:nvSpPr>
        <p:spPr>
          <a:xfrm>
            <a:off x="4906375" y="5270473"/>
            <a:ext cx="762000" cy="6373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40DF71D8-843D-F346-B7B3-894A17ED2AB7}"/>
              </a:ext>
            </a:extLst>
          </p:cNvPr>
          <p:cNvSpPr/>
          <p:nvPr/>
        </p:nvSpPr>
        <p:spPr>
          <a:xfrm>
            <a:off x="3105437" y="5167824"/>
            <a:ext cx="2656072" cy="1540449"/>
          </a:xfrm>
          <a:prstGeom prst="rect">
            <a:avLst/>
          </a:prstGeom>
          <a:noFill/>
          <a:ln w="69850">
            <a:solidFill>
              <a:schemeClr val="accent1">
                <a:shade val="95000"/>
                <a:satMod val="10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C4C35335-7EF7-5344-84DF-90393DA35EC8}"/>
              </a:ext>
            </a:extLst>
          </p:cNvPr>
          <p:cNvSpPr/>
          <p:nvPr/>
        </p:nvSpPr>
        <p:spPr>
          <a:xfrm>
            <a:off x="5048858" y="3244371"/>
            <a:ext cx="762000" cy="63730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5162F6A2-304E-E049-9AF3-63D0F0975F1C}"/>
              </a:ext>
            </a:extLst>
          </p:cNvPr>
          <p:cNvSpPr/>
          <p:nvPr/>
        </p:nvSpPr>
        <p:spPr>
          <a:xfrm>
            <a:off x="4941092" y="3152831"/>
            <a:ext cx="989093" cy="825640"/>
          </a:xfrm>
          <a:prstGeom prst="rect">
            <a:avLst/>
          </a:prstGeom>
          <a:noFill/>
          <a:ln w="6985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A2045E-226E-854B-B04C-D55E0E0D5D7A}"/>
              </a:ext>
            </a:extLst>
          </p:cNvPr>
          <p:cNvSpPr/>
          <p:nvPr/>
        </p:nvSpPr>
        <p:spPr>
          <a:xfrm>
            <a:off x="8887696" y="3522446"/>
            <a:ext cx="762000" cy="6373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EB0EF2-7007-3F43-8C45-D90804B36097}"/>
              </a:ext>
            </a:extLst>
          </p:cNvPr>
          <p:cNvSpPr/>
          <p:nvPr/>
        </p:nvSpPr>
        <p:spPr>
          <a:xfrm>
            <a:off x="8887696" y="2815865"/>
            <a:ext cx="762000" cy="6373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9C07BCE-5BFA-F743-977D-2A653F75B26F}"/>
              </a:ext>
            </a:extLst>
          </p:cNvPr>
          <p:cNvSpPr/>
          <p:nvPr/>
        </p:nvSpPr>
        <p:spPr>
          <a:xfrm>
            <a:off x="9742830" y="3522446"/>
            <a:ext cx="762000" cy="6373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28CA509-360C-5843-8939-6529762F8328}"/>
              </a:ext>
            </a:extLst>
          </p:cNvPr>
          <p:cNvSpPr/>
          <p:nvPr/>
        </p:nvSpPr>
        <p:spPr>
          <a:xfrm>
            <a:off x="9742830" y="2815865"/>
            <a:ext cx="762000" cy="6373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EACAB3F-C983-824F-8811-9E829CE8EB26}"/>
              </a:ext>
            </a:extLst>
          </p:cNvPr>
          <p:cNvSpPr/>
          <p:nvPr/>
        </p:nvSpPr>
        <p:spPr>
          <a:xfrm>
            <a:off x="10601815" y="3522446"/>
            <a:ext cx="762000" cy="6373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9629EAD-FBE6-D544-B73C-AF082F8D6596}"/>
              </a:ext>
            </a:extLst>
          </p:cNvPr>
          <p:cNvSpPr/>
          <p:nvPr/>
        </p:nvSpPr>
        <p:spPr>
          <a:xfrm>
            <a:off x="10601815" y="2815865"/>
            <a:ext cx="762000" cy="6373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931D3A-4B04-D44C-BEC1-32FE6206B2DE}"/>
              </a:ext>
            </a:extLst>
          </p:cNvPr>
          <p:cNvSpPr/>
          <p:nvPr/>
        </p:nvSpPr>
        <p:spPr>
          <a:xfrm>
            <a:off x="8800877" y="2713216"/>
            <a:ext cx="2656072" cy="1540449"/>
          </a:xfrm>
          <a:prstGeom prst="rect">
            <a:avLst/>
          </a:prstGeom>
          <a:noFill/>
          <a:ln w="69850">
            <a:solidFill>
              <a:schemeClr val="accent1">
                <a:shade val="95000"/>
                <a:satMod val="10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6ED6CA5C-A18F-2945-BB25-5C372D77AE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1302" y="2866825"/>
            <a:ext cx="1311241" cy="1311241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64CFC7D7-F5FB-2040-AD63-E7CC2E5845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52600" y="5227043"/>
            <a:ext cx="1311241" cy="1311241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1652992B-5F9C-C24D-9FB4-9A5CC692C6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942562" y="2713216"/>
            <a:ext cx="1311241" cy="131124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4DD62BB1-4CBB-3E46-8954-56BAB6F41713}"/>
              </a:ext>
            </a:extLst>
          </p:cNvPr>
          <p:cNvSpPr/>
          <p:nvPr/>
        </p:nvSpPr>
        <p:spPr>
          <a:xfrm>
            <a:off x="7576059" y="2719074"/>
            <a:ext cx="762000" cy="63730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0AA9A0B-7404-4A41-A2EB-24ECD2A746A7}"/>
              </a:ext>
            </a:extLst>
          </p:cNvPr>
          <p:cNvSpPr/>
          <p:nvPr/>
        </p:nvSpPr>
        <p:spPr>
          <a:xfrm>
            <a:off x="7468293" y="2627534"/>
            <a:ext cx="989093" cy="825640"/>
          </a:xfrm>
          <a:prstGeom prst="rect">
            <a:avLst/>
          </a:prstGeom>
          <a:noFill/>
          <a:ln w="6985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26357F7-ACB8-DB48-B340-67C26F934B08}"/>
              </a:ext>
            </a:extLst>
          </p:cNvPr>
          <p:cNvSpPr/>
          <p:nvPr/>
        </p:nvSpPr>
        <p:spPr>
          <a:xfrm>
            <a:off x="7576059" y="3754338"/>
            <a:ext cx="762000" cy="63730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E4FFF7F-5866-B041-8C2A-6F9BD1F90E29}"/>
              </a:ext>
            </a:extLst>
          </p:cNvPr>
          <p:cNvSpPr/>
          <p:nvPr/>
        </p:nvSpPr>
        <p:spPr>
          <a:xfrm>
            <a:off x="7468293" y="3662798"/>
            <a:ext cx="989093" cy="825640"/>
          </a:xfrm>
          <a:prstGeom prst="rect">
            <a:avLst/>
          </a:prstGeom>
          <a:noFill/>
          <a:ln w="6985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3603F615-7824-1842-9784-A431AFF94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942562" y="5409983"/>
            <a:ext cx="1311241" cy="1311241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75A573F9-8F55-A940-95DA-3A53218CE09E}"/>
              </a:ext>
            </a:extLst>
          </p:cNvPr>
          <p:cNvSpPr/>
          <p:nvPr/>
        </p:nvSpPr>
        <p:spPr>
          <a:xfrm>
            <a:off x="9587690" y="5318583"/>
            <a:ext cx="762000" cy="63730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CDA5A65-6EE1-4149-ABFF-E8118DC9BE31}"/>
              </a:ext>
            </a:extLst>
          </p:cNvPr>
          <p:cNvSpPr/>
          <p:nvPr/>
        </p:nvSpPr>
        <p:spPr>
          <a:xfrm>
            <a:off x="10442824" y="5318583"/>
            <a:ext cx="762000" cy="63730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A561BDA-A894-D24E-94B4-08CDF026E8D9}"/>
              </a:ext>
            </a:extLst>
          </p:cNvPr>
          <p:cNvSpPr/>
          <p:nvPr/>
        </p:nvSpPr>
        <p:spPr>
          <a:xfrm>
            <a:off x="9479924" y="5227043"/>
            <a:ext cx="1828816" cy="825640"/>
          </a:xfrm>
          <a:prstGeom prst="rect">
            <a:avLst/>
          </a:prstGeom>
          <a:noFill/>
          <a:ln w="698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921B7BA-D17B-1740-AA6C-BE7BF7D86A66}"/>
              </a:ext>
            </a:extLst>
          </p:cNvPr>
          <p:cNvSpPr/>
          <p:nvPr/>
        </p:nvSpPr>
        <p:spPr>
          <a:xfrm>
            <a:off x="9587690" y="6361905"/>
            <a:ext cx="762000" cy="63730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49CC96D-39A7-FA4F-B921-C2A81D1CE538}"/>
              </a:ext>
            </a:extLst>
          </p:cNvPr>
          <p:cNvSpPr/>
          <p:nvPr/>
        </p:nvSpPr>
        <p:spPr>
          <a:xfrm>
            <a:off x="10442824" y="6361905"/>
            <a:ext cx="762000" cy="63730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6FB1142-AC5C-6940-A938-C120D21BD45E}"/>
              </a:ext>
            </a:extLst>
          </p:cNvPr>
          <p:cNvSpPr/>
          <p:nvPr/>
        </p:nvSpPr>
        <p:spPr>
          <a:xfrm>
            <a:off x="9479924" y="6270365"/>
            <a:ext cx="1828816" cy="825640"/>
          </a:xfrm>
          <a:prstGeom prst="rect">
            <a:avLst/>
          </a:prstGeom>
          <a:noFill/>
          <a:ln w="698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9DC7E99-E96D-824A-AB4F-B622ACF3CB98}"/>
              </a:ext>
            </a:extLst>
          </p:cNvPr>
          <p:cNvSpPr/>
          <p:nvPr/>
        </p:nvSpPr>
        <p:spPr>
          <a:xfrm>
            <a:off x="7431998" y="5318583"/>
            <a:ext cx="762000" cy="63730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99EDE09-3DAC-B34C-8341-530725E038E6}"/>
              </a:ext>
            </a:extLst>
          </p:cNvPr>
          <p:cNvSpPr/>
          <p:nvPr/>
        </p:nvSpPr>
        <p:spPr>
          <a:xfrm>
            <a:off x="8287132" y="5318583"/>
            <a:ext cx="762000" cy="63730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273B80B-1C4A-0E46-9613-13C19AD52ABE}"/>
              </a:ext>
            </a:extLst>
          </p:cNvPr>
          <p:cNvSpPr/>
          <p:nvPr/>
        </p:nvSpPr>
        <p:spPr>
          <a:xfrm>
            <a:off x="7324232" y="5227043"/>
            <a:ext cx="1828816" cy="825640"/>
          </a:xfrm>
          <a:prstGeom prst="rect">
            <a:avLst/>
          </a:prstGeom>
          <a:noFill/>
          <a:ln w="698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CC7637A-1D4A-A440-8E78-C0BAD0AA4803}"/>
              </a:ext>
            </a:extLst>
          </p:cNvPr>
          <p:cNvSpPr/>
          <p:nvPr/>
        </p:nvSpPr>
        <p:spPr>
          <a:xfrm>
            <a:off x="8228354" y="6361905"/>
            <a:ext cx="762000" cy="63730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4EE4DC8-1BC7-394F-82BA-80001FAF55C8}"/>
              </a:ext>
            </a:extLst>
          </p:cNvPr>
          <p:cNvSpPr/>
          <p:nvPr/>
        </p:nvSpPr>
        <p:spPr>
          <a:xfrm>
            <a:off x="8120588" y="6270365"/>
            <a:ext cx="989093" cy="825640"/>
          </a:xfrm>
          <a:prstGeom prst="rect">
            <a:avLst/>
          </a:prstGeom>
          <a:noFill/>
          <a:ln w="6985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D7F72C4-64DD-8F47-BF64-3C0DF9C5E299}"/>
              </a:ext>
            </a:extLst>
          </p:cNvPr>
          <p:cNvSpPr/>
          <p:nvPr/>
        </p:nvSpPr>
        <p:spPr>
          <a:xfrm>
            <a:off x="785238" y="2586158"/>
            <a:ext cx="5444029" cy="1902280"/>
          </a:xfrm>
          <a:prstGeom prst="rect">
            <a:avLst/>
          </a:prstGeom>
          <a:noFill/>
          <a:ln w="47625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D55ED65-DEBE-644B-88FA-2CA3DF06166E}"/>
              </a:ext>
            </a:extLst>
          </p:cNvPr>
          <p:cNvSpPr/>
          <p:nvPr/>
        </p:nvSpPr>
        <p:spPr>
          <a:xfrm>
            <a:off x="812174" y="4986908"/>
            <a:ext cx="5444029" cy="1902280"/>
          </a:xfrm>
          <a:prstGeom prst="rect">
            <a:avLst/>
          </a:prstGeom>
          <a:noFill/>
          <a:ln w="47625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58CDAB8-054A-B64D-9963-A5C4459B826E}"/>
              </a:ext>
            </a:extLst>
          </p:cNvPr>
          <p:cNvSpPr/>
          <p:nvPr/>
        </p:nvSpPr>
        <p:spPr>
          <a:xfrm>
            <a:off x="7154153" y="2383927"/>
            <a:ext cx="6274200" cy="2318042"/>
          </a:xfrm>
          <a:prstGeom prst="rect">
            <a:avLst/>
          </a:prstGeom>
          <a:noFill/>
          <a:ln w="47625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BBF3CED-7363-554E-8BE1-DA4371E3D9CD}"/>
              </a:ext>
            </a:extLst>
          </p:cNvPr>
          <p:cNvSpPr/>
          <p:nvPr/>
        </p:nvSpPr>
        <p:spPr>
          <a:xfrm>
            <a:off x="7154153" y="4986908"/>
            <a:ext cx="6274200" cy="2318042"/>
          </a:xfrm>
          <a:prstGeom prst="rect">
            <a:avLst/>
          </a:prstGeom>
          <a:noFill/>
          <a:ln w="47625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747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EBDFD830-5EEE-2D46-9FD0-796D2E0EF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070" y="604028"/>
            <a:ext cx="13510260" cy="1432590"/>
          </a:xfrm>
        </p:spPr>
        <p:txBody>
          <a:bodyPr/>
          <a:lstStyle/>
          <a:p>
            <a:r>
              <a:rPr lang="en-US" dirty="0"/>
              <a:t>AWS </a:t>
            </a:r>
            <a:r>
              <a:rPr lang="en-US" dirty="0" err="1"/>
              <a:t>Fargate</a:t>
            </a:r>
            <a:r>
              <a:rPr lang="en-US" dirty="0"/>
              <a:t> lets you run containers directly: no EC2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BE36AF-F11E-7341-9E99-7ABB6DF6BB3E}"/>
              </a:ext>
            </a:extLst>
          </p:cNvPr>
          <p:cNvSpPr txBox="1"/>
          <p:nvPr/>
        </p:nvSpPr>
        <p:spPr>
          <a:xfrm>
            <a:off x="5523785" y="4362425"/>
            <a:ext cx="28499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Amazon Elastic Container Service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1D9B7680-B7C5-094F-80F1-5FDF1AF741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35245" y="3047180"/>
            <a:ext cx="1138894" cy="1138894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B3FC4E90-8FBE-F649-9EC1-D72DC1E85D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1616" y="2903094"/>
            <a:ext cx="1737699" cy="1737699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5A117723-DFA7-9341-BFFE-FF5F396756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89685" y="3047180"/>
            <a:ext cx="541929" cy="541929"/>
          </a:xfrm>
          <a:prstGeom prst="rect">
            <a:avLst/>
          </a:prstGeom>
        </p:spPr>
      </p:pic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78D858EC-282B-3F4D-9858-0698905EF0A2}"/>
              </a:ext>
            </a:extLst>
          </p:cNvPr>
          <p:cNvSpPr txBox="1">
            <a:spLocks/>
          </p:cNvSpPr>
          <p:nvPr/>
        </p:nvSpPr>
        <p:spPr>
          <a:xfrm>
            <a:off x="2987027" y="3083418"/>
            <a:ext cx="2369128" cy="5419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731520" rtl="0" eaLnBrk="1" latinLnBrk="0" hangingPunct="1">
              <a:spcBef>
                <a:spcPct val="20000"/>
              </a:spcBef>
              <a:buFontTx/>
              <a:buNone/>
              <a:defRPr sz="29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1pPr>
            <a:lvl2pPr marL="1188720" indent="-45720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29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2pPr>
            <a:lvl3pPr marL="182880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26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3pPr>
            <a:lvl4pPr marL="2560320" indent="-365760" algn="l" defTabSz="731520" rtl="0" eaLnBrk="1" latinLnBrk="0" hangingPunct="1">
              <a:spcBef>
                <a:spcPct val="20000"/>
              </a:spcBef>
              <a:buFont typeface="Arial"/>
              <a:buChar char="–"/>
              <a:defRPr sz="22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4pPr>
            <a:lvl5pPr marL="3291840" indent="-365760" algn="l" defTabSz="731520" rtl="0" eaLnBrk="1" latinLnBrk="0" hangingPunct="1">
              <a:spcBef>
                <a:spcPct val="20000"/>
              </a:spcBef>
              <a:buFont typeface="Arial"/>
              <a:buChar char="»"/>
              <a:defRPr sz="19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5pPr>
            <a:lvl6pPr marL="402336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5488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8640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1792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1 x vCPU</a:t>
            </a: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159216F4-A9A9-6E4E-A6CB-067210717B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389685" y="3867577"/>
            <a:ext cx="541929" cy="541929"/>
          </a:xfrm>
          <a:prstGeom prst="rect">
            <a:avLst/>
          </a:prstGeom>
        </p:spPr>
      </p:pic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44F6FC73-603D-9248-9F34-240307AC973A}"/>
              </a:ext>
            </a:extLst>
          </p:cNvPr>
          <p:cNvSpPr txBox="1">
            <a:spLocks/>
          </p:cNvSpPr>
          <p:nvPr/>
        </p:nvSpPr>
        <p:spPr>
          <a:xfrm>
            <a:off x="2987027" y="3890795"/>
            <a:ext cx="2369128" cy="5419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731520" rtl="0" eaLnBrk="1" latinLnBrk="0" hangingPunct="1">
              <a:spcBef>
                <a:spcPct val="20000"/>
              </a:spcBef>
              <a:buFontTx/>
              <a:buNone/>
              <a:defRPr sz="29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1pPr>
            <a:lvl2pPr marL="1188720" indent="-45720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29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2pPr>
            <a:lvl3pPr marL="182880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26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3pPr>
            <a:lvl4pPr marL="2560320" indent="-365760" algn="l" defTabSz="731520" rtl="0" eaLnBrk="1" latinLnBrk="0" hangingPunct="1">
              <a:spcBef>
                <a:spcPct val="20000"/>
              </a:spcBef>
              <a:buFont typeface="Arial"/>
              <a:buChar char="–"/>
              <a:defRPr sz="22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4pPr>
            <a:lvl5pPr marL="3291840" indent="-365760" algn="l" defTabSz="731520" rtl="0" eaLnBrk="1" latinLnBrk="0" hangingPunct="1">
              <a:spcBef>
                <a:spcPct val="20000"/>
              </a:spcBef>
              <a:buFont typeface="Arial"/>
              <a:buChar char="»"/>
              <a:defRPr sz="19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5pPr>
            <a:lvl6pPr marL="402336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5488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8640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1792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2 GB memory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F8707124-D55F-0D48-AB82-5A5BB825A8F0}"/>
              </a:ext>
            </a:extLst>
          </p:cNvPr>
          <p:cNvSpPr txBox="1">
            <a:spLocks/>
          </p:cNvSpPr>
          <p:nvPr/>
        </p:nvSpPr>
        <p:spPr>
          <a:xfrm>
            <a:off x="818790" y="5029689"/>
            <a:ext cx="4127283" cy="2202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731520" rtl="0" eaLnBrk="1" latinLnBrk="0" hangingPunct="1">
              <a:spcBef>
                <a:spcPct val="20000"/>
              </a:spcBef>
              <a:buFontTx/>
              <a:buNone/>
              <a:defRPr sz="29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1pPr>
            <a:lvl2pPr marL="1188720" indent="-45720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29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2pPr>
            <a:lvl3pPr marL="182880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26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3pPr>
            <a:lvl4pPr marL="2560320" indent="-365760" algn="l" defTabSz="731520" rtl="0" eaLnBrk="1" latinLnBrk="0" hangingPunct="1">
              <a:spcBef>
                <a:spcPct val="20000"/>
              </a:spcBef>
              <a:buFont typeface="Arial"/>
              <a:buChar char="–"/>
              <a:defRPr sz="22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4pPr>
            <a:lvl5pPr marL="3291840" indent="-365760" algn="l" defTabSz="731520" rtl="0" eaLnBrk="1" latinLnBrk="0" hangingPunct="1">
              <a:spcBef>
                <a:spcPct val="20000"/>
              </a:spcBef>
              <a:buFont typeface="Arial"/>
              <a:buChar char="»"/>
              <a:defRPr sz="19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5pPr>
            <a:lvl6pPr marL="402336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5488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8640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1792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Here is my application container, and I want to launch it as a service with 4 copies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69D6D33-8296-5143-ACDD-518A376DA5CA}"/>
              </a:ext>
            </a:extLst>
          </p:cNvPr>
          <p:cNvCxnSpPr>
            <a:cxnSpLocks/>
          </p:cNvCxnSpPr>
          <p:nvPr/>
        </p:nvCxnSpPr>
        <p:spPr>
          <a:xfrm>
            <a:off x="4649683" y="3616627"/>
            <a:ext cx="1617553" cy="8720"/>
          </a:xfrm>
          <a:prstGeom prst="straightConnector1">
            <a:avLst/>
          </a:prstGeom>
          <a:ln w="79375"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A3A1B23-C8F7-E343-93AF-DA5307C75D90}"/>
              </a:ext>
            </a:extLst>
          </p:cNvPr>
          <p:cNvCxnSpPr>
            <a:cxnSpLocks/>
          </p:cNvCxnSpPr>
          <p:nvPr/>
        </p:nvCxnSpPr>
        <p:spPr>
          <a:xfrm>
            <a:off x="7664521" y="3625347"/>
            <a:ext cx="2013735" cy="0"/>
          </a:xfrm>
          <a:prstGeom prst="straightConnector1">
            <a:avLst/>
          </a:prstGeom>
          <a:ln w="79375"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Graphic 14">
            <a:extLst>
              <a:ext uri="{FF2B5EF4-FFF2-40B4-BE49-F238E27FC236}">
                <a16:creationId xmlns:a16="http://schemas.microsoft.com/office/drawing/2014/main" id="{A51B216F-5FDE-3A4A-9A08-213466387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698" y="3055900"/>
            <a:ext cx="1138894" cy="113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D0D5F47-A04F-D54F-8EA3-5BFFB18F5F47}"/>
              </a:ext>
            </a:extLst>
          </p:cNvPr>
          <p:cNvSpPr txBox="1"/>
          <p:nvPr/>
        </p:nvSpPr>
        <p:spPr>
          <a:xfrm>
            <a:off x="8951412" y="4301722"/>
            <a:ext cx="2849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AWS </a:t>
            </a:r>
            <a:r>
              <a:rPr lang="en-US" sz="2800" dirty="0" err="1"/>
              <a:t>Fargate</a:t>
            </a:r>
            <a:endParaRPr lang="en-US" sz="2800" dirty="0"/>
          </a:p>
        </p:txBody>
      </p:sp>
      <p:pic>
        <p:nvPicPr>
          <p:cNvPr id="40" name="Graphic 39">
            <a:extLst>
              <a:ext uri="{FF2B5EF4-FFF2-40B4-BE49-F238E27FC236}">
                <a16:creationId xmlns:a16="http://schemas.microsoft.com/office/drawing/2014/main" id="{94BBFDDC-25C5-6E41-A351-41D4A423C9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57779" y="5054922"/>
            <a:ext cx="1239838" cy="1239838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2A0A2B3D-793F-D843-8E0E-3C1DC3957D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48332" y="5054922"/>
            <a:ext cx="1239838" cy="1239838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4D23AB47-4F09-5E4A-AEA2-98D053267A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57779" y="6156114"/>
            <a:ext cx="1239838" cy="1239838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2C35E123-D598-6F4E-BDB3-986E766E4C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48332" y="6156114"/>
            <a:ext cx="1239838" cy="123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211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924465AE-8899-C844-BC64-EE0DA39AE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886" y="449401"/>
            <a:ext cx="13510260" cy="1432590"/>
          </a:xfrm>
        </p:spPr>
        <p:txBody>
          <a:bodyPr/>
          <a:lstStyle/>
          <a:p>
            <a:r>
              <a:rPr lang="en-US" dirty="0"/>
              <a:t>AWS </a:t>
            </a:r>
            <a:r>
              <a:rPr lang="en-US" dirty="0" err="1"/>
              <a:t>Fargate</a:t>
            </a:r>
            <a:r>
              <a:rPr lang="en-US" dirty="0"/>
              <a:t> launches each container in it’s own isolated</a:t>
            </a:r>
            <a:br>
              <a:rPr lang="en-US" dirty="0"/>
            </a:br>
            <a:r>
              <a:rPr lang="en-US" dirty="0">
                <a:solidFill>
                  <a:schemeClr val="accent1"/>
                </a:solidFill>
              </a:rPr>
              <a:t>micro VM</a:t>
            </a:r>
            <a:r>
              <a:rPr lang="en-US" dirty="0"/>
              <a:t> that is sized for that container alone.</a:t>
            </a: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2A8825EF-2FE6-A549-AA47-F924694ADA0E}"/>
              </a:ext>
            </a:extLst>
          </p:cNvPr>
          <p:cNvSpPr/>
          <p:nvPr/>
        </p:nvSpPr>
        <p:spPr>
          <a:xfrm>
            <a:off x="4513251" y="3428641"/>
            <a:ext cx="762000" cy="63730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09458171-7E8A-3242-9D82-F1A8D7DE8883}"/>
              </a:ext>
            </a:extLst>
          </p:cNvPr>
          <p:cNvSpPr/>
          <p:nvPr/>
        </p:nvSpPr>
        <p:spPr>
          <a:xfrm>
            <a:off x="5368385" y="3428641"/>
            <a:ext cx="762000" cy="63730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0AF90A7F-2950-4640-911E-FFDFAD7522F3}"/>
              </a:ext>
            </a:extLst>
          </p:cNvPr>
          <p:cNvSpPr/>
          <p:nvPr/>
        </p:nvSpPr>
        <p:spPr>
          <a:xfrm>
            <a:off x="4405485" y="3337101"/>
            <a:ext cx="1828816" cy="825640"/>
          </a:xfrm>
          <a:prstGeom prst="rect">
            <a:avLst/>
          </a:prstGeom>
          <a:noFill/>
          <a:ln w="698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9D1E3DC9-E630-1246-8D6B-52C38CDC017B}"/>
              </a:ext>
            </a:extLst>
          </p:cNvPr>
          <p:cNvSpPr/>
          <p:nvPr/>
        </p:nvSpPr>
        <p:spPr>
          <a:xfrm>
            <a:off x="4530958" y="5468820"/>
            <a:ext cx="762000" cy="6373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7256C126-E205-6B4F-BCE6-6B3955D13466}"/>
              </a:ext>
            </a:extLst>
          </p:cNvPr>
          <p:cNvSpPr/>
          <p:nvPr/>
        </p:nvSpPr>
        <p:spPr>
          <a:xfrm>
            <a:off x="4530958" y="4762239"/>
            <a:ext cx="762000" cy="6373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5E91FFF8-68C5-7F49-9336-078402105496}"/>
              </a:ext>
            </a:extLst>
          </p:cNvPr>
          <p:cNvSpPr/>
          <p:nvPr/>
        </p:nvSpPr>
        <p:spPr>
          <a:xfrm>
            <a:off x="5386092" y="5468820"/>
            <a:ext cx="762000" cy="6373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AE115C0E-29FA-0440-92BE-B2B406CF2646}"/>
              </a:ext>
            </a:extLst>
          </p:cNvPr>
          <p:cNvSpPr/>
          <p:nvPr/>
        </p:nvSpPr>
        <p:spPr>
          <a:xfrm>
            <a:off x="5386092" y="4762239"/>
            <a:ext cx="762000" cy="6373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3374B6A7-26A9-914C-BFB2-D95F0FC22D41}"/>
              </a:ext>
            </a:extLst>
          </p:cNvPr>
          <p:cNvSpPr/>
          <p:nvPr/>
        </p:nvSpPr>
        <p:spPr>
          <a:xfrm>
            <a:off x="6245077" y="5468820"/>
            <a:ext cx="762000" cy="6373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BA07755F-9418-B24B-83D1-11F27B4764AD}"/>
              </a:ext>
            </a:extLst>
          </p:cNvPr>
          <p:cNvSpPr/>
          <p:nvPr/>
        </p:nvSpPr>
        <p:spPr>
          <a:xfrm>
            <a:off x="6245077" y="4762239"/>
            <a:ext cx="762000" cy="6373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40DF71D8-843D-F346-B7B3-894A17ED2AB7}"/>
              </a:ext>
            </a:extLst>
          </p:cNvPr>
          <p:cNvSpPr/>
          <p:nvPr/>
        </p:nvSpPr>
        <p:spPr>
          <a:xfrm>
            <a:off x="4444139" y="4659590"/>
            <a:ext cx="2656072" cy="1540449"/>
          </a:xfrm>
          <a:prstGeom prst="rect">
            <a:avLst/>
          </a:prstGeom>
          <a:noFill/>
          <a:ln w="69850">
            <a:solidFill>
              <a:schemeClr val="accent1">
                <a:shade val="95000"/>
                <a:satMod val="10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DD62BB1-4CBB-3E46-8954-56BAB6F41713}"/>
              </a:ext>
            </a:extLst>
          </p:cNvPr>
          <p:cNvSpPr/>
          <p:nvPr/>
        </p:nvSpPr>
        <p:spPr>
          <a:xfrm>
            <a:off x="6878438" y="3415721"/>
            <a:ext cx="762000" cy="63730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0AA9A0B-7404-4A41-A2EB-24ECD2A746A7}"/>
              </a:ext>
            </a:extLst>
          </p:cNvPr>
          <p:cNvSpPr/>
          <p:nvPr/>
        </p:nvSpPr>
        <p:spPr>
          <a:xfrm>
            <a:off x="6770672" y="3324181"/>
            <a:ext cx="989093" cy="825640"/>
          </a:xfrm>
          <a:prstGeom prst="rect">
            <a:avLst/>
          </a:prstGeom>
          <a:noFill/>
          <a:ln w="6985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D7F72C4-64DD-8F47-BF64-3C0DF9C5E299}"/>
              </a:ext>
            </a:extLst>
          </p:cNvPr>
          <p:cNvSpPr/>
          <p:nvPr/>
        </p:nvSpPr>
        <p:spPr>
          <a:xfrm>
            <a:off x="4294606" y="3192272"/>
            <a:ext cx="2054826" cy="1076640"/>
          </a:xfrm>
          <a:prstGeom prst="rect">
            <a:avLst/>
          </a:prstGeom>
          <a:noFill/>
          <a:ln w="47625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D55ED65-DEBE-644B-88FA-2CA3DF06166E}"/>
              </a:ext>
            </a:extLst>
          </p:cNvPr>
          <p:cNvSpPr/>
          <p:nvPr/>
        </p:nvSpPr>
        <p:spPr>
          <a:xfrm>
            <a:off x="4294606" y="4488448"/>
            <a:ext cx="2958441" cy="1855681"/>
          </a:xfrm>
          <a:prstGeom prst="rect">
            <a:avLst/>
          </a:prstGeom>
          <a:noFill/>
          <a:ln w="47625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58CDAB8-054A-B64D-9963-A5C4459B826E}"/>
              </a:ext>
            </a:extLst>
          </p:cNvPr>
          <p:cNvSpPr/>
          <p:nvPr/>
        </p:nvSpPr>
        <p:spPr>
          <a:xfrm>
            <a:off x="6650721" y="3192272"/>
            <a:ext cx="1239834" cy="1076640"/>
          </a:xfrm>
          <a:prstGeom prst="rect">
            <a:avLst/>
          </a:prstGeom>
          <a:noFill/>
          <a:ln w="47625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E92B436-F483-5D4A-A70C-6DB8C83C2AF0}"/>
              </a:ext>
            </a:extLst>
          </p:cNvPr>
          <p:cNvSpPr/>
          <p:nvPr/>
        </p:nvSpPr>
        <p:spPr>
          <a:xfrm>
            <a:off x="8502938" y="3415721"/>
            <a:ext cx="762000" cy="63730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9DC53B4-523D-EE4F-A59F-A9320BD5CEBC}"/>
              </a:ext>
            </a:extLst>
          </p:cNvPr>
          <p:cNvSpPr/>
          <p:nvPr/>
        </p:nvSpPr>
        <p:spPr>
          <a:xfrm>
            <a:off x="8395172" y="3324181"/>
            <a:ext cx="989093" cy="825640"/>
          </a:xfrm>
          <a:prstGeom prst="rect">
            <a:avLst/>
          </a:prstGeom>
          <a:noFill/>
          <a:ln w="6985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340B19-BF5A-B449-A46D-3C50E3E66205}"/>
              </a:ext>
            </a:extLst>
          </p:cNvPr>
          <p:cNvSpPr/>
          <p:nvPr/>
        </p:nvSpPr>
        <p:spPr>
          <a:xfrm>
            <a:off x="8275221" y="3192272"/>
            <a:ext cx="1239834" cy="1076640"/>
          </a:xfrm>
          <a:prstGeom prst="rect">
            <a:avLst/>
          </a:prstGeom>
          <a:noFill/>
          <a:ln w="47625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469638F-FDC8-CB46-B101-820C5EE9AAE1}"/>
              </a:ext>
            </a:extLst>
          </p:cNvPr>
          <p:cNvSpPr/>
          <p:nvPr/>
        </p:nvSpPr>
        <p:spPr>
          <a:xfrm>
            <a:off x="7706802" y="4716702"/>
            <a:ext cx="762000" cy="63730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4A1F4FF-C5E4-0D43-AB25-528CF30F0B16}"/>
              </a:ext>
            </a:extLst>
          </p:cNvPr>
          <p:cNvSpPr/>
          <p:nvPr/>
        </p:nvSpPr>
        <p:spPr>
          <a:xfrm>
            <a:off x="8561936" y="4716702"/>
            <a:ext cx="762000" cy="63730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A3271B6-E387-E041-9E17-E3742B9948C6}"/>
              </a:ext>
            </a:extLst>
          </p:cNvPr>
          <p:cNvSpPr/>
          <p:nvPr/>
        </p:nvSpPr>
        <p:spPr>
          <a:xfrm>
            <a:off x="7599036" y="4625162"/>
            <a:ext cx="1828816" cy="825640"/>
          </a:xfrm>
          <a:prstGeom prst="rect">
            <a:avLst/>
          </a:prstGeom>
          <a:noFill/>
          <a:ln w="698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4FFA6E3-674D-F34B-8FB1-EFA6D8C0FF8C}"/>
              </a:ext>
            </a:extLst>
          </p:cNvPr>
          <p:cNvSpPr/>
          <p:nvPr/>
        </p:nvSpPr>
        <p:spPr>
          <a:xfrm>
            <a:off x="7488157" y="4480333"/>
            <a:ext cx="2054826" cy="1076640"/>
          </a:xfrm>
          <a:prstGeom prst="rect">
            <a:avLst/>
          </a:prstGeom>
          <a:noFill/>
          <a:ln w="47625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69EFB2D-E9CD-904F-BA47-8C1642F4E344}"/>
              </a:ext>
            </a:extLst>
          </p:cNvPr>
          <p:cNvSpPr/>
          <p:nvPr/>
        </p:nvSpPr>
        <p:spPr>
          <a:xfrm>
            <a:off x="10048870" y="4172644"/>
            <a:ext cx="762000" cy="6373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E655392-FC65-F240-9176-8FC97E9B709E}"/>
              </a:ext>
            </a:extLst>
          </p:cNvPr>
          <p:cNvSpPr/>
          <p:nvPr/>
        </p:nvSpPr>
        <p:spPr>
          <a:xfrm>
            <a:off x="10048870" y="3466063"/>
            <a:ext cx="762000" cy="6373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D06DA52-DDE6-2C44-9D10-62F040D43A88}"/>
              </a:ext>
            </a:extLst>
          </p:cNvPr>
          <p:cNvSpPr/>
          <p:nvPr/>
        </p:nvSpPr>
        <p:spPr>
          <a:xfrm>
            <a:off x="10904004" y="4172644"/>
            <a:ext cx="762000" cy="6373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E0F319F-8E13-0448-9168-59BC7DDD0502}"/>
              </a:ext>
            </a:extLst>
          </p:cNvPr>
          <p:cNvSpPr/>
          <p:nvPr/>
        </p:nvSpPr>
        <p:spPr>
          <a:xfrm>
            <a:off x="10904004" y="3466063"/>
            <a:ext cx="762000" cy="6373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BE88B9D-1FDB-0F45-ADAC-2061082E0CC8}"/>
              </a:ext>
            </a:extLst>
          </p:cNvPr>
          <p:cNvSpPr/>
          <p:nvPr/>
        </p:nvSpPr>
        <p:spPr>
          <a:xfrm>
            <a:off x="11762989" y="4172644"/>
            <a:ext cx="762000" cy="6373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41A4865-605C-974A-B41A-FE5AD24CF2CC}"/>
              </a:ext>
            </a:extLst>
          </p:cNvPr>
          <p:cNvSpPr/>
          <p:nvPr/>
        </p:nvSpPr>
        <p:spPr>
          <a:xfrm>
            <a:off x="11762989" y="3466063"/>
            <a:ext cx="762000" cy="6373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6ED5688-A7A8-564A-A698-CD009DAA5C54}"/>
              </a:ext>
            </a:extLst>
          </p:cNvPr>
          <p:cNvSpPr/>
          <p:nvPr/>
        </p:nvSpPr>
        <p:spPr>
          <a:xfrm>
            <a:off x="9962051" y="3363414"/>
            <a:ext cx="2656072" cy="1540449"/>
          </a:xfrm>
          <a:prstGeom prst="rect">
            <a:avLst/>
          </a:prstGeom>
          <a:noFill/>
          <a:ln w="69850">
            <a:solidFill>
              <a:schemeClr val="accent1">
                <a:shade val="95000"/>
                <a:satMod val="10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EDEB6A4-C588-DA47-95B7-334F1079C979}"/>
              </a:ext>
            </a:extLst>
          </p:cNvPr>
          <p:cNvSpPr/>
          <p:nvPr/>
        </p:nvSpPr>
        <p:spPr>
          <a:xfrm>
            <a:off x="9812518" y="3192272"/>
            <a:ext cx="2958441" cy="1855681"/>
          </a:xfrm>
          <a:prstGeom prst="rect">
            <a:avLst/>
          </a:prstGeom>
          <a:noFill/>
          <a:ln w="47625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7" name="Graphic 14">
            <a:extLst>
              <a:ext uri="{FF2B5EF4-FFF2-40B4-BE49-F238E27FC236}">
                <a16:creationId xmlns:a16="http://schemas.microsoft.com/office/drawing/2014/main" id="{E403CC54-C2DB-8B4A-87E2-8F82F5BD7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902" y="3790307"/>
            <a:ext cx="1138894" cy="113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09D51DA8-1C63-8F45-9BD9-0F6668323C32}"/>
              </a:ext>
            </a:extLst>
          </p:cNvPr>
          <p:cNvSpPr txBox="1"/>
          <p:nvPr/>
        </p:nvSpPr>
        <p:spPr>
          <a:xfrm>
            <a:off x="739616" y="5036129"/>
            <a:ext cx="2849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AWS </a:t>
            </a:r>
            <a:r>
              <a:rPr lang="en-US" sz="2800" dirty="0" err="1"/>
              <a:t>Fargate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55357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924465AE-8899-C844-BC64-EE0DA39AE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070" y="1605827"/>
            <a:ext cx="13510260" cy="143259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Vertical scaling</a:t>
            </a:r>
            <a:r>
              <a:rPr lang="en-US" dirty="0"/>
              <a:t>: increase size of the application container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C4C35335-7EF7-5344-84DF-90393DA35EC8}"/>
              </a:ext>
            </a:extLst>
          </p:cNvPr>
          <p:cNvSpPr/>
          <p:nvPr/>
        </p:nvSpPr>
        <p:spPr>
          <a:xfrm>
            <a:off x="1260956" y="2978082"/>
            <a:ext cx="762000" cy="63730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5162F6A2-304E-E049-9AF3-63D0F0975F1C}"/>
              </a:ext>
            </a:extLst>
          </p:cNvPr>
          <p:cNvSpPr/>
          <p:nvPr/>
        </p:nvSpPr>
        <p:spPr>
          <a:xfrm>
            <a:off x="1153190" y="2886542"/>
            <a:ext cx="989093" cy="825640"/>
          </a:xfrm>
          <a:prstGeom prst="rect">
            <a:avLst/>
          </a:prstGeom>
          <a:noFill/>
          <a:ln w="6985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43FAD52-D123-D24E-9C47-017D4CD28DA9}"/>
              </a:ext>
            </a:extLst>
          </p:cNvPr>
          <p:cNvSpPr/>
          <p:nvPr/>
        </p:nvSpPr>
        <p:spPr>
          <a:xfrm>
            <a:off x="4147562" y="3255702"/>
            <a:ext cx="762000" cy="63730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6C1582D-8DE2-0846-A1EC-DD490BF33D05}"/>
              </a:ext>
            </a:extLst>
          </p:cNvPr>
          <p:cNvSpPr/>
          <p:nvPr/>
        </p:nvSpPr>
        <p:spPr>
          <a:xfrm>
            <a:off x="4147562" y="2569754"/>
            <a:ext cx="762000" cy="63730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945CFFD-606A-934A-8D6C-F90C44890CD6}"/>
              </a:ext>
            </a:extLst>
          </p:cNvPr>
          <p:cNvSpPr/>
          <p:nvPr/>
        </p:nvSpPr>
        <p:spPr>
          <a:xfrm>
            <a:off x="4039796" y="2472185"/>
            <a:ext cx="989093" cy="1530680"/>
          </a:xfrm>
          <a:prstGeom prst="rect">
            <a:avLst/>
          </a:prstGeom>
          <a:noFill/>
          <a:ln w="6985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62557A7-06FD-184C-8365-93FDE339F914}"/>
              </a:ext>
            </a:extLst>
          </p:cNvPr>
          <p:cNvCxnSpPr/>
          <p:nvPr/>
        </p:nvCxnSpPr>
        <p:spPr>
          <a:xfrm>
            <a:off x="2383309" y="3240468"/>
            <a:ext cx="1320800" cy="0"/>
          </a:xfrm>
          <a:prstGeom prst="straightConnector1">
            <a:avLst/>
          </a:prstGeom>
          <a:ln w="79375">
            <a:solidFill>
              <a:schemeClr val="accent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itle 1">
            <a:extLst>
              <a:ext uri="{FF2B5EF4-FFF2-40B4-BE49-F238E27FC236}">
                <a16:creationId xmlns:a16="http://schemas.microsoft.com/office/drawing/2014/main" id="{6E467C07-8820-3245-8C7D-C25D3A994FB7}"/>
              </a:ext>
            </a:extLst>
          </p:cNvPr>
          <p:cNvSpPr txBox="1">
            <a:spLocks/>
          </p:cNvSpPr>
          <p:nvPr/>
        </p:nvSpPr>
        <p:spPr>
          <a:xfrm>
            <a:off x="560070" y="4385947"/>
            <a:ext cx="13510260" cy="14325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731520" rtl="0" eaLnBrk="1" latinLnBrk="0" hangingPunct="1">
              <a:spcBef>
                <a:spcPct val="0"/>
              </a:spcBef>
              <a:buNone/>
              <a:defRPr sz="3800" b="1" i="0" kern="120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Horizontal scaling</a:t>
            </a:r>
            <a:r>
              <a:rPr lang="en-US" dirty="0"/>
              <a:t>: run more copies of the application container</a:t>
            </a:r>
          </a:p>
        </p:txBody>
      </p:sp>
      <p:sp>
        <p:nvSpPr>
          <p:cNvPr id="64" name="Title 1">
            <a:extLst>
              <a:ext uri="{FF2B5EF4-FFF2-40B4-BE49-F238E27FC236}">
                <a16:creationId xmlns:a16="http://schemas.microsoft.com/office/drawing/2014/main" id="{A4AA36AE-AE58-6141-8EDD-B5E889A8616B}"/>
              </a:ext>
            </a:extLst>
          </p:cNvPr>
          <p:cNvSpPr txBox="1">
            <a:spLocks/>
          </p:cNvSpPr>
          <p:nvPr/>
        </p:nvSpPr>
        <p:spPr>
          <a:xfrm>
            <a:off x="560070" y="312334"/>
            <a:ext cx="13510260" cy="14325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731520" rtl="0" eaLnBrk="1" latinLnBrk="0" hangingPunct="1">
              <a:spcBef>
                <a:spcPct val="0"/>
              </a:spcBef>
              <a:buNone/>
              <a:defRPr sz="3800" b="1" i="0" kern="120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r>
              <a:rPr lang="en-US" dirty="0"/>
              <a:t>An application focused way to think about scaling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73AFF83-A935-E742-A16F-16BA4F8E1AF9}"/>
              </a:ext>
            </a:extLst>
          </p:cNvPr>
          <p:cNvSpPr/>
          <p:nvPr/>
        </p:nvSpPr>
        <p:spPr>
          <a:xfrm>
            <a:off x="1260956" y="6597785"/>
            <a:ext cx="762000" cy="63730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57558CD-FD0D-DD4F-9905-EAFD68369039}"/>
              </a:ext>
            </a:extLst>
          </p:cNvPr>
          <p:cNvSpPr/>
          <p:nvPr/>
        </p:nvSpPr>
        <p:spPr>
          <a:xfrm>
            <a:off x="1260956" y="5911837"/>
            <a:ext cx="762000" cy="63730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BE97853-F859-DF49-8CA0-3017FFF8A119}"/>
              </a:ext>
            </a:extLst>
          </p:cNvPr>
          <p:cNvSpPr/>
          <p:nvPr/>
        </p:nvSpPr>
        <p:spPr>
          <a:xfrm>
            <a:off x="1153190" y="5814268"/>
            <a:ext cx="989093" cy="1530680"/>
          </a:xfrm>
          <a:prstGeom prst="rect">
            <a:avLst/>
          </a:prstGeom>
          <a:noFill/>
          <a:ln w="6985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46238D6-9530-5E40-ACDC-ED677041B8AA}"/>
              </a:ext>
            </a:extLst>
          </p:cNvPr>
          <p:cNvSpPr/>
          <p:nvPr/>
        </p:nvSpPr>
        <p:spPr>
          <a:xfrm>
            <a:off x="2491075" y="6597785"/>
            <a:ext cx="762000" cy="63730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E9F218A-61CD-2746-B643-8801707ECEF3}"/>
              </a:ext>
            </a:extLst>
          </p:cNvPr>
          <p:cNvSpPr/>
          <p:nvPr/>
        </p:nvSpPr>
        <p:spPr>
          <a:xfrm>
            <a:off x="2491075" y="5911837"/>
            <a:ext cx="762000" cy="63730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CB65729-7CE0-B547-8A15-1CDFCC97BEE0}"/>
              </a:ext>
            </a:extLst>
          </p:cNvPr>
          <p:cNvSpPr/>
          <p:nvPr/>
        </p:nvSpPr>
        <p:spPr>
          <a:xfrm>
            <a:off x="2383309" y="5814268"/>
            <a:ext cx="989093" cy="1530680"/>
          </a:xfrm>
          <a:prstGeom prst="rect">
            <a:avLst/>
          </a:prstGeom>
          <a:noFill/>
          <a:ln w="6985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7C8CCF-E3CA-FB4A-84D4-32AA7BA06254}"/>
              </a:ext>
            </a:extLst>
          </p:cNvPr>
          <p:cNvSpPr/>
          <p:nvPr/>
        </p:nvSpPr>
        <p:spPr>
          <a:xfrm>
            <a:off x="3721194" y="6597785"/>
            <a:ext cx="762000" cy="63730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5392123-2357-1D42-AEF6-9400ED3C321D}"/>
              </a:ext>
            </a:extLst>
          </p:cNvPr>
          <p:cNvSpPr/>
          <p:nvPr/>
        </p:nvSpPr>
        <p:spPr>
          <a:xfrm>
            <a:off x="3721194" y="5911837"/>
            <a:ext cx="762000" cy="63730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18C7387-BCAA-D346-A9E0-9758A4915899}"/>
              </a:ext>
            </a:extLst>
          </p:cNvPr>
          <p:cNvSpPr/>
          <p:nvPr/>
        </p:nvSpPr>
        <p:spPr>
          <a:xfrm>
            <a:off x="3613428" y="5814268"/>
            <a:ext cx="989093" cy="1530680"/>
          </a:xfrm>
          <a:prstGeom prst="rect">
            <a:avLst/>
          </a:prstGeom>
          <a:noFill/>
          <a:ln w="6985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8B11DFA-6B86-F34B-8750-A2A16FA51060}"/>
              </a:ext>
            </a:extLst>
          </p:cNvPr>
          <p:cNvSpPr/>
          <p:nvPr/>
        </p:nvSpPr>
        <p:spPr>
          <a:xfrm>
            <a:off x="4951313" y="6597785"/>
            <a:ext cx="762000" cy="63730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360CC1E-363A-3C45-9683-E1B5A37587B0}"/>
              </a:ext>
            </a:extLst>
          </p:cNvPr>
          <p:cNvSpPr/>
          <p:nvPr/>
        </p:nvSpPr>
        <p:spPr>
          <a:xfrm>
            <a:off x="4951313" y="5911837"/>
            <a:ext cx="762000" cy="63730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9227B4C-9A68-8C47-8692-0A80D6D7C63E}"/>
              </a:ext>
            </a:extLst>
          </p:cNvPr>
          <p:cNvSpPr/>
          <p:nvPr/>
        </p:nvSpPr>
        <p:spPr>
          <a:xfrm>
            <a:off x="4843547" y="5814268"/>
            <a:ext cx="989093" cy="1530680"/>
          </a:xfrm>
          <a:prstGeom prst="rect">
            <a:avLst/>
          </a:prstGeom>
          <a:noFill/>
          <a:ln w="6985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468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D838E4-BD93-3F41-894D-C133848F2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Vertical scaling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C9DF1E-45A2-D545-B6A8-7FE089C0EB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39" y="4752341"/>
            <a:ext cx="9040203" cy="783078"/>
          </a:xfrm>
        </p:spPr>
        <p:txBody>
          <a:bodyPr/>
          <a:lstStyle/>
          <a:p>
            <a:r>
              <a:rPr lang="en-US" dirty="0"/>
              <a:t>More work per application container</a:t>
            </a:r>
          </a:p>
        </p:txBody>
      </p:sp>
    </p:spTree>
    <p:extLst>
      <p:ext uri="{BB962C8B-B14F-4D97-AF65-F5344CB8AC3E}">
        <p14:creationId xmlns:p14="http://schemas.microsoft.com/office/powerpoint/2010/main" val="1315112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525A0AF-4819-DC4A-B347-D2D231214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63" y="539724"/>
            <a:ext cx="13510260" cy="1402091"/>
          </a:xfrm>
        </p:spPr>
        <p:txBody>
          <a:bodyPr/>
          <a:lstStyle/>
          <a:p>
            <a:r>
              <a:rPr lang="en-US" dirty="0"/>
              <a:t>Step 1: Identifying what resources an application container needs to function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5ED57C51-01E9-BD48-9F90-3BF84EB49307}"/>
              </a:ext>
            </a:extLst>
          </p:cNvPr>
          <p:cNvCxnSpPr>
            <a:cxnSpLocks/>
          </p:cNvCxnSpPr>
          <p:nvPr/>
        </p:nvCxnSpPr>
        <p:spPr>
          <a:xfrm flipV="1">
            <a:off x="6976005" y="3245020"/>
            <a:ext cx="1658543" cy="1330062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7BC4A45-652F-6445-AB64-5D6E43B81A28}"/>
              </a:ext>
            </a:extLst>
          </p:cNvPr>
          <p:cNvCxnSpPr>
            <a:cxnSpLocks/>
          </p:cNvCxnSpPr>
          <p:nvPr/>
        </p:nvCxnSpPr>
        <p:spPr>
          <a:xfrm>
            <a:off x="6976005" y="4575081"/>
            <a:ext cx="2465799" cy="132434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2C1DEB6E-EF54-1E40-B6C1-76D7B067F7F7}"/>
              </a:ext>
            </a:extLst>
          </p:cNvPr>
          <p:cNvCxnSpPr>
            <a:cxnSpLocks/>
          </p:cNvCxnSpPr>
          <p:nvPr/>
        </p:nvCxnSpPr>
        <p:spPr>
          <a:xfrm flipH="1" flipV="1">
            <a:off x="5244405" y="3500846"/>
            <a:ext cx="1731599" cy="1074236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2780519A-9150-6D4C-90FC-41570CAAA2E5}"/>
              </a:ext>
            </a:extLst>
          </p:cNvPr>
          <p:cNvSpPr txBox="1"/>
          <p:nvPr/>
        </p:nvSpPr>
        <p:spPr>
          <a:xfrm>
            <a:off x="6957186" y="6456707"/>
            <a:ext cx="137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GPU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1AEB60B-FAB2-8B45-A9EA-99FDE6214038}"/>
              </a:ext>
            </a:extLst>
          </p:cNvPr>
          <p:cNvSpPr txBox="1"/>
          <p:nvPr/>
        </p:nvSpPr>
        <p:spPr>
          <a:xfrm>
            <a:off x="9437009" y="5694763"/>
            <a:ext cx="1736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Memory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59F1778-F895-2943-8E12-FBD600158BE4}"/>
              </a:ext>
            </a:extLst>
          </p:cNvPr>
          <p:cNvSpPr txBox="1"/>
          <p:nvPr/>
        </p:nvSpPr>
        <p:spPr>
          <a:xfrm>
            <a:off x="3508010" y="2951217"/>
            <a:ext cx="1736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Storage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1D6D1B18-4192-6D41-9BAC-AEF4D8330D3B}"/>
              </a:ext>
            </a:extLst>
          </p:cNvPr>
          <p:cNvCxnSpPr>
            <a:cxnSpLocks/>
          </p:cNvCxnSpPr>
          <p:nvPr/>
        </p:nvCxnSpPr>
        <p:spPr>
          <a:xfrm flipH="1">
            <a:off x="4833073" y="4575081"/>
            <a:ext cx="2142931" cy="1577525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7D6E1DC2-B090-5249-A95B-9ED629C84F65}"/>
              </a:ext>
            </a:extLst>
          </p:cNvPr>
          <p:cNvSpPr txBox="1"/>
          <p:nvPr/>
        </p:nvSpPr>
        <p:spPr>
          <a:xfrm>
            <a:off x="2943447" y="6010510"/>
            <a:ext cx="1945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Network Bandwidth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C437F4F3-2B9B-B749-BFF6-83F60077875D}"/>
              </a:ext>
            </a:extLst>
          </p:cNvPr>
          <p:cNvCxnSpPr>
            <a:cxnSpLocks/>
          </p:cNvCxnSpPr>
          <p:nvPr/>
        </p:nvCxnSpPr>
        <p:spPr>
          <a:xfrm>
            <a:off x="6976004" y="4575081"/>
            <a:ext cx="626578" cy="1930222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80937D56-241E-DC41-B348-FF1F6F331FBB}"/>
              </a:ext>
            </a:extLst>
          </p:cNvPr>
          <p:cNvSpPr txBox="1"/>
          <p:nvPr/>
        </p:nvSpPr>
        <p:spPr>
          <a:xfrm>
            <a:off x="8347109" y="2777375"/>
            <a:ext cx="137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CPU</a:t>
            </a:r>
          </a:p>
        </p:txBody>
      </p:sp>
    </p:spTree>
    <p:extLst>
      <p:ext uri="{BB962C8B-B14F-4D97-AF65-F5344CB8AC3E}">
        <p14:creationId xmlns:p14="http://schemas.microsoft.com/office/powerpoint/2010/main" val="1612120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F57055E0-D891-EA4E-B90D-C10C50111D91}"/>
              </a:ext>
            </a:extLst>
          </p:cNvPr>
          <p:cNvSpPr/>
          <p:nvPr/>
        </p:nvSpPr>
        <p:spPr>
          <a:xfrm>
            <a:off x="4911634" y="3291841"/>
            <a:ext cx="4454434" cy="3108960"/>
          </a:xfrm>
          <a:custGeom>
            <a:avLst/>
            <a:gdLst>
              <a:gd name="connsiteX0" fmla="*/ 391886 w 4454434"/>
              <a:gd name="connsiteY0" fmla="*/ 235131 h 2782389"/>
              <a:gd name="connsiteX1" fmla="*/ 3670663 w 4454434"/>
              <a:gd name="connsiteY1" fmla="*/ 0 h 2782389"/>
              <a:gd name="connsiteX2" fmla="*/ 4454434 w 4454434"/>
              <a:gd name="connsiteY2" fmla="*/ 2573383 h 2782389"/>
              <a:gd name="connsiteX3" fmla="*/ 2677886 w 4454434"/>
              <a:gd name="connsiteY3" fmla="*/ 2717074 h 2782389"/>
              <a:gd name="connsiteX4" fmla="*/ 0 w 4454434"/>
              <a:gd name="connsiteY4" fmla="*/ 2782389 h 2782389"/>
              <a:gd name="connsiteX5" fmla="*/ 391886 w 4454434"/>
              <a:gd name="connsiteY5" fmla="*/ 235131 h 2782389"/>
              <a:gd name="connsiteX0" fmla="*/ 391886 w 4454434"/>
              <a:gd name="connsiteY0" fmla="*/ 235131 h 3108960"/>
              <a:gd name="connsiteX1" fmla="*/ 3670663 w 4454434"/>
              <a:gd name="connsiteY1" fmla="*/ 0 h 3108960"/>
              <a:gd name="connsiteX2" fmla="*/ 4454434 w 4454434"/>
              <a:gd name="connsiteY2" fmla="*/ 2573383 h 3108960"/>
              <a:gd name="connsiteX3" fmla="*/ 2625634 w 4454434"/>
              <a:gd name="connsiteY3" fmla="*/ 3108960 h 3108960"/>
              <a:gd name="connsiteX4" fmla="*/ 0 w 4454434"/>
              <a:gd name="connsiteY4" fmla="*/ 2782389 h 3108960"/>
              <a:gd name="connsiteX5" fmla="*/ 391886 w 4454434"/>
              <a:gd name="connsiteY5" fmla="*/ 235131 h 310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54434" h="3108960">
                <a:moveTo>
                  <a:pt x="391886" y="235131"/>
                </a:moveTo>
                <a:lnTo>
                  <a:pt x="3670663" y="0"/>
                </a:lnTo>
                <a:lnTo>
                  <a:pt x="4454434" y="2573383"/>
                </a:lnTo>
                <a:lnTo>
                  <a:pt x="2625634" y="3108960"/>
                </a:lnTo>
                <a:lnTo>
                  <a:pt x="0" y="2782389"/>
                </a:lnTo>
                <a:lnTo>
                  <a:pt x="391886" y="235131"/>
                </a:lnTo>
                <a:close/>
              </a:path>
            </a:pathLst>
          </a:custGeom>
          <a:solidFill>
            <a:schemeClr val="accent1">
              <a:alpha val="3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525A0AF-4819-DC4A-B347-D2D231214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63" y="539724"/>
            <a:ext cx="13510260" cy="1402091"/>
          </a:xfrm>
        </p:spPr>
        <p:txBody>
          <a:bodyPr/>
          <a:lstStyle/>
          <a:p>
            <a:r>
              <a:rPr lang="en-US" dirty="0"/>
              <a:t>Step 2: Identifying how much of each resource is needed, to define a performance envelope within which the application functions well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091C2CF-B9E8-BC49-8213-1E01D59491C0}"/>
              </a:ext>
            </a:extLst>
          </p:cNvPr>
          <p:cNvCxnSpPr>
            <a:cxnSpLocks/>
          </p:cNvCxnSpPr>
          <p:nvPr/>
        </p:nvCxnSpPr>
        <p:spPr>
          <a:xfrm flipV="1">
            <a:off x="6976005" y="3245020"/>
            <a:ext cx="1658543" cy="1330062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73A673A-FDAA-394F-975C-C5C3AE59C4B1}"/>
              </a:ext>
            </a:extLst>
          </p:cNvPr>
          <p:cNvCxnSpPr>
            <a:cxnSpLocks/>
          </p:cNvCxnSpPr>
          <p:nvPr/>
        </p:nvCxnSpPr>
        <p:spPr>
          <a:xfrm>
            <a:off x="6976005" y="4575081"/>
            <a:ext cx="2465799" cy="132434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97CAC3F-A44E-A04A-B157-132F5CF6F8B5}"/>
              </a:ext>
            </a:extLst>
          </p:cNvPr>
          <p:cNvCxnSpPr>
            <a:cxnSpLocks/>
          </p:cNvCxnSpPr>
          <p:nvPr/>
        </p:nvCxnSpPr>
        <p:spPr>
          <a:xfrm flipH="1" flipV="1">
            <a:off x="5244405" y="3500846"/>
            <a:ext cx="1731599" cy="1074236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A5CF08ED-3190-7346-BAC2-404B8C1693D0}"/>
              </a:ext>
            </a:extLst>
          </p:cNvPr>
          <p:cNvSpPr txBox="1"/>
          <p:nvPr/>
        </p:nvSpPr>
        <p:spPr>
          <a:xfrm>
            <a:off x="6957186" y="6456707"/>
            <a:ext cx="137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GPU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C0A1CDF-16A9-A54E-8D3E-29DD444FDCEE}"/>
              </a:ext>
            </a:extLst>
          </p:cNvPr>
          <p:cNvSpPr txBox="1"/>
          <p:nvPr/>
        </p:nvSpPr>
        <p:spPr>
          <a:xfrm>
            <a:off x="9437009" y="5694763"/>
            <a:ext cx="1736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Memory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729F229-4F1D-AF45-AE58-B6295333876D}"/>
              </a:ext>
            </a:extLst>
          </p:cNvPr>
          <p:cNvSpPr txBox="1"/>
          <p:nvPr/>
        </p:nvSpPr>
        <p:spPr>
          <a:xfrm>
            <a:off x="3508010" y="2951217"/>
            <a:ext cx="1736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Storage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2102745-8EEC-FD44-B39A-7715E86DE23F}"/>
              </a:ext>
            </a:extLst>
          </p:cNvPr>
          <p:cNvCxnSpPr>
            <a:cxnSpLocks/>
          </p:cNvCxnSpPr>
          <p:nvPr/>
        </p:nvCxnSpPr>
        <p:spPr>
          <a:xfrm flipH="1">
            <a:off x="4833073" y="4575081"/>
            <a:ext cx="2142931" cy="1577525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68AD918A-2620-9848-9756-5288A09007CF}"/>
              </a:ext>
            </a:extLst>
          </p:cNvPr>
          <p:cNvSpPr txBox="1"/>
          <p:nvPr/>
        </p:nvSpPr>
        <p:spPr>
          <a:xfrm>
            <a:off x="2943447" y="6010510"/>
            <a:ext cx="1945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Network Bandwidth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49A56D3-A024-1A43-9C18-B0860D96620D}"/>
              </a:ext>
            </a:extLst>
          </p:cNvPr>
          <p:cNvCxnSpPr>
            <a:cxnSpLocks/>
          </p:cNvCxnSpPr>
          <p:nvPr/>
        </p:nvCxnSpPr>
        <p:spPr>
          <a:xfrm>
            <a:off x="6976004" y="4575081"/>
            <a:ext cx="626578" cy="1930222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21FAA647-80A5-7D4C-84AA-217368B990F6}"/>
              </a:ext>
            </a:extLst>
          </p:cNvPr>
          <p:cNvSpPr txBox="1"/>
          <p:nvPr/>
        </p:nvSpPr>
        <p:spPr>
          <a:xfrm>
            <a:off x="8347109" y="2777375"/>
            <a:ext cx="137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CPU</a:t>
            </a:r>
          </a:p>
        </p:txBody>
      </p:sp>
    </p:spTree>
    <p:extLst>
      <p:ext uri="{BB962C8B-B14F-4D97-AF65-F5344CB8AC3E}">
        <p14:creationId xmlns:p14="http://schemas.microsoft.com/office/powerpoint/2010/main" val="2471035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F57055E0-D891-EA4E-B90D-C10C50111D91}"/>
              </a:ext>
            </a:extLst>
          </p:cNvPr>
          <p:cNvSpPr/>
          <p:nvPr/>
        </p:nvSpPr>
        <p:spPr>
          <a:xfrm>
            <a:off x="5087983" y="3553098"/>
            <a:ext cx="4454434" cy="3108960"/>
          </a:xfrm>
          <a:custGeom>
            <a:avLst/>
            <a:gdLst>
              <a:gd name="connsiteX0" fmla="*/ 391886 w 4454434"/>
              <a:gd name="connsiteY0" fmla="*/ 235131 h 2782389"/>
              <a:gd name="connsiteX1" fmla="*/ 3670663 w 4454434"/>
              <a:gd name="connsiteY1" fmla="*/ 0 h 2782389"/>
              <a:gd name="connsiteX2" fmla="*/ 4454434 w 4454434"/>
              <a:gd name="connsiteY2" fmla="*/ 2573383 h 2782389"/>
              <a:gd name="connsiteX3" fmla="*/ 2677886 w 4454434"/>
              <a:gd name="connsiteY3" fmla="*/ 2717074 h 2782389"/>
              <a:gd name="connsiteX4" fmla="*/ 0 w 4454434"/>
              <a:gd name="connsiteY4" fmla="*/ 2782389 h 2782389"/>
              <a:gd name="connsiteX5" fmla="*/ 391886 w 4454434"/>
              <a:gd name="connsiteY5" fmla="*/ 235131 h 2782389"/>
              <a:gd name="connsiteX0" fmla="*/ 391886 w 4454434"/>
              <a:gd name="connsiteY0" fmla="*/ 235131 h 3108960"/>
              <a:gd name="connsiteX1" fmla="*/ 3670663 w 4454434"/>
              <a:gd name="connsiteY1" fmla="*/ 0 h 3108960"/>
              <a:gd name="connsiteX2" fmla="*/ 4454434 w 4454434"/>
              <a:gd name="connsiteY2" fmla="*/ 2573383 h 3108960"/>
              <a:gd name="connsiteX3" fmla="*/ 2625634 w 4454434"/>
              <a:gd name="connsiteY3" fmla="*/ 3108960 h 3108960"/>
              <a:gd name="connsiteX4" fmla="*/ 0 w 4454434"/>
              <a:gd name="connsiteY4" fmla="*/ 2782389 h 3108960"/>
              <a:gd name="connsiteX5" fmla="*/ 391886 w 4454434"/>
              <a:gd name="connsiteY5" fmla="*/ 235131 h 310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54434" h="3108960">
                <a:moveTo>
                  <a:pt x="391886" y="235131"/>
                </a:moveTo>
                <a:lnTo>
                  <a:pt x="3670663" y="0"/>
                </a:lnTo>
                <a:lnTo>
                  <a:pt x="4454434" y="2573383"/>
                </a:lnTo>
                <a:lnTo>
                  <a:pt x="2625634" y="3108960"/>
                </a:lnTo>
                <a:lnTo>
                  <a:pt x="0" y="2782389"/>
                </a:lnTo>
                <a:lnTo>
                  <a:pt x="391886" y="235131"/>
                </a:lnTo>
                <a:close/>
              </a:path>
            </a:pathLst>
          </a:custGeom>
          <a:solidFill>
            <a:schemeClr val="accent1">
              <a:alpha val="3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80410884-DCC3-FF4D-AA6F-26EB63E95BA4}"/>
              </a:ext>
            </a:extLst>
          </p:cNvPr>
          <p:cNvSpPr/>
          <p:nvPr/>
        </p:nvSpPr>
        <p:spPr>
          <a:xfrm>
            <a:off x="5571309" y="2625634"/>
            <a:ext cx="4088674" cy="3709852"/>
          </a:xfrm>
          <a:custGeom>
            <a:avLst/>
            <a:gdLst>
              <a:gd name="connsiteX0" fmla="*/ 496389 w 4088674"/>
              <a:gd name="connsiteY0" fmla="*/ 1567543 h 3709852"/>
              <a:gd name="connsiteX1" fmla="*/ 4088674 w 4088674"/>
              <a:gd name="connsiteY1" fmla="*/ 0 h 3709852"/>
              <a:gd name="connsiteX2" fmla="*/ 3396343 w 4088674"/>
              <a:gd name="connsiteY2" fmla="*/ 3187337 h 3709852"/>
              <a:gd name="connsiteX3" fmla="*/ 2063931 w 4088674"/>
              <a:gd name="connsiteY3" fmla="*/ 3709852 h 3709852"/>
              <a:gd name="connsiteX4" fmla="*/ 0 w 4088674"/>
              <a:gd name="connsiteY4" fmla="*/ 3409406 h 3709852"/>
              <a:gd name="connsiteX5" fmla="*/ 496389 w 4088674"/>
              <a:gd name="connsiteY5" fmla="*/ 1567543 h 3709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88674" h="3709852">
                <a:moveTo>
                  <a:pt x="496389" y="1567543"/>
                </a:moveTo>
                <a:lnTo>
                  <a:pt x="4088674" y="0"/>
                </a:lnTo>
                <a:lnTo>
                  <a:pt x="3396343" y="3187337"/>
                </a:lnTo>
                <a:lnTo>
                  <a:pt x="2063931" y="3709852"/>
                </a:lnTo>
                <a:lnTo>
                  <a:pt x="0" y="3409406"/>
                </a:lnTo>
                <a:lnTo>
                  <a:pt x="496389" y="1567543"/>
                </a:lnTo>
                <a:close/>
              </a:path>
            </a:pathLst>
          </a:custGeom>
          <a:solidFill>
            <a:schemeClr val="accent6"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525A0AF-4819-DC4A-B347-D2D231214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63" y="539724"/>
            <a:ext cx="13510260" cy="1402091"/>
          </a:xfrm>
        </p:spPr>
        <p:txBody>
          <a:bodyPr/>
          <a:lstStyle/>
          <a:p>
            <a:r>
              <a:rPr lang="en-US" dirty="0"/>
              <a:t>The performance envelope is used to define the constraints for the container. If demand exceeds the envelope then application performance will suffer.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091C2CF-B9E8-BC49-8213-1E01D59491C0}"/>
              </a:ext>
            </a:extLst>
          </p:cNvPr>
          <p:cNvCxnSpPr>
            <a:cxnSpLocks/>
          </p:cNvCxnSpPr>
          <p:nvPr/>
        </p:nvCxnSpPr>
        <p:spPr>
          <a:xfrm flipV="1">
            <a:off x="7152354" y="3506277"/>
            <a:ext cx="1658543" cy="1330062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73A673A-FDAA-394F-975C-C5C3AE59C4B1}"/>
              </a:ext>
            </a:extLst>
          </p:cNvPr>
          <p:cNvCxnSpPr>
            <a:cxnSpLocks/>
          </p:cNvCxnSpPr>
          <p:nvPr/>
        </p:nvCxnSpPr>
        <p:spPr>
          <a:xfrm>
            <a:off x="7152354" y="4836338"/>
            <a:ext cx="2465799" cy="132434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97CAC3F-A44E-A04A-B157-132F5CF6F8B5}"/>
              </a:ext>
            </a:extLst>
          </p:cNvPr>
          <p:cNvCxnSpPr>
            <a:cxnSpLocks/>
          </p:cNvCxnSpPr>
          <p:nvPr/>
        </p:nvCxnSpPr>
        <p:spPr>
          <a:xfrm flipH="1" flipV="1">
            <a:off x="5420754" y="3762103"/>
            <a:ext cx="1731599" cy="1074236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A5CF08ED-3190-7346-BAC2-404B8C1693D0}"/>
              </a:ext>
            </a:extLst>
          </p:cNvPr>
          <p:cNvSpPr txBox="1"/>
          <p:nvPr/>
        </p:nvSpPr>
        <p:spPr>
          <a:xfrm>
            <a:off x="7133535" y="6717964"/>
            <a:ext cx="137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GPU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C0A1CDF-16A9-A54E-8D3E-29DD444FDCEE}"/>
              </a:ext>
            </a:extLst>
          </p:cNvPr>
          <p:cNvSpPr txBox="1"/>
          <p:nvPr/>
        </p:nvSpPr>
        <p:spPr>
          <a:xfrm>
            <a:off x="9613358" y="5956020"/>
            <a:ext cx="1736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Memory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729F229-4F1D-AF45-AE58-B6295333876D}"/>
              </a:ext>
            </a:extLst>
          </p:cNvPr>
          <p:cNvSpPr txBox="1"/>
          <p:nvPr/>
        </p:nvSpPr>
        <p:spPr>
          <a:xfrm>
            <a:off x="3684359" y="3212474"/>
            <a:ext cx="1736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Storage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2102745-8EEC-FD44-B39A-7715E86DE23F}"/>
              </a:ext>
            </a:extLst>
          </p:cNvPr>
          <p:cNvCxnSpPr>
            <a:cxnSpLocks/>
          </p:cNvCxnSpPr>
          <p:nvPr/>
        </p:nvCxnSpPr>
        <p:spPr>
          <a:xfrm flipH="1">
            <a:off x="5009422" y="4836338"/>
            <a:ext cx="2142931" cy="1577525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68AD918A-2620-9848-9756-5288A09007CF}"/>
              </a:ext>
            </a:extLst>
          </p:cNvPr>
          <p:cNvSpPr txBox="1"/>
          <p:nvPr/>
        </p:nvSpPr>
        <p:spPr>
          <a:xfrm>
            <a:off x="3119796" y="6271767"/>
            <a:ext cx="1945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Network Bandwidth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49A56D3-A024-1A43-9C18-B0860D96620D}"/>
              </a:ext>
            </a:extLst>
          </p:cNvPr>
          <p:cNvCxnSpPr>
            <a:cxnSpLocks/>
          </p:cNvCxnSpPr>
          <p:nvPr/>
        </p:nvCxnSpPr>
        <p:spPr>
          <a:xfrm>
            <a:off x="7152353" y="4836338"/>
            <a:ext cx="626578" cy="1930222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21FAA647-80A5-7D4C-84AA-217368B990F6}"/>
              </a:ext>
            </a:extLst>
          </p:cNvPr>
          <p:cNvSpPr txBox="1"/>
          <p:nvPr/>
        </p:nvSpPr>
        <p:spPr>
          <a:xfrm>
            <a:off x="8385253" y="3029878"/>
            <a:ext cx="137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CPU</a:t>
            </a:r>
          </a:p>
        </p:txBody>
      </p:sp>
    </p:spTree>
    <p:extLst>
      <p:ext uri="{BB962C8B-B14F-4D97-AF65-F5344CB8AC3E}">
        <p14:creationId xmlns:p14="http://schemas.microsoft.com/office/powerpoint/2010/main" val="948393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525A0AF-4819-DC4A-B347-D2D231214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63" y="539724"/>
            <a:ext cx="13510260" cy="1402091"/>
          </a:xfrm>
        </p:spPr>
        <p:txBody>
          <a:bodyPr/>
          <a:lstStyle/>
          <a:p>
            <a:r>
              <a:rPr lang="en-US" dirty="0"/>
              <a:t>How do you figure out the right performance envelope?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97546E-5C77-AF4B-BAF1-BCEB2EF37783}"/>
              </a:ext>
            </a:extLst>
          </p:cNvPr>
          <p:cNvSpPr txBox="1"/>
          <p:nvPr/>
        </p:nvSpPr>
        <p:spPr>
          <a:xfrm>
            <a:off x="1058091" y="2286001"/>
            <a:ext cx="556477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Load Tests</a:t>
            </a:r>
          </a:p>
          <a:p>
            <a:endParaRPr lang="en-US" sz="28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You can start with </a:t>
            </a:r>
            <a:r>
              <a:rPr lang="en-US" sz="2800" dirty="0">
                <a:solidFill>
                  <a:schemeClr val="accent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Apache Bench</a:t>
            </a:r>
            <a:r>
              <a:rPr lang="en-US" sz="28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 or </a:t>
            </a:r>
            <a:r>
              <a:rPr lang="en-US" sz="2800" dirty="0" err="1">
                <a:solidFill>
                  <a:schemeClr val="accent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rakyll</a:t>
            </a:r>
            <a:r>
              <a:rPr lang="en-US" sz="2800" dirty="0">
                <a:solidFill>
                  <a:schemeClr val="accent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/hey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Ideally use load tests that </a:t>
            </a:r>
            <a:r>
              <a:rPr lang="en-US" sz="2800" dirty="0">
                <a:solidFill>
                  <a:schemeClr val="accent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simulate real user agents</a:t>
            </a:r>
            <a:r>
              <a:rPr lang="en-US" sz="28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 navigating real workflows in your product.</a:t>
            </a:r>
          </a:p>
        </p:txBody>
      </p:sp>
    </p:spTree>
    <p:extLst>
      <p:ext uri="{BB962C8B-B14F-4D97-AF65-F5344CB8AC3E}">
        <p14:creationId xmlns:p14="http://schemas.microsoft.com/office/powerpoint/2010/main" val="39371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D838E4-BD93-3F41-894D-C133848F2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Application scaling mindset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C9DF1E-45A2-D545-B6A8-7FE089C0EB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39" y="4752341"/>
            <a:ext cx="9040203" cy="783078"/>
          </a:xfrm>
        </p:spPr>
        <p:txBody>
          <a:bodyPr/>
          <a:lstStyle/>
          <a:p>
            <a:r>
              <a:rPr lang="en-US" dirty="0"/>
              <a:t>How to think about scaling in a containerized world</a:t>
            </a:r>
          </a:p>
        </p:txBody>
      </p:sp>
    </p:spTree>
    <p:extLst>
      <p:ext uri="{BB962C8B-B14F-4D97-AF65-F5344CB8AC3E}">
        <p14:creationId xmlns:p14="http://schemas.microsoft.com/office/powerpoint/2010/main" val="2496158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525A0AF-4819-DC4A-B347-D2D231214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63" y="539724"/>
            <a:ext cx="13510260" cy="1402091"/>
          </a:xfrm>
        </p:spPr>
        <p:txBody>
          <a:bodyPr/>
          <a:lstStyle/>
          <a:p>
            <a:r>
              <a:rPr lang="en-US" dirty="0"/>
              <a:t>How do you figure out the right performance envelope?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97546E-5C77-AF4B-BAF1-BCEB2EF37783}"/>
              </a:ext>
            </a:extLst>
          </p:cNvPr>
          <p:cNvSpPr txBox="1"/>
          <p:nvPr/>
        </p:nvSpPr>
        <p:spPr>
          <a:xfrm>
            <a:off x="1058091" y="2286001"/>
            <a:ext cx="556477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Load Tests</a:t>
            </a:r>
          </a:p>
          <a:p>
            <a:pPr algn="l"/>
            <a:endParaRPr lang="en-US" sz="28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You can start with </a:t>
            </a:r>
            <a:r>
              <a:rPr lang="en-US" sz="2800" dirty="0">
                <a:solidFill>
                  <a:schemeClr val="accent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Apache Bench</a:t>
            </a:r>
            <a:r>
              <a:rPr lang="en-US" sz="28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 or </a:t>
            </a:r>
            <a:r>
              <a:rPr lang="en-US" sz="2800" dirty="0" err="1">
                <a:solidFill>
                  <a:schemeClr val="accent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rakyll</a:t>
            </a:r>
            <a:r>
              <a:rPr lang="en-US" sz="2800" dirty="0">
                <a:solidFill>
                  <a:schemeClr val="accent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/hey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Ideally use load tests that </a:t>
            </a:r>
            <a:r>
              <a:rPr lang="en-US" sz="2800" dirty="0">
                <a:solidFill>
                  <a:schemeClr val="accent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simulate real user agents</a:t>
            </a:r>
            <a:r>
              <a:rPr lang="en-US" sz="28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 navigating real workflows in your product.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EA2314-1BFE-6E41-86BD-50075F188F4B}"/>
              </a:ext>
            </a:extLst>
          </p:cNvPr>
          <p:cNvSpPr txBox="1"/>
          <p:nvPr/>
        </p:nvSpPr>
        <p:spPr>
          <a:xfrm>
            <a:off x="8007533" y="2286001"/>
            <a:ext cx="556477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Metrics</a:t>
            </a:r>
          </a:p>
          <a:p>
            <a:pPr algn="l"/>
            <a:endParaRPr lang="en-US" sz="28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ECS services come with default </a:t>
            </a:r>
            <a:r>
              <a:rPr lang="en-US" sz="2800" dirty="0">
                <a:solidFill>
                  <a:schemeClr val="accent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CloudWatch metrics </a:t>
            </a:r>
            <a:r>
              <a:rPr lang="en-US" sz="2800" dirty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for CPU and memory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Enable </a:t>
            </a:r>
            <a:r>
              <a:rPr lang="en-US" sz="2800" dirty="0">
                <a:solidFill>
                  <a:schemeClr val="accent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Container Insights</a:t>
            </a:r>
            <a:r>
              <a:rPr lang="en-US" sz="28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 for more metrics on networking IO and performance per application version.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847DB0-9D9D-3C49-88B3-B8750C955201}"/>
              </a:ext>
            </a:extLst>
          </p:cNvPr>
          <p:cNvSpPr txBox="1"/>
          <p:nvPr/>
        </p:nvSpPr>
        <p:spPr>
          <a:xfrm>
            <a:off x="6622869" y="3788228"/>
            <a:ext cx="774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7164446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0DCC2-4EE2-944D-B373-BC5ADA6D5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070" y="484344"/>
            <a:ext cx="13510260" cy="993392"/>
          </a:xfrm>
        </p:spPr>
        <p:txBody>
          <a:bodyPr/>
          <a:lstStyle/>
          <a:p>
            <a:r>
              <a:rPr lang="en-US" dirty="0"/>
              <a:t>Some example scenarios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C875D81-5227-7249-BC68-83A285102C9D}"/>
              </a:ext>
            </a:extLst>
          </p:cNvPr>
          <p:cNvCxnSpPr/>
          <p:nvPr/>
        </p:nvCxnSpPr>
        <p:spPr>
          <a:xfrm>
            <a:off x="2586447" y="2769326"/>
            <a:ext cx="0" cy="3553097"/>
          </a:xfrm>
          <a:prstGeom prst="line">
            <a:avLst/>
          </a:prstGeom>
          <a:ln w="698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D96D8BC-6B33-BC46-A23F-69CC329C0E32}"/>
              </a:ext>
            </a:extLst>
          </p:cNvPr>
          <p:cNvCxnSpPr>
            <a:cxnSpLocks/>
          </p:cNvCxnSpPr>
          <p:nvPr/>
        </p:nvCxnSpPr>
        <p:spPr>
          <a:xfrm>
            <a:off x="2586447" y="6283236"/>
            <a:ext cx="5394960" cy="0"/>
          </a:xfrm>
          <a:prstGeom prst="line">
            <a:avLst/>
          </a:prstGeom>
          <a:ln w="698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402D238-BD67-614D-A481-1505A5872036}"/>
              </a:ext>
            </a:extLst>
          </p:cNvPr>
          <p:cNvSpPr txBox="1"/>
          <p:nvPr/>
        </p:nvSpPr>
        <p:spPr>
          <a:xfrm>
            <a:off x="6409739" y="1985554"/>
            <a:ext cx="137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CPU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290F75-4FA7-7647-945B-19939545EEA1}"/>
              </a:ext>
            </a:extLst>
          </p:cNvPr>
          <p:cNvSpPr txBox="1"/>
          <p:nvPr/>
        </p:nvSpPr>
        <p:spPr>
          <a:xfrm>
            <a:off x="1353278" y="5890647"/>
            <a:ext cx="137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0%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ACEA0B-1602-5446-B8D5-BFB349B188AF}"/>
              </a:ext>
            </a:extLst>
          </p:cNvPr>
          <p:cNvSpPr txBox="1"/>
          <p:nvPr/>
        </p:nvSpPr>
        <p:spPr>
          <a:xfrm>
            <a:off x="1274626" y="2612684"/>
            <a:ext cx="137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100%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90AE69-728B-E749-9888-508965BD1257}"/>
              </a:ext>
            </a:extLst>
          </p:cNvPr>
          <p:cNvSpPr txBox="1"/>
          <p:nvPr/>
        </p:nvSpPr>
        <p:spPr>
          <a:xfrm>
            <a:off x="3494384" y="6493334"/>
            <a:ext cx="36026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Time as load test ramps up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0C017646-A133-7249-8ADE-9FCD06D9F5C5}"/>
              </a:ext>
            </a:extLst>
          </p:cNvPr>
          <p:cNvSpPr/>
          <p:nvPr/>
        </p:nvSpPr>
        <p:spPr>
          <a:xfrm>
            <a:off x="2651760" y="2621209"/>
            <a:ext cx="5133703" cy="3622837"/>
          </a:xfrm>
          <a:custGeom>
            <a:avLst/>
            <a:gdLst>
              <a:gd name="connsiteX0" fmla="*/ 0 w 5133703"/>
              <a:gd name="connsiteY0" fmla="*/ 3622837 h 3622837"/>
              <a:gd name="connsiteX1" fmla="*/ 1149531 w 5133703"/>
              <a:gd name="connsiteY1" fmla="*/ 1219271 h 3622837"/>
              <a:gd name="connsiteX2" fmla="*/ 2521131 w 5133703"/>
              <a:gd name="connsiteY2" fmla="*/ 161180 h 3622837"/>
              <a:gd name="connsiteX3" fmla="*/ 5133703 w 5133703"/>
              <a:gd name="connsiteY3" fmla="*/ 4425 h 3622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33703" h="3622837">
                <a:moveTo>
                  <a:pt x="0" y="3622837"/>
                </a:moveTo>
                <a:cubicBezTo>
                  <a:pt x="364671" y="2709525"/>
                  <a:pt x="729343" y="1796214"/>
                  <a:pt x="1149531" y="1219271"/>
                </a:cubicBezTo>
                <a:cubicBezTo>
                  <a:pt x="1569719" y="642328"/>
                  <a:pt x="1857102" y="363654"/>
                  <a:pt x="2521131" y="161180"/>
                </a:cubicBezTo>
                <a:cubicBezTo>
                  <a:pt x="3185160" y="-41294"/>
                  <a:pt x="5133703" y="4425"/>
                  <a:pt x="5133703" y="4425"/>
                </a:cubicBezTo>
              </a:path>
            </a:pathLst>
          </a:custGeom>
          <a:noFill/>
          <a:ln w="762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7B020E-C447-0548-B261-C9BD2AA19ECA}"/>
              </a:ext>
            </a:extLst>
          </p:cNvPr>
          <p:cNvSpPr txBox="1"/>
          <p:nvPr/>
        </p:nvSpPr>
        <p:spPr>
          <a:xfrm>
            <a:off x="9399722" y="2669790"/>
            <a:ext cx="428528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Workload is primarily CPU bound, as it runs out of CPU first.</a:t>
            </a:r>
          </a:p>
          <a:p>
            <a:endParaRPr lang="en-US" sz="2800" dirty="0"/>
          </a:p>
          <a:p>
            <a:r>
              <a:rPr lang="en-US" sz="2800" dirty="0"/>
              <a:t>Consider adding more CPU, but perhaps reducing the amount of reserved memory.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E15127D8-EEAA-EF4B-BDF2-45B43200EC3F}"/>
              </a:ext>
            </a:extLst>
          </p:cNvPr>
          <p:cNvSpPr/>
          <p:nvPr/>
        </p:nvSpPr>
        <p:spPr>
          <a:xfrm>
            <a:off x="2640832" y="4598107"/>
            <a:ext cx="5118505" cy="1645939"/>
          </a:xfrm>
          <a:custGeom>
            <a:avLst/>
            <a:gdLst>
              <a:gd name="connsiteX0" fmla="*/ 10928 w 5118505"/>
              <a:gd name="connsiteY0" fmla="*/ 1645939 h 1645939"/>
              <a:gd name="connsiteX1" fmla="*/ 167682 w 5118505"/>
              <a:gd name="connsiteY1" fmla="*/ 731539 h 1645939"/>
              <a:gd name="connsiteX2" fmla="*/ 1173522 w 5118505"/>
              <a:gd name="connsiteY2" fmla="*/ 117584 h 1645939"/>
              <a:gd name="connsiteX3" fmla="*/ 5118505 w 5118505"/>
              <a:gd name="connsiteY3" fmla="*/ 19 h 1645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8505" h="1645939">
                <a:moveTo>
                  <a:pt x="10928" y="1645939"/>
                </a:moveTo>
                <a:cubicBezTo>
                  <a:pt x="-7578" y="1316102"/>
                  <a:pt x="-26084" y="986265"/>
                  <a:pt x="167682" y="731539"/>
                </a:cubicBezTo>
                <a:cubicBezTo>
                  <a:pt x="361448" y="476813"/>
                  <a:pt x="348385" y="239504"/>
                  <a:pt x="1173522" y="117584"/>
                </a:cubicBezTo>
                <a:cubicBezTo>
                  <a:pt x="1998659" y="-4336"/>
                  <a:pt x="5118505" y="19"/>
                  <a:pt x="5118505" y="19"/>
                </a:cubicBezTo>
              </a:path>
            </a:pathLst>
          </a:custGeom>
          <a:noFill/>
          <a:ln w="8255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3B89DC-765D-4947-98E3-FB70FCBDA83C}"/>
              </a:ext>
            </a:extLst>
          </p:cNvPr>
          <p:cNvSpPr txBox="1"/>
          <p:nvPr/>
        </p:nvSpPr>
        <p:spPr>
          <a:xfrm>
            <a:off x="6260566" y="3962452"/>
            <a:ext cx="1672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5"/>
                </a:solidFill>
              </a:rPr>
              <a:t>Memory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978FA2-2543-D54A-9CDB-907F047D28D0}"/>
              </a:ext>
            </a:extLst>
          </p:cNvPr>
          <p:cNvSpPr txBox="1"/>
          <p:nvPr/>
        </p:nvSpPr>
        <p:spPr>
          <a:xfrm>
            <a:off x="1289824" y="4293123"/>
            <a:ext cx="137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50%</a:t>
            </a:r>
          </a:p>
        </p:txBody>
      </p:sp>
    </p:spTree>
    <p:extLst>
      <p:ext uri="{BB962C8B-B14F-4D97-AF65-F5344CB8AC3E}">
        <p14:creationId xmlns:p14="http://schemas.microsoft.com/office/powerpoint/2010/main" val="31504373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0DCC2-4EE2-944D-B373-BC5ADA6D5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070" y="484344"/>
            <a:ext cx="13510260" cy="993392"/>
          </a:xfrm>
        </p:spPr>
        <p:txBody>
          <a:bodyPr/>
          <a:lstStyle/>
          <a:p>
            <a:r>
              <a:rPr lang="en-US" dirty="0"/>
              <a:t>Some example scenarios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C875D81-5227-7249-BC68-83A285102C9D}"/>
              </a:ext>
            </a:extLst>
          </p:cNvPr>
          <p:cNvCxnSpPr>
            <a:cxnSpLocks/>
          </p:cNvCxnSpPr>
          <p:nvPr/>
        </p:nvCxnSpPr>
        <p:spPr>
          <a:xfrm flipH="1">
            <a:off x="2586447" y="1590218"/>
            <a:ext cx="80237" cy="4732205"/>
          </a:xfrm>
          <a:prstGeom prst="line">
            <a:avLst/>
          </a:prstGeom>
          <a:ln w="698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D96D8BC-6B33-BC46-A23F-69CC329C0E32}"/>
              </a:ext>
            </a:extLst>
          </p:cNvPr>
          <p:cNvCxnSpPr>
            <a:cxnSpLocks/>
          </p:cNvCxnSpPr>
          <p:nvPr/>
        </p:nvCxnSpPr>
        <p:spPr>
          <a:xfrm>
            <a:off x="2586447" y="6283236"/>
            <a:ext cx="5394960" cy="0"/>
          </a:xfrm>
          <a:prstGeom prst="line">
            <a:avLst/>
          </a:prstGeom>
          <a:ln w="698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402D238-BD67-614D-A481-1505A5872036}"/>
              </a:ext>
            </a:extLst>
          </p:cNvPr>
          <p:cNvSpPr txBox="1"/>
          <p:nvPr/>
        </p:nvSpPr>
        <p:spPr>
          <a:xfrm>
            <a:off x="6491386" y="1838276"/>
            <a:ext cx="137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CPU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290F75-4FA7-7647-945B-19939545EEA1}"/>
              </a:ext>
            </a:extLst>
          </p:cNvPr>
          <p:cNvSpPr txBox="1"/>
          <p:nvPr/>
        </p:nvSpPr>
        <p:spPr>
          <a:xfrm>
            <a:off x="1353278" y="5890647"/>
            <a:ext cx="137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0%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ACEA0B-1602-5446-B8D5-BFB349B188AF}"/>
              </a:ext>
            </a:extLst>
          </p:cNvPr>
          <p:cNvSpPr txBox="1"/>
          <p:nvPr/>
        </p:nvSpPr>
        <p:spPr>
          <a:xfrm>
            <a:off x="1274626" y="2612684"/>
            <a:ext cx="137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100%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90AE69-728B-E749-9888-508965BD1257}"/>
              </a:ext>
            </a:extLst>
          </p:cNvPr>
          <p:cNvSpPr txBox="1"/>
          <p:nvPr/>
        </p:nvSpPr>
        <p:spPr>
          <a:xfrm>
            <a:off x="3494384" y="6493334"/>
            <a:ext cx="36026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Time as load test ramps up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0C017646-A133-7249-8ADE-9FCD06D9F5C5}"/>
              </a:ext>
            </a:extLst>
          </p:cNvPr>
          <p:cNvSpPr/>
          <p:nvPr/>
        </p:nvSpPr>
        <p:spPr>
          <a:xfrm>
            <a:off x="2651760" y="1590218"/>
            <a:ext cx="4990009" cy="4653828"/>
          </a:xfrm>
          <a:custGeom>
            <a:avLst/>
            <a:gdLst>
              <a:gd name="connsiteX0" fmla="*/ 0 w 5133703"/>
              <a:gd name="connsiteY0" fmla="*/ 3622837 h 3622837"/>
              <a:gd name="connsiteX1" fmla="*/ 1149531 w 5133703"/>
              <a:gd name="connsiteY1" fmla="*/ 1219271 h 3622837"/>
              <a:gd name="connsiteX2" fmla="*/ 2521131 w 5133703"/>
              <a:gd name="connsiteY2" fmla="*/ 161180 h 3622837"/>
              <a:gd name="connsiteX3" fmla="*/ 5133703 w 5133703"/>
              <a:gd name="connsiteY3" fmla="*/ 4425 h 3622837"/>
              <a:gd name="connsiteX0" fmla="*/ 0 w 4336869"/>
              <a:gd name="connsiteY0" fmla="*/ 4310743 h 4310743"/>
              <a:gd name="connsiteX1" fmla="*/ 1149531 w 4336869"/>
              <a:gd name="connsiteY1" fmla="*/ 1907177 h 4310743"/>
              <a:gd name="connsiteX2" fmla="*/ 2521131 w 4336869"/>
              <a:gd name="connsiteY2" fmla="*/ 849086 h 4310743"/>
              <a:gd name="connsiteX3" fmla="*/ 4336869 w 4336869"/>
              <a:gd name="connsiteY3" fmla="*/ 0 h 4310743"/>
              <a:gd name="connsiteX0" fmla="*/ 0 w 4336869"/>
              <a:gd name="connsiteY0" fmla="*/ 4310743 h 4310743"/>
              <a:gd name="connsiteX1" fmla="*/ 1149531 w 4336869"/>
              <a:gd name="connsiteY1" fmla="*/ 1907177 h 4310743"/>
              <a:gd name="connsiteX2" fmla="*/ 2338251 w 4336869"/>
              <a:gd name="connsiteY2" fmla="*/ 483326 h 4310743"/>
              <a:gd name="connsiteX3" fmla="*/ 4336869 w 4336869"/>
              <a:gd name="connsiteY3" fmla="*/ 0 h 4310743"/>
              <a:gd name="connsiteX0" fmla="*/ 0 w 4336869"/>
              <a:gd name="connsiteY0" fmla="*/ 4310743 h 4310743"/>
              <a:gd name="connsiteX1" fmla="*/ 1149531 w 4336869"/>
              <a:gd name="connsiteY1" fmla="*/ 1907177 h 4310743"/>
              <a:gd name="connsiteX2" fmla="*/ 2704011 w 4336869"/>
              <a:gd name="connsiteY2" fmla="*/ 235131 h 4310743"/>
              <a:gd name="connsiteX3" fmla="*/ 4336869 w 4336869"/>
              <a:gd name="connsiteY3" fmla="*/ 0 h 4310743"/>
              <a:gd name="connsiteX0" fmla="*/ 0 w 4336869"/>
              <a:gd name="connsiteY0" fmla="*/ 4348308 h 4348308"/>
              <a:gd name="connsiteX1" fmla="*/ 1149531 w 4336869"/>
              <a:gd name="connsiteY1" fmla="*/ 1944742 h 4348308"/>
              <a:gd name="connsiteX2" fmla="*/ 2704011 w 4336869"/>
              <a:gd name="connsiteY2" fmla="*/ 272696 h 4348308"/>
              <a:gd name="connsiteX3" fmla="*/ 4336869 w 4336869"/>
              <a:gd name="connsiteY3" fmla="*/ 37565 h 4348308"/>
              <a:gd name="connsiteX0" fmla="*/ 0 w 4637315"/>
              <a:gd name="connsiteY0" fmla="*/ 4585063 h 4585063"/>
              <a:gd name="connsiteX1" fmla="*/ 1149531 w 4637315"/>
              <a:gd name="connsiteY1" fmla="*/ 2181497 h 4585063"/>
              <a:gd name="connsiteX2" fmla="*/ 2704011 w 4637315"/>
              <a:gd name="connsiteY2" fmla="*/ 509451 h 4585063"/>
              <a:gd name="connsiteX3" fmla="*/ 4637315 w 4637315"/>
              <a:gd name="connsiteY3" fmla="*/ 0 h 4585063"/>
              <a:gd name="connsiteX0" fmla="*/ 0 w 4637315"/>
              <a:gd name="connsiteY0" fmla="*/ 4585063 h 4585063"/>
              <a:gd name="connsiteX1" fmla="*/ 1149531 w 4637315"/>
              <a:gd name="connsiteY1" fmla="*/ 2181497 h 4585063"/>
              <a:gd name="connsiteX2" fmla="*/ 2730136 w 4637315"/>
              <a:gd name="connsiteY2" fmla="*/ 444136 h 4585063"/>
              <a:gd name="connsiteX3" fmla="*/ 4637315 w 4637315"/>
              <a:gd name="connsiteY3" fmla="*/ 0 h 4585063"/>
              <a:gd name="connsiteX0" fmla="*/ 0 w 4637315"/>
              <a:gd name="connsiteY0" fmla="*/ 4588471 h 4588471"/>
              <a:gd name="connsiteX1" fmla="*/ 1149531 w 4637315"/>
              <a:gd name="connsiteY1" fmla="*/ 2184905 h 4588471"/>
              <a:gd name="connsiteX2" fmla="*/ 2730136 w 4637315"/>
              <a:gd name="connsiteY2" fmla="*/ 447544 h 4588471"/>
              <a:gd name="connsiteX3" fmla="*/ 4637315 w 4637315"/>
              <a:gd name="connsiteY3" fmla="*/ 3408 h 4588471"/>
              <a:gd name="connsiteX0" fmla="*/ 0 w 4637315"/>
              <a:gd name="connsiteY0" fmla="*/ 4588471 h 4588471"/>
              <a:gd name="connsiteX1" fmla="*/ 1149531 w 4637315"/>
              <a:gd name="connsiteY1" fmla="*/ 2184905 h 4588471"/>
              <a:gd name="connsiteX2" fmla="*/ 2730136 w 4637315"/>
              <a:gd name="connsiteY2" fmla="*/ 447544 h 4588471"/>
              <a:gd name="connsiteX3" fmla="*/ 4637315 w 4637315"/>
              <a:gd name="connsiteY3" fmla="*/ 3408 h 4588471"/>
              <a:gd name="connsiteX0" fmla="*/ 0 w 4637315"/>
              <a:gd name="connsiteY0" fmla="*/ 4588471 h 4588471"/>
              <a:gd name="connsiteX1" fmla="*/ 1149531 w 4637315"/>
              <a:gd name="connsiteY1" fmla="*/ 2184905 h 4588471"/>
              <a:gd name="connsiteX2" fmla="*/ 2730136 w 4637315"/>
              <a:gd name="connsiteY2" fmla="*/ 447544 h 4588471"/>
              <a:gd name="connsiteX3" fmla="*/ 4637315 w 4637315"/>
              <a:gd name="connsiteY3" fmla="*/ 3408 h 4588471"/>
              <a:gd name="connsiteX0" fmla="*/ 0 w 4637315"/>
              <a:gd name="connsiteY0" fmla="*/ 4588471 h 4588471"/>
              <a:gd name="connsiteX1" fmla="*/ 1149531 w 4637315"/>
              <a:gd name="connsiteY1" fmla="*/ 2184905 h 4588471"/>
              <a:gd name="connsiteX2" fmla="*/ 2730136 w 4637315"/>
              <a:gd name="connsiteY2" fmla="*/ 447544 h 4588471"/>
              <a:gd name="connsiteX3" fmla="*/ 4637315 w 4637315"/>
              <a:gd name="connsiteY3" fmla="*/ 3408 h 4588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7315" h="4588471">
                <a:moveTo>
                  <a:pt x="0" y="4588471"/>
                </a:moveTo>
                <a:cubicBezTo>
                  <a:pt x="364671" y="3675159"/>
                  <a:pt x="694508" y="2875059"/>
                  <a:pt x="1149531" y="2184905"/>
                </a:cubicBezTo>
                <a:cubicBezTo>
                  <a:pt x="1604554" y="1494751"/>
                  <a:pt x="2196736" y="924338"/>
                  <a:pt x="2730136" y="447544"/>
                </a:cubicBezTo>
                <a:cubicBezTo>
                  <a:pt x="3511731" y="-68439"/>
                  <a:pt x="4637315" y="3408"/>
                  <a:pt x="4637315" y="3408"/>
                </a:cubicBezTo>
              </a:path>
            </a:pathLst>
          </a:custGeom>
          <a:noFill/>
          <a:ln w="762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7B020E-C447-0548-B261-C9BD2AA19ECA}"/>
              </a:ext>
            </a:extLst>
          </p:cNvPr>
          <p:cNvSpPr txBox="1"/>
          <p:nvPr/>
        </p:nvSpPr>
        <p:spPr>
          <a:xfrm>
            <a:off x="9214576" y="1276521"/>
            <a:ext cx="428528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On EC2 the container is running out of reserved capacity, then as load rises it bursts to use spare, unreserved CPU capacity on the instance. </a:t>
            </a:r>
          </a:p>
          <a:p>
            <a:endParaRPr lang="en-US" sz="2800" dirty="0"/>
          </a:p>
          <a:p>
            <a:r>
              <a:rPr lang="en-US" sz="2800" dirty="0"/>
              <a:t>Application is only functioning well because of bursting. Launching another container on the EC2 will cause performance to tank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E15127D8-EEAA-EF4B-BDF2-45B43200EC3F}"/>
              </a:ext>
            </a:extLst>
          </p:cNvPr>
          <p:cNvSpPr/>
          <p:nvPr/>
        </p:nvSpPr>
        <p:spPr>
          <a:xfrm>
            <a:off x="2640832" y="4598107"/>
            <a:ext cx="5118505" cy="1645939"/>
          </a:xfrm>
          <a:custGeom>
            <a:avLst/>
            <a:gdLst>
              <a:gd name="connsiteX0" fmla="*/ 10928 w 5118505"/>
              <a:gd name="connsiteY0" fmla="*/ 1645939 h 1645939"/>
              <a:gd name="connsiteX1" fmla="*/ 167682 w 5118505"/>
              <a:gd name="connsiteY1" fmla="*/ 731539 h 1645939"/>
              <a:gd name="connsiteX2" fmla="*/ 1173522 w 5118505"/>
              <a:gd name="connsiteY2" fmla="*/ 117584 h 1645939"/>
              <a:gd name="connsiteX3" fmla="*/ 5118505 w 5118505"/>
              <a:gd name="connsiteY3" fmla="*/ 19 h 1645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8505" h="1645939">
                <a:moveTo>
                  <a:pt x="10928" y="1645939"/>
                </a:moveTo>
                <a:cubicBezTo>
                  <a:pt x="-7578" y="1316102"/>
                  <a:pt x="-26084" y="986265"/>
                  <a:pt x="167682" y="731539"/>
                </a:cubicBezTo>
                <a:cubicBezTo>
                  <a:pt x="361448" y="476813"/>
                  <a:pt x="348385" y="239504"/>
                  <a:pt x="1173522" y="117584"/>
                </a:cubicBezTo>
                <a:cubicBezTo>
                  <a:pt x="1998659" y="-4336"/>
                  <a:pt x="5118505" y="19"/>
                  <a:pt x="5118505" y="19"/>
                </a:cubicBezTo>
              </a:path>
            </a:pathLst>
          </a:custGeom>
          <a:noFill/>
          <a:ln w="8255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3B89DC-765D-4947-98E3-FB70FCBDA83C}"/>
              </a:ext>
            </a:extLst>
          </p:cNvPr>
          <p:cNvSpPr txBox="1"/>
          <p:nvPr/>
        </p:nvSpPr>
        <p:spPr>
          <a:xfrm>
            <a:off x="6260566" y="3962452"/>
            <a:ext cx="1672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5"/>
                </a:solidFill>
              </a:rPr>
              <a:t>Memory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978FA2-2543-D54A-9CDB-907F047D28D0}"/>
              </a:ext>
            </a:extLst>
          </p:cNvPr>
          <p:cNvSpPr txBox="1"/>
          <p:nvPr/>
        </p:nvSpPr>
        <p:spPr>
          <a:xfrm>
            <a:off x="1289824" y="4293123"/>
            <a:ext cx="137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50%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0F9A35C-1291-CE4F-9ABF-84739ACBBDCF}"/>
              </a:ext>
            </a:extLst>
          </p:cNvPr>
          <p:cNvSpPr txBox="1"/>
          <p:nvPr/>
        </p:nvSpPr>
        <p:spPr>
          <a:xfrm>
            <a:off x="1289824" y="1497281"/>
            <a:ext cx="137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125%</a:t>
            </a:r>
          </a:p>
        </p:txBody>
      </p:sp>
    </p:spTree>
    <p:extLst>
      <p:ext uri="{BB962C8B-B14F-4D97-AF65-F5344CB8AC3E}">
        <p14:creationId xmlns:p14="http://schemas.microsoft.com/office/powerpoint/2010/main" val="36820005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0DCC2-4EE2-944D-B373-BC5ADA6D5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070" y="484344"/>
            <a:ext cx="13510260" cy="993392"/>
          </a:xfrm>
        </p:spPr>
        <p:txBody>
          <a:bodyPr/>
          <a:lstStyle/>
          <a:p>
            <a:r>
              <a:rPr lang="en-US" dirty="0"/>
              <a:t>Some example scenarios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C875D81-5227-7249-BC68-83A285102C9D}"/>
              </a:ext>
            </a:extLst>
          </p:cNvPr>
          <p:cNvCxnSpPr>
            <a:cxnSpLocks/>
          </p:cNvCxnSpPr>
          <p:nvPr/>
        </p:nvCxnSpPr>
        <p:spPr>
          <a:xfrm flipH="1">
            <a:off x="2586447" y="1590218"/>
            <a:ext cx="80237" cy="4732205"/>
          </a:xfrm>
          <a:prstGeom prst="line">
            <a:avLst/>
          </a:prstGeom>
          <a:ln w="698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D96D8BC-6B33-BC46-A23F-69CC329C0E32}"/>
              </a:ext>
            </a:extLst>
          </p:cNvPr>
          <p:cNvCxnSpPr>
            <a:cxnSpLocks/>
          </p:cNvCxnSpPr>
          <p:nvPr/>
        </p:nvCxnSpPr>
        <p:spPr>
          <a:xfrm>
            <a:off x="2586447" y="6283236"/>
            <a:ext cx="5394960" cy="0"/>
          </a:xfrm>
          <a:prstGeom prst="line">
            <a:avLst/>
          </a:prstGeom>
          <a:ln w="698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402D238-BD67-614D-A481-1505A5872036}"/>
              </a:ext>
            </a:extLst>
          </p:cNvPr>
          <p:cNvSpPr txBox="1"/>
          <p:nvPr/>
        </p:nvSpPr>
        <p:spPr>
          <a:xfrm>
            <a:off x="6604547" y="2992012"/>
            <a:ext cx="137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CPU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290F75-4FA7-7647-945B-19939545EEA1}"/>
              </a:ext>
            </a:extLst>
          </p:cNvPr>
          <p:cNvSpPr txBox="1"/>
          <p:nvPr/>
        </p:nvSpPr>
        <p:spPr>
          <a:xfrm>
            <a:off x="1353278" y="5890647"/>
            <a:ext cx="137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0%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ACEA0B-1602-5446-B8D5-BFB349B188AF}"/>
              </a:ext>
            </a:extLst>
          </p:cNvPr>
          <p:cNvSpPr txBox="1"/>
          <p:nvPr/>
        </p:nvSpPr>
        <p:spPr>
          <a:xfrm>
            <a:off x="1274626" y="2612684"/>
            <a:ext cx="137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100%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90AE69-728B-E749-9888-508965BD1257}"/>
              </a:ext>
            </a:extLst>
          </p:cNvPr>
          <p:cNvSpPr txBox="1"/>
          <p:nvPr/>
        </p:nvSpPr>
        <p:spPr>
          <a:xfrm>
            <a:off x="3494384" y="6493334"/>
            <a:ext cx="36026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Time as load test ramps up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7B020E-C447-0548-B261-C9BD2AA19ECA}"/>
              </a:ext>
            </a:extLst>
          </p:cNvPr>
          <p:cNvSpPr txBox="1"/>
          <p:nvPr/>
        </p:nvSpPr>
        <p:spPr>
          <a:xfrm>
            <a:off x="9210576" y="2312533"/>
            <a:ext cx="428528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On EC2 the container is using an initial burst of CPU during startup, but afterwards settles into a healthy CPU usage.</a:t>
            </a:r>
          </a:p>
          <a:p>
            <a:endParaRPr lang="en-US" sz="2800" dirty="0"/>
          </a:p>
          <a:p>
            <a:r>
              <a:rPr lang="en-US" sz="2800" dirty="0"/>
              <a:t>This is okay!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E15127D8-EEAA-EF4B-BDF2-45B43200EC3F}"/>
              </a:ext>
            </a:extLst>
          </p:cNvPr>
          <p:cNvSpPr/>
          <p:nvPr/>
        </p:nvSpPr>
        <p:spPr>
          <a:xfrm>
            <a:off x="2640832" y="4598107"/>
            <a:ext cx="5118505" cy="1645939"/>
          </a:xfrm>
          <a:custGeom>
            <a:avLst/>
            <a:gdLst>
              <a:gd name="connsiteX0" fmla="*/ 10928 w 5118505"/>
              <a:gd name="connsiteY0" fmla="*/ 1645939 h 1645939"/>
              <a:gd name="connsiteX1" fmla="*/ 167682 w 5118505"/>
              <a:gd name="connsiteY1" fmla="*/ 731539 h 1645939"/>
              <a:gd name="connsiteX2" fmla="*/ 1173522 w 5118505"/>
              <a:gd name="connsiteY2" fmla="*/ 117584 h 1645939"/>
              <a:gd name="connsiteX3" fmla="*/ 5118505 w 5118505"/>
              <a:gd name="connsiteY3" fmla="*/ 19 h 1645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8505" h="1645939">
                <a:moveTo>
                  <a:pt x="10928" y="1645939"/>
                </a:moveTo>
                <a:cubicBezTo>
                  <a:pt x="-7578" y="1316102"/>
                  <a:pt x="-26084" y="986265"/>
                  <a:pt x="167682" y="731539"/>
                </a:cubicBezTo>
                <a:cubicBezTo>
                  <a:pt x="361448" y="476813"/>
                  <a:pt x="348385" y="239504"/>
                  <a:pt x="1173522" y="117584"/>
                </a:cubicBezTo>
                <a:cubicBezTo>
                  <a:pt x="1998659" y="-4336"/>
                  <a:pt x="5118505" y="19"/>
                  <a:pt x="5118505" y="19"/>
                </a:cubicBezTo>
              </a:path>
            </a:pathLst>
          </a:custGeom>
          <a:noFill/>
          <a:ln w="8255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3B89DC-765D-4947-98E3-FB70FCBDA83C}"/>
              </a:ext>
            </a:extLst>
          </p:cNvPr>
          <p:cNvSpPr txBox="1"/>
          <p:nvPr/>
        </p:nvSpPr>
        <p:spPr>
          <a:xfrm>
            <a:off x="6260566" y="3962452"/>
            <a:ext cx="1672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5"/>
                </a:solidFill>
              </a:rPr>
              <a:t>Memory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978FA2-2543-D54A-9CDB-907F047D28D0}"/>
              </a:ext>
            </a:extLst>
          </p:cNvPr>
          <p:cNvSpPr txBox="1"/>
          <p:nvPr/>
        </p:nvSpPr>
        <p:spPr>
          <a:xfrm>
            <a:off x="1289824" y="4293123"/>
            <a:ext cx="137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50%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0F9A35C-1291-CE4F-9ABF-84739ACBBDCF}"/>
              </a:ext>
            </a:extLst>
          </p:cNvPr>
          <p:cNvSpPr txBox="1"/>
          <p:nvPr/>
        </p:nvSpPr>
        <p:spPr>
          <a:xfrm>
            <a:off x="1289824" y="1497281"/>
            <a:ext cx="137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125%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D020DFE0-A39D-9E4C-B334-AA4B0F37042C}"/>
              </a:ext>
            </a:extLst>
          </p:cNvPr>
          <p:cNvSpPr/>
          <p:nvPr/>
        </p:nvSpPr>
        <p:spPr>
          <a:xfrm>
            <a:off x="2625634" y="1868502"/>
            <a:ext cx="5042263" cy="4349418"/>
          </a:xfrm>
          <a:custGeom>
            <a:avLst/>
            <a:gdLst>
              <a:gd name="connsiteX0" fmla="*/ 0 w 5042263"/>
              <a:gd name="connsiteY0" fmla="*/ 4349418 h 4349418"/>
              <a:gd name="connsiteX1" fmla="*/ 156755 w 5042263"/>
              <a:gd name="connsiteY1" fmla="*/ 861635 h 4349418"/>
              <a:gd name="connsiteX2" fmla="*/ 705395 w 5042263"/>
              <a:gd name="connsiteY2" fmla="*/ 12549 h 4349418"/>
              <a:gd name="connsiteX3" fmla="*/ 1280160 w 5042263"/>
              <a:gd name="connsiteY3" fmla="*/ 1266584 h 4349418"/>
              <a:gd name="connsiteX4" fmla="*/ 2952206 w 5042263"/>
              <a:gd name="connsiteY4" fmla="*/ 1736847 h 4349418"/>
              <a:gd name="connsiteX5" fmla="*/ 5042263 w 5042263"/>
              <a:gd name="connsiteY5" fmla="*/ 1789098 h 434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2263" h="4349418">
                <a:moveTo>
                  <a:pt x="0" y="4349418"/>
                </a:moveTo>
                <a:cubicBezTo>
                  <a:pt x="19594" y="2966932"/>
                  <a:pt x="39189" y="1584446"/>
                  <a:pt x="156755" y="861635"/>
                </a:cubicBezTo>
                <a:cubicBezTo>
                  <a:pt x="274321" y="138824"/>
                  <a:pt x="518161" y="-54942"/>
                  <a:pt x="705395" y="12549"/>
                </a:cubicBezTo>
                <a:cubicBezTo>
                  <a:pt x="892629" y="80040"/>
                  <a:pt x="905692" y="979201"/>
                  <a:pt x="1280160" y="1266584"/>
                </a:cubicBezTo>
                <a:cubicBezTo>
                  <a:pt x="1654628" y="1553967"/>
                  <a:pt x="2325189" y="1649761"/>
                  <a:pt x="2952206" y="1736847"/>
                </a:cubicBezTo>
                <a:cubicBezTo>
                  <a:pt x="3579223" y="1823933"/>
                  <a:pt x="4310743" y="1806515"/>
                  <a:pt x="5042263" y="1789098"/>
                </a:cubicBezTo>
              </a:path>
            </a:pathLst>
          </a:custGeom>
          <a:noFill/>
          <a:ln w="762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3032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0DCC2-4EE2-944D-B373-BC5ADA6D5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070" y="484344"/>
            <a:ext cx="13510260" cy="993392"/>
          </a:xfrm>
        </p:spPr>
        <p:txBody>
          <a:bodyPr/>
          <a:lstStyle/>
          <a:p>
            <a:r>
              <a:rPr lang="en-US" dirty="0"/>
              <a:t>Some example scenarios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C875D81-5227-7249-BC68-83A285102C9D}"/>
              </a:ext>
            </a:extLst>
          </p:cNvPr>
          <p:cNvCxnSpPr/>
          <p:nvPr/>
        </p:nvCxnSpPr>
        <p:spPr>
          <a:xfrm>
            <a:off x="2586447" y="2769326"/>
            <a:ext cx="0" cy="3553097"/>
          </a:xfrm>
          <a:prstGeom prst="line">
            <a:avLst/>
          </a:prstGeom>
          <a:ln w="698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D96D8BC-6B33-BC46-A23F-69CC329C0E32}"/>
              </a:ext>
            </a:extLst>
          </p:cNvPr>
          <p:cNvCxnSpPr>
            <a:cxnSpLocks/>
          </p:cNvCxnSpPr>
          <p:nvPr/>
        </p:nvCxnSpPr>
        <p:spPr>
          <a:xfrm>
            <a:off x="2586447" y="6283236"/>
            <a:ext cx="5394960" cy="0"/>
          </a:xfrm>
          <a:prstGeom prst="line">
            <a:avLst/>
          </a:prstGeom>
          <a:ln w="698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402D238-BD67-614D-A481-1505A5872036}"/>
              </a:ext>
            </a:extLst>
          </p:cNvPr>
          <p:cNvSpPr txBox="1"/>
          <p:nvPr/>
        </p:nvSpPr>
        <p:spPr>
          <a:xfrm>
            <a:off x="6408632" y="3206999"/>
            <a:ext cx="137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CPU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290F75-4FA7-7647-945B-19939545EEA1}"/>
              </a:ext>
            </a:extLst>
          </p:cNvPr>
          <p:cNvSpPr txBox="1"/>
          <p:nvPr/>
        </p:nvSpPr>
        <p:spPr>
          <a:xfrm>
            <a:off x="1353278" y="5890647"/>
            <a:ext cx="137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0%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ACEA0B-1602-5446-B8D5-BFB349B188AF}"/>
              </a:ext>
            </a:extLst>
          </p:cNvPr>
          <p:cNvSpPr txBox="1"/>
          <p:nvPr/>
        </p:nvSpPr>
        <p:spPr>
          <a:xfrm>
            <a:off x="1274626" y="2612684"/>
            <a:ext cx="137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100%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90AE69-728B-E749-9888-508965BD1257}"/>
              </a:ext>
            </a:extLst>
          </p:cNvPr>
          <p:cNvSpPr txBox="1"/>
          <p:nvPr/>
        </p:nvSpPr>
        <p:spPr>
          <a:xfrm>
            <a:off x="3494384" y="6493334"/>
            <a:ext cx="36026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Time as load test ramps up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0C017646-A133-7249-8ADE-9FCD06D9F5C5}"/>
              </a:ext>
            </a:extLst>
          </p:cNvPr>
          <p:cNvSpPr/>
          <p:nvPr/>
        </p:nvSpPr>
        <p:spPr>
          <a:xfrm>
            <a:off x="2651760" y="3801314"/>
            <a:ext cx="5133703" cy="2442732"/>
          </a:xfrm>
          <a:custGeom>
            <a:avLst/>
            <a:gdLst>
              <a:gd name="connsiteX0" fmla="*/ 0 w 5133703"/>
              <a:gd name="connsiteY0" fmla="*/ 3622837 h 3622837"/>
              <a:gd name="connsiteX1" fmla="*/ 1149531 w 5133703"/>
              <a:gd name="connsiteY1" fmla="*/ 1219271 h 3622837"/>
              <a:gd name="connsiteX2" fmla="*/ 2521131 w 5133703"/>
              <a:gd name="connsiteY2" fmla="*/ 161180 h 3622837"/>
              <a:gd name="connsiteX3" fmla="*/ 5133703 w 5133703"/>
              <a:gd name="connsiteY3" fmla="*/ 4425 h 3622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33703" h="3622837">
                <a:moveTo>
                  <a:pt x="0" y="3622837"/>
                </a:moveTo>
                <a:cubicBezTo>
                  <a:pt x="364671" y="2709525"/>
                  <a:pt x="729343" y="1796214"/>
                  <a:pt x="1149531" y="1219271"/>
                </a:cubicBezTo>
                <a:cubicBezTo>
                  <a:pt x="1569719" y="642328"/>
                  <a:pt x="1857102" y="363654"/>
                  <a:pt x="2521131" y="161180"/>
                </a:cubicBezTo>
                <a:cubicBezTo>
                  <a:pt x="3185160" y="-41294"/>
                  <a:pt x="5133703" y="4425"/>
                  <a:pt x="5133703" y="4425"/>
                </a:cubicBezTo>
              </a:path>
            </a:pathLst>
          </a:custGeom>
          <a:noFill/>
          <a:ln w="762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7B020E-C447-0548-B261-C9BD2AA19ECA}"/>
              </a:ext>
            </a:extLst>
          </p:cNvPr>
          <p:cNvSpPr txBox="1"/>
          <p:nvPr/>
        </p:nvSpPr>
        <p:spPr>
          <a:xfrm>
            <a:off x="8895809" y="1723809"/>
            <a:ext cx="474093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Workload is bottlenecked on something else: network bandwidth, file descriptors, database response time, etc.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Container can not actually fully utilize the CPU and memory given to it.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Might need to fix application code to reach scalability.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E15127D8-EEAA-EF4B-BDF2-45B43200EC3F}"/>
              </a:ext>
            </a:extLst>
          </p:cNvPr>
          <p:cNvSpPr/>
          <p:nvPr/>
        </p:nvSpPr>
        <p:spPr>
          <a:xfrm>
            <a:off x="2640832" y="4855533"/>
            <a:ext cx="5118505" cy="1388513"/>
          </a:xfrm>
          <a:custGeom>
            <a:avLst/>
            <a:gdLst>
              <a:gd name="connsiteX0" fmla="*/ 10928 w 5118505"/>
              <a:gd name="connsiteY0" fmla="*/ 1645939 h 1645939"/>
              <a:gd name="connsiteX1" fmla="*/ 167682 w 5118505"/>
              <a:gd name="connsiteY1" fmla="*/ 731539 h 1645939"/>
              <a:gd name="connsiteX2" fmla="*/ 1173522 w 5118505"/>
              <a:gd name="connsiteY2" fmla="*/ 117584 h 1645939"/>
              <a:gd name="connsiteX3" fmla="*/ 5118505 w 5118505"/>
              <a:gd name="connsiteY3" fmla="*/ 19 h 1645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8505" h="1645939">
                <a:moveTo>
                  <a:pt x="10928" y="1645939"/>
                </a:moveTo>
                <a:cubicBezTo>
                  <a:pt x="-7578" y="1316102"/>
                  <a:pt x="-26084" y="986265"/>
                  <a:pt x="167682" y="731539"/>
                </a:cubicBezTo>
                <a:cubicBezTo>
                  <a:pt x="361448" y="476813"/>
                  <a:pt x="348385" y="239504"/>
                  <a:pt x="1173522" y="117584"/>
                </a:cubicBezTo>
                <a:cubicBezTo>
                  <a:pt x="1998659" y="-4336"/>
                  <a:pt x="5118505" y="19"/>
                  <a:pt x="5118505" y="19"/>
                </a:cubicBezTo>
              </a:path>
            </a:pathLst>
          </a:custGeom>
          <a:noFill/>
          <a:ln w="8255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3B89DC-765D-4947-98E3-FB70FCBDA83C}"/>
              </a:ext>
            </a:extLst>
          </p:cNvPr>
          <p:cNvSpPr txBox="1"/>
          <p:nvPr/>
        </p:nvSpPr>
        <p:spPr>
          <a:xfrm>
            <a:off x="6308414" y="4309132"/>
            <a:ext cx="1672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5"/>
                </a:solidFill>
              </a:rPr>
              <a:t>Memory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978FA2-2543-D54A-9CDB-907F047D28D0}"/>
              </a:ext>
            </a:extLst>
          </p:cNvPr>
          <p:cNvSpPr txBox="1"/>
          <p:nvPr/>
        </p:nvSpPr>
        <p:spPr>
          <a:xfrm>
            <a:off x="1289824" y="4293123"/>
            <a:ext cx="137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50%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C8AFE27E-316B-8B4C-8BA5-D57AB2FDB473}"/>
              </a:ext>
            </a:extLst>
          </p:cNvPr>
          <p:cNvSpPr/>
          <p:nvPr/>
        </p:nvSpPr>
        <p:spPr>
          <a:xfrm>
            <a:off x="2622612" y="1293223"/>
            <a:ext cx="3007479" cy="4926382"/>
          </a:xfrm>
          <a:custGeom>
            <a:avLst/>
            <a:gdLst>
              <a:gd name="connsiteX0" fmla="*/ 3022 w 3007479"/>
              <a:gd name="connsiteY0" fmla="*/ 4924697 h 4926382"/>
              <a:gd name="connsiteX1" fmla="*/ 94462 w 3007479"/>
              <a:gd name="connsiteY1" fmla="*/ 4911634 h 4926382"/>
              <a:gd name="connsiteX2" fmla="*/ 825982 w 3007479"/>
              <a:gd name="connsiteY2" fmla="*/ 4754880 h 4926382"/>
              <a:gd name="connsiteX3" fmla="*/ 1714257 w 3007479"/>
              <a:gd name="connsiteY3" fmla="*/ 4101737 h 4926382"/>
              <a:gd name="connsiteX4" fmla="*/ 2511091 w 3007479"/>
              <a:gd name="connsiteY4" fmla="*/ 2377440 h 4926382"/>
              <a:gd name="connsiteX5" fmla="*/ 2916039 w 3007479"/>
              <a:gd name="connsiteY5" fmla="*/ 666206 h 4926382"/>
              <a:gd name="connsiteX6" fmla="*/ 3007479 w 3007479"/>
              <a:gd name="connsiteY6" fmla="*/ 0 h 4926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7479" h="4926382">
                <a:moveTo>
                  <a:pt x="3022" y="4924697"/>
                </a:moveTo>
                <a:cubicBezTo>
                  <a:pt x="-19838" y="4932317"/>
                  <a:pt x="94462" y="4911634"/>
                  <a:pt x="94462" y="4911634"/>
                </a:cubicBezTo>
                <a:cubicBezTo>
                  <a:pt x="231622" y="4883331"/>
                  <a:pt x="556016" y="4889863"/>
                  <a:pt x="825982" y="4754880"/>
                </a:cubicBezTo>
                <a:cubicBezTo>
                  <a:pt x="1095948" y="4619897"/>
                  <a:pt x="1433406" y="4497977"/>
                  <a:pt x="1714257" y="4101737"/>
                </a:cubicBezTo>
                <a:cubicBezTo>
                  <a:pt x="1995108" y="3705497"/>
                  <a:pt x="2310794" y="2950028"/>
                  <a:pt x="2511091" y="2377440"/>
                </a:cubicBezTo>
                <a:cubicBezTo>
                  <a:pt x="2711388" y="1804852"/>
                  <a:pt x="2833308" y="1062446"/>
                  <a:pt x="2916039" y="666206"/>
                </a:cubicBezTo>
                <a:cubicBezTo>
                  <a:pt x="2998770" y="269966"/>
                  <a:pt x="3003124" y="134983"/>
                  <a:pt x="3007479" y="0"/>
                </a:cubicBezTo>
              </a:path>
            </a:pathLst>
          </a:custGeom>
          <a:noFill/>
          <a:ln w="698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A97408-0C49-1E40-B43E-56D80B10BC67}"/>
              </a:ext>
            </a:extLst>
          </p:cNvPr>
          <p:cNvSpPr txBox="1"/>
          <p:nvPr/>
        </p:nvSpPr>
        <p:spPr>
          <a:xfrm>
            <a:off x="5601217" y="1742329"/>
            <a:ext cx="2091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2"/>
                </a:solidFill>
              </a:rPr>
              <a:t>Response Time</a:t>
            </a:r>
          </a:p>
        </p:txBody>
      </p:sp>
    </p:spTree>
    <p:extLst>
      <p:ext uri="{BB962C8B-B14F-4D97-AF65-F5344CB8AC3E}">
        <p14:creationId xmlns:p14="http://schemas.microsoft.com/office/powerpoint/2010/main" val="30352224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0DCC2-4EE2-944D-B373-BC5ADA6D5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070" y="484344"/>
            <a:ext cx="13510260" cy="993392"/>
          </a:xfrm>
        </p:spPr>
        <p:txBody>
          <a:bodyPr/>
          <a:lstStyle/>
          <a:p>
            <a:r>
              <a:rPr lang="en-US" dirty="0"/>
              <a:t>Some example scenarios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C875D81-5227-7249-BC68-83A285102C9D}"/>
              </a:ext>
            </a:extLst>
          </p:cNvPr>
          <p:cNvCxnSpPr/>
          <p:nvPr/>
        </p:nvCxnSpPr>
        <p:spPr>
          <a:xfrm>
            <a:off x="2586447" y="2769326"/>
            <a:ext cx="0" cy="3553097"/>
          </a:xfrm>
          <a:prstGeom prst="line">
            <a:avLst/>
          </a:prstGeom>
          <a:ln w="698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D96D8BC-6B33-BC46-A23F-69CC329C0E32}"/>
              </a:ext>
            </a:extLst>
          </p:cNvPr>
          <p:cNvCxnSpPr>
            <a:cxnSpLocks/>
          </p:cNvCxnSpPr>
          <p:nvPr/>
        </p:nvCxnSpPr>
        <p:spPr>
          <a:xfrm>
            <a:off x="2586447" y="6283236"/>
            <a:ext cx="5394960" cy="0"/>
          </a:xfrm>
          <a:prstGeom prst="line">
            <a:avLst/>
          </a:prstGeom>
          <a:ln w="698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402D238-BD67-614D-A481-1505A5872036}"/>
              </a:ext>
            </a:extLst>
          </p:cNvPr>
          <p:cNvSpPr txBox="1"/>
          <p:nvPr/>
        </p:nvSpPr>
        <p:spPr>
          <a:xfrm>
            <a:off x="6408632" y="3206999"/>
            <a:ext cx="137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CPU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290F75-4FA7-7647-945B-19939545EEA1}"/>
              </a:ext>
            </a:extLst>
          </p:cNvPr>
          <p:cNvSpPr txBox="1"/>
          <p:nvPr/>
        </p:nvSpPr>
        <p:spPr>
          <a:xfrm>
            <a:off x="1353278" y="5890647"/>
            <a:ext cx="137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0%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ACEA0B-1602-5446-B8D5-BFB349B188AF}"/>
              </a:ext>
            </a:extLst>
          </p:cNvPr>
          <p:cNvSpPr txBox="1"/>
          <p:nvPr/>
        </p:nvSpPr>
        <p:spPr>
          <a:xfrm>
            <a:off x="1274626" y="2612684"/>
            <a:ext cx="137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100%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90AE69-728B-E749-9888-508965BD1257}"/>
              </a:ext>
            </a:extLst>
          </p:cNvPr>
          <p:cNvSpPr txBox="1"/>
          <p:nvPr/>
        </p:nvSpPr>
        <p:spPr>
          <a:xfrm>
            <a:off x="3494384" y="6493334"/>
            <a:ext cx="36026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Time as load test ramps up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0C017646-A133-7249-8ADE-9FCD06D9F5C5}"/>
              </a:ext>
            </a:extLst>
          </p:cNvPr>
          <p:cNvSpPr/>
          <p:nvPr/>
        </p:nvSpPr>
        <p:spPr>
          <a:xfrm>
            <a:off x="2651760" y="3801314"/>
            <a:ext cx="5133703" cy="2442732"/>
          </a:xfrm>
          <a:custGeom>
            <a:avLst/>
            <a:gdLst>
              <a:gd name="connsiteX0" fmla="*/ 0 w 5133703"/>
              <a:gd name="connsiteY0" fmla="*/ 3622837 h 3622837"/>
              <a:gd name="connsiteX1" fmla="*/ 1149531 w 5133703"/>
              <a:gd name="connsiteY1" fmla="*/ 1219271 h 3622837"/>
              <a:gd name="connsiteX2" fmla="*/ 2521131 w 5133703"/>
              <a:gd name="connsiteY2" fmla="*/ 161180 h 3622837"/>
              <a:gd name="connsiteX3" fmla="*/ 5133703 w 5133703"/>
              <a:gd name="connsiteY3" fmla="*/ 4425 h 3622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33703" h="3622837">
                <a:moveTo>
                  <a:pt x="0" y="3622837"/>
                </a:moveTo>
                <a:cubicBezTo>
                  <a:pt x="364671" y="2709525"/>
                  <a:pt x="729343" y="1796214"/>
                  <a:pt x="1149531" y="1219271"/>
                </a:cubicBezTo>
                <a:cubicBezTo>
                  <a:pt x="1569719" y="642328"/>
                  <a:pt x="1857102" y="363654"/>
                  <a:pt x="2521131" y="161180"/>
                </a:cubicBezTo>
                <a:cubicBezTo>
                  <a:pt x="3185160" y="-41294"/>
                  <a:pt x="5133703" y="4425"/>
                  <a:pt x="5133703" y="4425"/>
                </a:cubicBezTo>
              </a:path>
            </a:pathLst>
          </a:custGeom>
          <a:noFill/>
          <a:ln w="762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7B020E-C447-0548-B261-C9BD2AA19ECA}"/>
              </a:ext>
            </a:extLst>
          </p:cNvPr>
          <p:cNvSpPr txBox="1"/>
          <p:nvPr/>
        </p:nvSpPr>
        <p:spPr>
          <a:xfrm>
            <a:off x="9458456" y="1914384"/>
            <a:ext cx="474093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Code has a memory leak.</a:t>
            </a:r>
          </a:p>
          <a:p>
            <a:endParaRPr lang="en-US" sz="2800" dirty="0"/>
          </a:p>
          <a:p>
            <a:r>
              <a:rPr lang="en-US" sz="2800" dirty="0"/>
              <a:t>Something in the code is keeping data in memory with each request and failing to release it, causing continuous memory consumption.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Can’t be fixed by scaling! Absolutely must fix the code to reach scalability.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978FA2-2543-D54A-9CDB-907F047D28D0}"/>
              </a:ext>
            </a:extLst>
          </p:cNvPr>
          <p:cNvSpPr txBox="1"/>
          <p:nvPr/>
        </p:nvSpPr>
        <p:spPr>
          <a:xfrm>
            <a:off x="1289824" y="4293123"/>
            <a:ext cx="137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50%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74B3C4F-A860-0D49-AF8D-57D6CFD4E2AD}"/>
              </a:ext>
            </a:extLst>
          </p:cNvPr>
          <p:cNvCxnSpPr/>
          <p:nvPr/>
        </p:nvCxnSpPr>
        <p:spPr>
          <a:xfrm flipV="1">
            <a:off x="2586447" y="2037806"/>
            <a:ext cx="5199016" cy="4206240"/>
          </a:xfrm>
          <a:prstGeom prst="line">
            <a:avLst/>
          </a:prstGeom>
          <a:ln w="92075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08463B8-4394-964F-B2D2-EBC2E929AF98}"/>
              </a:ext>
            </a:extLst>
          </p:cNvPr>
          <p:cNvSpPr txBox="1"/>
          <p:nvPr/>
        </p:nvSpPr>
        <p:spPr>
          <a:xfrm>
            <a:off x="7785463" y="1752917"/>
            <a:ext cx="1672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5"/>
                </a:solidFill>
              </a:rPr>
              <a:t>Memory</a:t>
            </a:r>
          </a:p>
        </p:txBody>
      </p:sp>
    </p:spTree>
    <p:extLst>
      <p:ext uri="{BB962C8B-B14F-4D97-AF65-F5344CB8AC3E}">
        <p14:creationId xmlns:p14="http://schemas.microsoft.com/office/powerpoint/2010/main" val="29885738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F57055E0-D891-EA4E-B90D-C10C50111D91}"/>
              </a:ext>
            </a:extLst>
          </p:cNvPr>
          <p:cNvSpPr/>
          <p:nvPr/>
        </p:nvSpPr>
        <p:spPr>
          <a:xfrm>
            <a:off x="5087983" y="3553098"/>
            <a:ext cx="4454434" cy="3108960"/>
          </a:xfrm>
          <a:custGeom>
            <a:avLst/>
            <a:gdLst>
              <a:gd name="connsiteX0" fmla="*/ 391886 w 4454434"/>
              <a:gd name="connsiteY0" fmla="*/ 235131 h 2782389"/>
              <a:gd name="connsiteX1" fmla="*/ 3670663 w 4454434"/>
              <a:gd name="connsiteY1" fmla="*/ 0 h 2782389"/>
              <a:gd name="connsiteX2" fmla="*/ 4454434 w 4454434"/>
              <a:gd name="connsiteY2" fmla="*/ 2573383 h 2782389"/>
              <a:gd name="connsiteX3" fmla="*/ 2677886 w 4454434"/>
              <a:gd name="connsiteY3" fmla="*/ 2717074 h 2782389"/>
              <a:gd name="connsiteX4" fmla="*/ 0 w 4454434"/>
              <a:gd name="connsiteY4" fmla="*/ 2782389 h 2782389"/>
              <a:gd name="connsiteX5" fmla="*/ 391886 w 4454434"/>
              <a:gd name="connsiteY5" fmla="*/ 235131 h 2782389"/>
              <a:gd name="connsiteX0" fmla="*/ 391886 w 4454434"/>
              <a:gd name="connsiteY0" fmla="*/ 235131 h 3108960"/>
              <a:gd name="connsiteX1" fmla="*/ 3670663 w 4454434"/>
              <a:gd name="connsiteY1" fmla="*/ 0 h 3108960"/>
              <a:gd name="connsiteX2" fmla="*/ 4454434 w 4454434"/>
              <a:gd name="connsiteY2" fmla="*/ 2573383 h 3108960"/>
              <a:gd name="connsiteX3" fmla="*/ 2625634 w 4454434"/>
              <a:gd name="connsiteY3" fmla="*/ 3108960 h 3108960"/>
              <a:gd name="connsiteX4" fmla="*/ 0 w 4454434"/>
              <a:gd name="connsiteY4" fmla="*/ 2782389 h 3108960"/>
              <a:gd name="connsiteX5" fmla="*/ 391886 w 4454434"/>
              <a:gd name="connsiteY5" fmla="*/ 235131 h 310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54434" h="3108960">
                <a:moveTo>
                  <a:pt x="391886" y="235131"/>
                </a:moveTo>
                <a:lnTo>
                  <a:pt x="3670663" y="0"/>
                </a:lnTo>
                <a:lnTo>
                  <a:pt x="4454434" y="2573383"/>
                </a:lnTo>
                <a:lnTo>
                  <a:pt x="2625634" y="3108960"/>
                </a:lnTo>
                <a:lnTo>
                  <a:pt x="0" y="2782389"/>
                </a:lnTo>
                <a:lnTo>
                  <a:pt x="391886" y="235131"/>
                </a:lnTo>
                <a:close/>
              </a:path>
            </a:pathLst>
          </a:custGeom>
          <a:solidFill>
            <a:schemeClr val="accent1">
              <a:alpha val="3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80410884-DCC3-FF4D-AA6F-26EB63E95BA4}"/>
              </a:ext>
            </a:extLst>
          </p:cNvPr>
          <p:cNvSpPr/>
          <p:nvPr/>
        </p:nvSpPr>
        <p:spPr>
          <a:xfrm>
            <a:off x="5571308" y="3866606"/>
            <a:ext cx="3396343" cy="2468880"/>
          </a:xfrm>
          <a:custGeom>
            <a:avLst/>
            <a:gdLst>
              <a:gd name="connsiteX0" fmla="*/ 496389 w 4088674"/>
              <a:gd name="connsiteY0" fmla="*/ 1567543 h 3709852"/>
              <a:gd name="connsiteX1" fmla="*/ 4088674 w 4088674"/>
              <a:gd name="connsiteY1" fmla="*/ 0 h 3709852"/>
              <a:gd name="connsiteX2" fmla="*/ 3396343 w 4088674"/>
              <a:gd name="connsiteY2" fmla="*/ 3187337 h 3709852"/>
              <a:gd name="connsiteX3" fmla="*/ 2063931 w 4088674"/>
              <a:gd name="connsiteY3" fmla="*/ 3709852 h 3709852"/>
              <a:gd name="connsiteX4" fmla="*/ 0 w 4088674"/>
              <a:gd name="connsiteY4" fmla="*/ 3409406 h 3709852"/>
              <a:gd name="connsiteX5" fmla="*/ 496389 w 4088674"/>
              <a:gd name="connsiteY5" fmla="*/ 1567543 h 3709852"/>
              <a:gd name="connsiteX0" fmla="*/ 496389 w 3396343"/>
              <a:gd name="connsiteY0" fmla="*/ 326571 h 2468880"/>
              <a:gd name="connsiteX1" fmla="*/ 2913016 w 3396343"/>
              <a:gd name="connsiteY1" fmla="*/ 0 h 2468880"/>
              <a:gd name="connsiteX2" fmla="*/ 3396343 w 3396343"/>
              <a:gd name="connsiteY2" fmla="*/ 1946365 h 2468880"/>
              <a:gd name="connsiteX3" fmla="*/ 2063931 w 3396343"/>
              <a:gd name="connsiteY3" fmla="*/ 2468880 h 2468880"/>
              <a:gd name="connsiteX4" fmla="*/ 0 w 3396343"/>
              <a:gd name="connsiteY4" fmla="*/ 2168434 h 2468880"/>
              <a:gd name="connsiteX5" fmla="*/ 496389 w 3396343"/>
              <a:gd name="connsiteY5" fmla="*/ 326571 h 246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6343" h="2468880">
                <a:moveTo>
                  <a:pt x="496389" y="326571"/>
                </a:moveTo>
                <a:lnTo>
                  <a:pt x="2913016" y="0"/>
                </a:lnTo>
                <a:lnTo>
                  <a:pt x="3396343" y="1946365"/>
                </a:lnTo>
                <a:lnTo>
                  <a:pt x="2063931" y="2468880"/>
                </a:lnTo>
                <a:lnTo>
                  <a:pt x="0" y="2168434"/>
                </a:lnTo>
                <a:lnTo>
                  <a:pt x="496389" y="326571"/>
                </a:lnTo>
                <a:close/>
              </a:path>
            </a:pathLst>
          </a:custGeom>
          <a:solidFill>
            <a:schemeClr val="accent6"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525A0AF-4819-DC4A-B347-D2D231214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63" y="539724"/>
            <a:ext cx="13510260" cy="1402091"/>
          </a:xfrm>
        </p:spPr>
        <p:txBody>
          <a:bodyPr/>
          <a:lstStyle/>
          <a:p>
            <a:r>
              <a:rPr lang="en-US" dirty="0"/>
              <a:t>End goal is create a performance envelope that fits the application needs, while providing a little bit of extra space for occasional bursts of activity.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091C2CF-B9E8-BC49-8213-1E01D59491C0}"/>
              </a:ext>
            </a:extLst>
          </p:cNvPr>
          <p:cNvCxnSpPr>
            <a:cxnSpLocks/>
          </p:cNvCxnSpPr>
          <p:nvPr/>
        </p:nvCxnSpPr>
        <p:spPr>
          <a:xfrm flipV="1">
            <a:off x="7152354" y="3506277"/>
            <a:ext cx="1658543" cy="1330062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73A673A-FDAA-394F-975C-C5C3AE59C4B1}"/>
              </a:ext>
            </a:extLst>
          </p:cNvPr>
          <p:cNvCxnSpPr>
            <a:cxnSpLocks/>
          </p:cNvCxnSpPr>
          <p:nvPr/>
        </p:nvCxnSpPr>
        <p:spPr>
          <a:xfrm>
            <a:off x="7152354" y="4836338"/>
            <a:ext cx="2465799" cy="132434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97CAC3F-A44E-A04A-B157-132F5CF6F8B5}"/>
              </a:ext>
            </a:extLst>
          </p:cNvPr>
          <p:cNvCxnSpPr>
            <a:cxnSpLocks/>
          </p:cNvCxnSpPr>
          <p:nvPr/>
        </p:nvCxnSpPr>
        <p:spPr>
          <a:xfrm flipH="1" flipV="1">
            <a:off x="5420754" y="3762103"/>
            <a:ext cx="1731599" cy="1074236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A5CF08ED-3190-7346-BAC2-404B8C1693D0}"/>
              </a:ext>
            </a:extLst>
          </p:cNvPr>
          <p:cNvSpPr txBox="1"/>
          <p:nvPr/>
        </p:nvSpPr>
        <p:spPr>
          <a:xfrm>
            <a:off x="7133535" y="6717964"/>
            <a:ext cx="137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GPU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C0A1CDF-16A9-A54E-8D3E-29DD444FDCEE}"/>
              </a:ext>
            </a:extLst>
          </p:cNvPr>
          <p:cNvSpPr txBox="1"/>
          <p:nvPr/>
        </p:nvSpPr>
        <p:spPr>
          <a:xfrm>
            <a:off x="9613358" y="5956020"/>
            <a:ext cx="1736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Memory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729F229-4F1D-AF45-AE58-B6295333876D}"/>
              </a:ext>
            </a:extLst>
          </p:cNvPr>
          <p:cNvSpPr txBox="1"/>
          <p:nvPr/>
        </p:nvSpPr>
        <p:spPr>
          <a:xfrm>
            <a:off x="3684359" y="3212474"/>
            <a:ext cx="1736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Storage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2102745-8EEC-FD44-B39A-7715E86DE23F}"/>
              </a:ext>
            </a:extLst>
          </p:cNvPr>
          <p:cNvCxnSpPr>
            <a:cxnSpLocks/>
          </p:cNvCxnSpPr>
          <p:nvPr/>
        </p:nvCxnSpPr>
        <p:spPr>
          <a:xfrm flipH="1">
            <a:off x="5009422" y="4836338"/>
            <a:ext cx="2142931" cy="1577525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68AD918A-2620-9848-9756-5288A09007CF}"/>
              </a:ext>
            </a:extLst>
          </p:cNvPr>
          <p:cNvSpPr txBox="1"/>
          <p:nvPr/>
        </p:nvSpPr>
        <p:spPr>
          <a:xfrm>
            <a:off x="3119796" y="6271767"/>
            <a:ext cx="1945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Network Bandwidth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49A56D3-A024-1A43-9C18-B0860D96620D}"/>
              </a:ext>
            </a:extLst>
          </p:cNvPr>
          <p:cNvCxnSpPr>
            <a:cxnSpLocks/>
          </p:cNvCxnSpPr>
          <p:nvPr/>
        </p:nvCxnSpPr>
        <p:spPr>
          <a:xfrm>
            <a:off x="7152353" y="4836338"/>
            <a:ext cx="626578" cy="1930222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21FAA647-80A5-7D4C-84AA-217368B990F6}"/>
              </a:ext>
            </a:extLst>
          </p:cNvPr>
          <p:cNvSpPr txBox="1"/>
          <p:nvPr/>
        </p:nvSpPr>
        <p:spPr>
          <a:xfrm>
            <a:off x="8523458" y="3038632"/>
            <a:ext cx="137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CPU</a:t>
            </a:r>
          </a:p>
        </p:txBody>
      </p:sp>
    </p:spTree>
    <p:extLst>
      <p:ext uri="{BB962C8B-B14F-4D97-AF65-F5344CB8AC3E}">
        <p14:creationId xmlns:p14="http://schemas.microsoft.com/office/powerpoint/2010/main" val="23910092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F57055E0-D891-EA4E-B90D-C10C50111D91}"/>
              </a:ext>
            </a:extLst>
          </p:cNvPr>
          <p:cNvSpPr/>
          <p:nvPr/>
        </p:nvSpPr>
        <p:spPr>
          <a:xfrm>
            <a:off x="2335740" y="3093385"/>
            <a:ext cx="3278777" cy="1860955"/>
          </a:xfrm>
          <a:custGeom>
            <a:avLst/>
            <a:gdLst>
              <a:gd name="connsiteX0" fmla="*/ 391886 w 4454434"/>
              <a:gd name="connsiteY0" fmla="*/ 235131 h 2782389"/>
              <a:gd name="connsiteX1" fmla="*/ 3670663 w 4454434"/>
              <a:gd name="connsiteY1" fmla="*/ 0 h 2782389"/>
              <a:gd name="connsiteX2" fmla="*/ 4454434 w 4454434"/>
              <a:gd name="connsiteY2" fmla="*/ 2573383 h 2782389"/>
              <a:gd name="connsiteX3" fmla="*/ 2677886 w 4454434"/>
              <a:gd name="connsiteY3" fmla="*/ 2717074 h 2782389"/>
              <a:gd name="connsiteX4" fmla="*/ 0 w 4454434"/>
              <a:gd name="connsiteY4" fmla="*/ 2782389 h 2782389"/>
              <a:gd name="connsiteX5" fmla="*/ 391886 w 4454434"/>
              <a:gd name="connsiteY5" fmla="*/ 235131 h 2782389"/>
              <a:gd name="connsiteX0" fmla="*/ 391886 w 4454434"/>
              <a:gd name="connsiteY0" fmla="*/ 235131 h 3108960"/>
              <a:gd name="connsiteX1" fmla="*/ 3670663 w 4454434"/>
              <a:gd name="connsiteY1" fmla="*/ 0 h 3108960"/>
              <a:gd name="connsiteX2" fmla="*/ 4454434 w 4454434"/>
              <a:gd name="connsiteY2" fmla="*/ 2573383 h 3108960"/>
              <a:gd name="connsiteX3" fmla="*/ 2625634 w 4454434"/>
              <a:gd name="connsiteY3" fmla="*/ 3108960 h 3108960"/>
              <a:gd name="connsiteX4" fmla="*/ 0 w 4454434"/>
              <a:gd name="connsiteY4" fmla="*/ 2782389 h 3108960"/>
              <a:gd name="connsiteX5" fmla="*/ 391886 w 4454434"/>
              <a:gd name="connsiteY5" fmla="*/ 235131 h 3108960"/>
              <a:gd name="connsiteX0" fmla="*/ 0 w 4062548"/>
              <a:gd name="connsiteY0" fmla="*/ 235131 h 3108960"/>
              <a:gd name="connsiteX1" fmla="*/ 3278777 w 4062548"/>
              <a:gd name="connsiteY1" fmla="*/ 0 h 3108960"/>
              <a:gd name="connsiteX2" fmla="*/ 4062548 w 4062548"/>
              <a:gd name="connsiteY2" fmla="*/ 2573383 h 3108960"/>
              <a:gd name="connsiteX3" fmla="*/ 2233748 w 4062548"/>
              <a:gd name="connsiteY3" fmla="*/ 3108960 h 3108960"/>
              <a:gd name="connsiteX4" fmla="*/ 747597 w 4062548"/>
              <a:gd name="connsiteY4" fmla="*/ 1860955 h 3108960"/>
              <a:gd name="connsiteX5" fmla="*/ 0 w 4062548"/>
              <a:gd name="connsiteY5" fmla="*/ 235131 h 3108960"/>
              <a:gd name="connsiteX0" fmla="*/ 0 w 3278777"/>
              <a:gd name="connsiteY0" fmla="*/ 235131 h 3108960"/>
              <a:gd name="connsiteX1" fmla="*/ 3278777 w 3278777"/>
              <a:gd name="connsiteY1" fmla="*/ 0 h 3108960"/>
              <a:gd name="connsiteX2" fmla="*/ 2662813 w 3278777"/>
              <a:gd name="connsiteY2" fmla="*/ 1736356 h 3108960"/>
              <a:gd name="connsiteX3" fmla="*/ 2233748 w 3278777"/>
              <a:gd name="connsiteY3" fmla="*/ 3108960 h 3108960"/>
              <a:gd name="connsiteX4" fmla="*/ 747597 w 3278777"/>
              <a:gd name="connsiteY4" fmla="*/ 1860955 h 3108960"/>
              <a:gd name="connsiteX5" fmla="*/ 0 w 3278777"/>
              <a:gd name="connsiteY5" fmla="*/ 235131 h 3108960"/>
              <a:gd name="connsiteX0" fmla="*/ 0 w 3278777"/>
              <a:gd name="connsiteY0" fmla="*/ 235131 h 1860955"/>
              <a:gd name="connsiteX1" fmla="*/ 3278777 w 3278777"/>
              <a:gd name="connsiteY1" fmla="*/ 0 h 1860955"/>
              <a:gd name="connsiteX2" fmla="*/ 2662813 w 3278777"/>
              <a:gd name="connsiteY2" fmla="*/ 1736356 h 1860955"/>
              <a:gd name="connsiteX3" fmla="*/ 1727311 w 3278777"/>
              <a:gd name="connsiteY3" fmla="*/ 1519311 h 1860955"/>
              <a:gd name="connsiteX4" fmla="*/ 747597 w 3278777"/>
              <a:gd name="connsiteY4" fmla="*/ 1860955 h 1860955"/>
              <a:gd name="connsiteX5" fmla="*/ 0 w 3278777"/>
              <a:gd name="connsiteY5" fmla="*/ 235131 h 1860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8777" h="1860955">
                <a:moveTo>
                  <a:pt x="0" y="235131"/>
                </a:moveTo>
                <a:lnTo>
                  <a:pt x="3278777" y="0"/>
                </a:lnTo>
                <a:lnTo>
                  <a:pt x="2662813" y="1736356"/>
                </a:lnTo>
                <a:lnTo>
                  <a:pt x="1727311" y="1519311"/>
                </a:lnTo>
                <a:lnTo>
                  <a:pt x="747597" y="1860955"/>
                </a:lnTo>
                <a:lnTo>
                  <a:pt x="0" y="235131"/>
                </a:lnTo>
                <a:close/>
              </a:path>
            </a:pathLst>
          </a:custGeom>
          <a:solidFill>
            <a:schemeClr val="accent1">
              <a:alpha val="3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FDE1D8B4-E126-AB49-9360-6FF8DEE232F4}"/>
              </a:ext>
            </a:extLst>
          </p:cNvPr>
          <p:cNvSpPr/>
          <p:nvPr/>
        </p:nvSpPr>
        <p:spPr>
          <a:xfrm>
            <a:off x="9495410" y="3003249"/>
            <a:ext cx="2794447" cy="1931294"/>
          </a:xfrm>
          <a:custGeom>
            <a:avLst/>
            <a:gdLst>
              <a:gd name="connsiteX0" fmla="*/ 391886 w 4454434"/>
              <a:gd name="connsiteY0" fmla="*/ 235131 h 2782389"/>
              <a:gd name="connsiteX1" fmla="*/ 3670663 w 4454434"/>
              <a:gd name="connsiteY1" fmla="*/ 0 h 2782389"/>
              <a:gd name="connsiteX2" fmla="*/ 4454434 w 4454434"/>
              <a:gd name="connsiteY2" fmla="*/ 2573383 h 2782389"/>
              <a:gd name="connsiteX3" fmla="*/ 2677886 w 4454434"/>
              <a:gd name="connsiteY3" fmla="*/ 2717074 h 2782389"/>
              <a:gd name="connsiteX4" fmla="*/ 0 w 4454434"/>
              <a:gd name="connsiteY4" fmla="*/ 2782389 h 2782389"/>
              <a:gd name="connsiteX5" fmla="*/ 391886 w 4454434"/>
              <a:gd name="connsiteY5" fmla="*/ 235131 h 2782389"/>
              <a:gd name="connsiteX0" fmla="*/ 391886 w 4454434"/>
              <a:gd name="connsiteY0" fmla="*/ 235131 h 3108960"/>
              <a:gd name="connsiteX1" fmla="*/ 3670663 w 4454434"/>
              <a:gd name="connsiteY1" fmla="*/ 0 h 3108960"/>
              <a:gd name="connsiteX2" fmla="*/ 4454434 w 4454434"/>
              <a:gd name="connsiteY2" fmla="*/ 2573383 h 3108960"/>
              <a:gd name="connsiteX3" fmla="*/ 2625634 w 4454434"/>
              <a:gd name="connsiteY3" fmla="*/ 3108960 h 3108960"/>
              <a:gd name="connsiteX4" fmla="*/ 0 w 4454434"/>
              <a:gd name="connsiteY4" fmla="*/ 2782389 h 3108960"/>
              <a:gd name="connsiteX5" fmla="*/ 391886 w 4454434"/>
              <a:gd name="connsiteY5" fmla="*/ 235131 h 3108960"/>
              <a:gd name="connsiteX0" fmla="*/ 0 w 4062548"/>
              <a:gd name="connsiteY0" fmla="*/ 235131 h 3108960"/>
              <a:gd name="connsiteX1" fmla="*/ 3278777 w 4062548"/>
              <a:gd name="connsiteY1" fmla="*/ 0 h 3108960"/>
              <a:gd name="connsiteX2" fmla="*/ 4062548 w 4062548"/>
              <a:gd name="connsiteY2" fmla="*/ 2573383 h 3108960"/>
              <a:gd name="connsiteX3" fmla="*/ 2233748 w 4062548"/>
              <a:gd name="connsiteY3" fmla="*/ 3108960 h 3108960"/>
              <a:gd name="connsiteX4" fmla="*/ 747597 w 4062548"/>
              <a:gd name="connsiteY4" fmla="*/ 1860955 h 3108960"/>
              <a:gd name="connsiteX5" fmla="*/ 0 w 4062548"/>
              <a:gd name="connsiteY5" fmla="*/ 235131 h 3108960"/>
              <a:gd name="connsiteX0" fmla="*/ 0 w 3278777"/>
              <a:gd name="connsiteY0" fmla="*/ 235131 h 3108960"/>
              <a:gd name="connsiteX1" fmla="*/ 3278777 w 3278777"/>
              <a:gd name="connsiteY1" fmla="*/ 0 h 3108960"/>
              <a:gd name="connsiteX2" fmla="*/ 2662813 w 3278777"/>
              <a:gd name="connsiteY2" fmla="*/ 1736356 h 3108960"/>
              <a:gd name="connsiteX3" fmla="*/ 2233748 w 3278777"/>
              <a:gd name="connsiteY3" fmla="*/ 3108960 h 3108960"/>
              <a:gd name="connsiteX4" fmla="*/ 747597 w 3278777"/>
              <a:gd name="connsiteY4" fmla="*/ 1860955 h 3108960"/>
              <a:gd name="connsiteX5" fmla="*/ 0 w 3278777"/>
              <a:gd name="connsiteY5" fmla="*/ 235131 h 3108960"/>
              <a:gd name="connsiteX0" fmla="*/ 0 w 3278777"/>
              <a:gd name="connsiteY0" fmla="*/ 235131 h 1860955"/>
              <a:gd name="connsiteX1" fmla="*/ 3278777 w 3278777"/>
              <a:gd name="connsiteY1" fmla="*/ 0 h 1860955"/>
              <a:gd name="connsiteX2" fmla="*/ 2662813 w 3278777"/>
              <a:gd name="connsiteY2" fmla="*/ 1736356 h 1860955"/>
              <a:gd name="connsiteX3" fmla="*/ 1727311 w 3278777"/>
              <a:gd name="connsiteY3" fmla="*/ 1519311 h 1860955"/>
              <a:gd name="connsiteX4" fmla="*/ 747597 w 3278777"/>
              <a:gd name="connsiteY4" fmla="*/ 1860955 h 1860955"/>
              <a:gd name="connsiteX5" fmla="*/ 0 w 3278777"/>
              <a:gd name="connsiteY5" fmla="*/ 235131 h 1860955"/>
              <a:gd name="connsiteX0" fmla="*/ 370785 w 2531180"/>
              <a:gd name="connsiteY0" fmla="*/ 945549 h 1860955"/>
              <a:gd name="connsiteX1" fmla="*/ 2531180 w 2531180"/>
              <a:gd name="connsiteY1" fmla="*/ 0 h 1860955"/>
              <a:gd name="connsiteX2" fmla="*/ 1915216 w 2531180"/>
              <a:gd name="connsiteY2" fmla="*/ 1736356 h 1860955"/>
              <a:gd name="connsiteX3" fmla="*/ 979714 w 2531180"/>
              <a:gd name="connsiteY3" fmla="*/ 1519311 h 1860955"/>
              <a:gd name="connsiteX4" fmla="*/ 0 w 2531180"/>
              <a:gd name="connsiteY4" fmla="*/ 1860955 h 1860955"/>
              <a:gd name="connsiteX5" fmla="*/ 370785 w 2531180"/>
              <a:gd name="connsiteY5" fmla="*/ 945549 h 1860955"/>
              <a:gd name="connsiteX0" fmla="*/ 1250016 w 3410411"/>
              <a:gd name="connsiteY0" fmla="*/ 945549 h 2641712"/>
              <a:gd name="connsiteX1" fmla="*/ 3410411 w 3410411"/>
              <a:gd name="connsiteY1" fmla="*/ 0 h 2641712"/>
              <a:gd name="connsiteX2" fmla="*/ 2794447 w 3410411"/>
              <a:gd name="connsiteY2" fmla="*/ 1736356 h 2641712"/>
              <a:gd name="connsiteX3" fmla="*/ 1858945 w 3410411"/>
              <a:gd name="connsiteY3" fmla="*/ 1519311 h 2641712"/>
              <a:gd name="connsiteX4" fmla="*/ 0 w 3410411"/>
              <a:gd name="connsiteY4" fmla="*/ 2641712 h 2641712"/>
              <a:gd name="connsiteX5" fmla="*/ 1250016 w 3410411"/>
              <a:gd name="connsiteY5" fmla="*/ 945549 h 2641712"/>
              <a:gd name="connsiteX0" fmla="*/ 1250016 w 2794447"/>
              <a:gd name="connsiteY0" fmla="*/ 235131 h 1931294"/>
              <a:gd name="connsiteX1" fmla="*/ 2425672 w 2794447"/>
              <a:gd name="connsiteY1" fmla="*/ 0 h 1931294"/>
              <a:gd name="connsiteX2" fmla="*/ 2794447 w 2794447"/>
              <a:gd name="connsiteY2" fmla="*/ 1025938 h 1931294"/>
              <a:gd name="connsiteX3" fmla="*/ 1858945 w 2794447"/>
              <a:gd name="connsiteY3" fmla="*/ 808893 h 1931294"/>
              <a:gd name="connsiteX4" fmla="*/ 0 w 2794447"/>
              <a:gd name="connsiteY4" fmla="*/ 1931294 h 1931294"/>
              <a:gd name="connsiteX5" fmla="*/ 1250016 w 2794447"/>
              <a:gd name="connsiteY5" fmla="*/ 235131 h 1931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4447" h="1931294">
                <a:moveTo>
                  <a:pt x="1250016" y="235131"/>
                </a:moveTo>
                <a:lnTo>
                  <a:pt x="2425672" y="0"/>
                </a:lnTo>
                <a:lnTo>
                  <a:pt x="2794447" y="1025938"/>
                </a:lnTo>
                <a:lnTo>
                  <a:pt x="1858945" y="808893"/>
                </a:lnTo>
                <a:lnTo>
                  <a:pt x="0" y="1931294"/>
                </a:lnTo>
                <a:lnTo>
                  <a:pt x="1250016" y="235131"/>
                </a:lnTo>
                <a:close/>
              </a:path>
            </a:pathLst>
          </a:custGeom>
          <a:solidFill>
            <a:schemeClr val="accent1">
              <a:alpha val="3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80410884-DCC3-FF4D-AA6F-26EB63E95BA4}"/>
              </a:ext>
            </a:extLst>
          </p:cNvPr>
          <p:cNvSpPr/>
          <p:nvPr/>
        </p:nvSpPr>
        <p:spPr>
          <a:xfrm>
            <a:off x="2698486" y="3406893"/>
            <a:ext cx="2641710" cy="1415813"/>
          </a:xfrm>
          <a:custGeom>
            <a:avLst/>
            <a:gdLst>
              <a:gd name="connsiteX0" fmla="*/ 496389 w 4088674"/>
              <a:gd name="connsiteY0" fmla="*/ 1567543 h 3709852"/>
              <a:gd name="connsiteX1" fmla="*/ 4088674 w 4088674"/>
              <a:gd name="connsiteY1" fmla="*/ 0 h 3709852"/>
              <a:gd name="connsiteX2" fmla="*/ 3396343 w 4088674"/>
              <a:gd name="connsiteY2" fmla="*/ 3187337 h 3709852"/>
              <a:gd name="connsiteX3" fmla="*/ 2063931 w 4088674"/>
              <a:gd name="connsiteY3" fmla="*/ 3709852 h 3709852"/>
              <a:gd name="connsiteX4" fmla="*/ 0 w 4088674"/>
              <a:gd name="connsiteY4" fmla="*/ 3409406 h 3709852"/>
              <a:gd name="connsiteX5" fmla="*/ 496389 w 4088674"/>
              <a:gd name="connsiteY5" fmla="*/ 1567543 h 3709852"/>
              <a:gd name="connsiteX0" fmla="*/ 496389 w 3396343"/>
              <a:gd name="connsiteY0" fmla="*/ 326571 h 2468880"/>
              <a:gd name="connsiteX1" fmla="*/ 2913016 w 3396343"/>
              <a:gd name="connsiteY1" fmla="*/ 0 h 2468880"/>
              <a:gd name="connsiteX2" fmla="*/ 3396343 w 3396343"/>
              <a:gd name="connsiteY2" fmla="*/ 1946365 h 2468880"/>
              <a:gd name="connsiteX3" fmla="*/ 2063931 w 3396343"/>
              <a:gd name="connsiteY3" fmla="*/ 2468880 h 2468880"/>
              <a:gd name="connsiteX4" fmla="*/ 0 w 3396343"/>
              <a:gd name="connsiteY4" fmla="*/ 2168434 h 2468880"/>
              <a:gd name="connsiteX5" fmla="*/ 496389 w 3396343"/>
              <a:gd name="connsiteY5" fmla="*/ 326571 h 2468880"/>
              <a:gd name="connsiteX0" fmla="*/ 0 w 2899954"/>
              <a:gd name="connsiteY0" fmla="*/ 326571 h 2468880"/>
              <a:gd name="connsiteX1" fmla="*/ 2416627 w 2899954"/>
              <a:gd name="connsiteY1" fmla="*/ 0 h 2468880"/>
              <a:gd name="connsiteX2" fmla="*/ 2899954 w 2899954"/>
              <a:gd name="connsiteY2" fmla="*/ 1946365 h 2468880"/>
              <a:gd name="connsiteX3" fmla="*/ 1567542 w 2899954"/>
              <a:gd name="connsiteY3" fmla="*/ 2468880 h 2468880"/>
              <a:gd name="connsiteX4" fmla="*/ 389875 w 2899954"/>
              <a:gd name="connsiteY4" fmla="*/ 1415813 h 2468880"/>
              <a:gd name="connsiteX5" fmla="*/ 0 w 2899954"/>
              <a:gd name="connsiteY5" fmla="*/ 326571 h 2468880"/>
              <a:gd name="connsiteX0" fmla="*/ 0 w 2416627"/>
              <a:gd name="connsiteY0" fmla="*/ 326571 h 2468880"/>
              <a:gd name="connsiteX1" fmla="*/ 2416627 w 2416627"/>
              <a:gd name="connsiteY1" fmla="*/ 0 h 2468880"/>
              <a:gd name="connsiteX2" fmla="*/ 1901148 w 2416627"/>
              <a:gd name="connsiteY2" fmla="*/ 1313319 h 2468880"/>
              <a:gd name="connsiteX3" fmla="*/ 1567542 w 2416627"/>
              <a:gd name="connsiteY3" fmla="*/ 2468880 h 2468880"/>
              <a:gd name="connsiteX4" fmla="*/ 389875 w 2416627"/>
              <a:gd name="connsiteY4" fmla="*/ 1415813 h 2468880"/>
              <a:gd name="connsiteX5" fmla="*/ 0 w 2416627"/>
              <a:gd name="connsiteY5" fmla="*/ 326571 h 2468880"/>
              <a:gd name="connsiteX0" fmla="*/ 0 w 2416627"/>
              <a:gd name="connsiteY0" fmla="*/ 326571 h 1415813"/>
              <a:gd name="connsiteX1" fmla="*/ 2416627 w 2416627"/>
              <a:gd name="connsiteY1" fmla="*/ 0 h 1415813"/>
              <a:gd name="connsiteX2" fmla="*/ 1901148 w 2416627"/>
              <a:gd name="connsiteY2" fmla="*/ 1313319 h 1415813"/>
              <a:gd name="connsiteX3" fmla="*/ 1096275 w 2416627"/>
              <a:gd name="connsiteY3" fmla="*/ 1069145 h 1415813"/>
              <a:gd name="connsiteX4" fmla="*/ 389875 w 2416627"/>
              <a:gd name="connsiteY4" fmla="*/ 1415813 h 1415813"/>
              <a:gd name="connsiteX5" fmla="*/ 0 w 2416627"/>
              <a:gd name="connsiteY5" fmla="*/ 326571 h 1415813"/>
              <a:gd name="connsiteX0" fmla="*/ 0 w 2641710"/>
              <a:gd name="connsiteY0" fmla="*/ 164793 h 1415813"/>
              <a:gd name="connsiteX1" fmla="*/ 2641710 w 2641710"/>
              <a:gd name="connsiteY1" fmla="*/ 0 h 1415813"/>
              <a:gd name="connsiteX2" fmla="*/ 2126231 w 2641710"/>
              <a:gd name="connsiteY2" fmla="*/ 1313319 h 1415813"/>
              <a:gd name="connsiteX3" fmla="*/ 1321358 w 2641710"/>
              <a:gd name="connsiteY3" fmla="*/ 1069145 h 1415813"/>
              <a:gd name="connsiteX4" fmla="*/ 614958 w 2641710"/>
              <a:gd name="connsiteY4" fmla="*/ 1415813 h 1415813"/>
              <a:gd name="connsiteX5" fmla="*/ 0 w 2641710"/>
              <a:gd name="connsiteY5" fmla="*/ 164793 h 1415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1710" h="1415813">
                <a:moveTo>
                  <a:pt x="0" y="164793"/>
                </a:moveTo>
                <a:lnTo>
                  <a:pt x="2641710" y="0"/>
                </a:lnTo>
                <a:lnTo>
                  <a:pt x="2126231" y="1313319"/>
                </a:lnTo>
                <a:lnTo>
                  <a:pt x="1321358" y="1069145"/>
                </a:lnTo>
                <a:lnTo>
                  <a:pt x="614958" y="1415813"/>
                </a:lnTo>
                <a:lnTo>
                  <a:pt x="0" y="164793"/>
                </a:lnTo>
                <a:close/>
              </a:path>
            </a:pathLst>
          </a:custGeom>
          <a:solidFill>
            <a:schemeClr val="accent6"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525A0AF-4819-DC4A-B347-D2D231214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63" y="539724"/>
            <a:ext cx="13510260" cy="1402091"/>
          </a:xfrm>
        </p:spPr>
        <p:txBody>
          <a:bodyPr/>
          <a:lstStyle/>
          <a:p>
            <a:r>
              <a:rPr lang="en-US" dirty="0"/>
              <a:t>Remember there is no such thing as a “standard size” for an application. Each container type has it’s own needs.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091C2CF-B9E8-BC49-8213-1E01D59491C0}"/>
              </a:ext>
            </a:extLst>
          </p:cNvPr>
          <p:cNvCxnSpPr>
            <a:cxnSpLocks/>
          </p:cNvCxnSpPr>
          <p:nvPr/>
        </p:nvCxnSpPr>
        <p:spPr>
          <a:xfrm flipV="1">
            <a:off x="4008226" y="3046565"/>
            <a:ext cx="1658543" cy="1330062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73A673A-FDAA-394F-975C-C5C3AE59C4B1}"/>
              </a:ext>
            </a:extLst>
          </p:cNvPr>
          <p:cNvCxnSpPr>
            <a:cxnSpLocks/>
          </p:cNvCxnSpPr>
          <p:nvPr/>
        </p:nvCxnSpPr>
        <p:spPr>
          <a:xfrm>
            <a:off x="4008226" y="4376626"/>
            <a:ext cx="1084654" cy="467646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97CAC3F-A44E-A04A-B157-132F5CF6F8B5}"/>
              </a:ext>
            </a:extLst>
          </p:cNvPr>
          <p:cNvCxnSpPr>
            <a:cxnSpLocks/>
          </p:cNvCxnSpPr>
          <p:nvPr/>
        </p:nvCxnSpPr>
        <p:spPr>
          <a:xfrm flipH="1" flipV="1">
            <a:off x="2276626" y="3302391"/>
            <a:ext cx="1731599" cy="1074236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A5CF08ED-3190-7346-BAC2-404B8C1693D0}"/>
              </a:ext>
            </a:extLst>
          </p:cNvPr>
          <p:cNvSpPr txBox="1"/>
          <p:nvPr/>
        </p:nvSpPr>
        <p:spPr>
          <a:xfrm>
            <a:off x="3406906" y="4690135"/>
            <a:ext cx="137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GPU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C0A1CDF-16A9-A54E-8D3E-29DD444FDCEE}"/>
              </a:ext>
            </a:extLst>
          </p:cNvPr>
          <p:cNvSpPr txBox="1"/>
          <p:nvPr/>
        </p:nvSpPr>
        <p:spPr>
          <a:xfrm>
            <a:off x="5059827" y="4744628"/>
            <a:ext cx="1736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Memory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729F229-4F1D-AF45-AE58-B6295333876D}"/>
              </a:ext>
            </a:extLst>
          </p:cNvPr>
          <p:cNvSpPr txBox="1"/>
          <p:nvPr/>
        </p:nvSpPr>
        <p:spPr>
          <a:xfrm>
            <a:off x="540231" y="2752762"/>
            <a:ext cx="1736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Storage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2102745-8EEC-FD44-B39A-7715E86DE23F}"/>
              </a:ext>
            </a:extLst>
          </p:cNvPr>
          <p:cNvCxnSpPr>
            <a:cxnSpLocks/>
          </p:cNvCxnSpPr>
          <p:nvPr/>
        </p:nvCxnSpPr>
        <p:spPr>
          <a:xfrm flipH="1">
            <a:off x="3066758" y="4376626"/>
            <a:ext cx="941468" cy="607998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68AD918A-2620-9848-9756-5288A09007CF}"/>
              </a:ext>
            </a:extLst>
          </p:cNvPr>
          <p:cNvSpPr txBox="1"/>
          <p:nvPr/>
        </p:nvSpPr>
        <p:spPr>
          <a:xfrm>
            <a:off x="1287323" y="4850121"/>
            <a:ext cx="1945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Network Bandwidth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49A56D3-A024-1A43-9C18-B0860D96620D}"/>
              </a:ext>
            </a:extLst>
          </p:cNvPr>
          <p:cNvCxnSpPr>
            <a:cxnSpLocks/>
          </p:cNvCxnSpPr>
          <p:nvPr/>
        </p:nvCxnSpPr>
        <p:spPr>
          <a:xfrm>
            <a:off x="4008225" y="4376626"/>
            <a:ext cx="59114" cy="313509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21FAA647-80A5-7D4C-84AA-217368B990F6}"/>
              </a:ext>
            </a:extLst>
          </p:cNvPr>
          <p:cNvSpPr txBox="1"/>
          <p:nvPr/>
        </p:nvSpPr>
        <p:spPr>
          <a:xfrm>
            <a:off x="5379330" y="2578920"/>
            <a:ext cx="137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CPU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931920D2-A6AB-3D40-ABD6-A580AACA8B61}"/>
              </a:ext>
            </a:extLst>
          </p:cNvPr>
          <p:cNvSpPr/>
          <p:nvPr/>
        </p:nvSpPr>
        <p:spPr>
          <a:xfrm>
            <a:off x="9929498" y="3154978"/>
            <a:ext cx="2186523" cy="1422847"/>
          </a:xfrm>
          <a:custGeom>
            <a:avLst/>
            <a:gdLst>
              <a:gd name="connsiteX0" fmla="*/ 496389 w 4088674"/>
              <a:gd name="connsiteY0" fmla="*/ 1567543 h 3709852"/>
              <a:gd name="connsiteX1" fmla="*/ 4088674 w 4088674"/>
              <a:gd name="connsiteY1" fmla="*/ 0 h 3709852"/>
              <a:gd name="connsiteX2" fmla="*/ 3396343 w 4088674"/>
              <a:gd name="connsiteY2" fmla="*/ 3187337 h 3709852"/>
              <a:gd name="connsiteX3" fmla="*/ 2063931 w 4088674"/>
              <a:gd name="connsiteY3" fmla="*/ 3709852 h 3709852"/>
              <a:gd name="connsiteX4" fmla="*/ 0 w 4088674"/>
              <a:gd name="connsiteY4" fmla="*/ 3409406 h 3709852"/>
              <a:gd name="connsiteX5" fmla="*/ 496389 w 4088674"/>
              <a:gd name="connsiteY5" fmla="*/ 1567543 h 3709852"/>
              <a:gd name="connsiteX0" fmla="*/ 496389 w 3396343"/>
              <a:gd name="connsiteY0" fmla="*/ 326571 h 2468880"/>
              <a:gd name="connsiteX1" fmla="*/ 2913016 w 3396343"/>
              <a:gd name="connsiteY1" fmla="*/ 0 h 2468880"/>
              <a:gd name="connsiteX2" fmla="*/ 3396343 w 3396343"/>
              <a:gd name="connsiteY2" fmla="*/ 1946365 h 2468880"/>
              <a:gd name="connsiteX3" fmla="*/ 2063931 w 3396343"/>
              <a:gd name="connsiteY3" fmla="*/ 2468880 h 2468880"/>
              <a:gd name="connsiteX4" fmla="*/ 0 w 3396343"/>
              <a:gd name="connsiteY4" fmla="*/ 2168434 h 2468880"/>
              <a:gd name="connsiteX5" fmla="*/ 496389 w 3396343"/>
              <a:gd name="connsiteY5" fmla="*/ 326571 h 2468880"/>
              <a:gd name="connsiteX0" fmla="*/ 0 w 2899954"/>
              <a:gd name="connsiteY0" fmla="*/ 326571 h 2468880"/>
              <a:gd name="connsiteX1" fmla="*/ 2416627 w 2899954"/>
              <a:gd name="connsiteY1" fmla="*/ 0 h 2468880"/>
              <a:gd name="connsiteX2" fmla="*/ 2899954 w 2899954"/>
              <a:gd name="connsiteY2" fmla="*/ 1946365 h 2468880"/>
              <a:gd name="connsiteX3" fmla="*/ 1567542 w 2899954"/>
              <a:gd name="connsiteY3" fmla="*/ 2468880 h 2468880"/>
              <a:gd name="connsiteX4" fmla="*/ 389875 w 2899954"/>
              <a:gd name="connsiteY4" fmla="*/ 1415813 h 2468880"/>
              <a:gd name="connsiteX5" fmla="*/ 0 w 2899954"/>
              <a:gd name="connsiteY5" fmla="*/ 326571 h 2468880"/>
              <a:gd name="connsiteX0" fmla="*/ 0 w 2416627"/>
              <a:gd name="connsiteY0" fmla="*/ 326571 h 2468880"/>
              <a:gd name="connsiteX1" fmla="*/ 2416627 w 2416627"/>
              <a:gd name="connsiteY1" fmla="*/ 0 h 2468880"/>
              <a:gd name="connsiteX2" fmla="*/ 1901148 w 2416627"/>
              <a:gd name="connsiteY2" fmla="*/ 1313319 h 2468880"/>
              <a:gd name="connsiteX3" fmla="*/ 1567542 w 2416627"/>
              <a:gd name="connsiteY3" fmla="*/ 2468880 h 2468880"/>
              <a:gd name="connsiteX4" fmla="*/ 389875 w 2416627"/>
              <a:gd name="connsiteY4" fmla="*/ 1415813 h 2468880"/>
              <a:gd name="connsiteX5" fmla="*/ 0 w 2416627"/>
              <a:gd name="connsiteY5" fmla="*/ 326571 h 2468880"/>
              <a:gd name="connsiteX0" fmla="*/ 0 w 2416627"/>
              <a:gd name="connsiteY0" fmla="*/ 326571 h 1415813"/>
              <a:gd name="connsiteX1" fmla="*/ 2416627 w 2416627"/>
              <a:gd name="connsiteY1" fmla="*/ 0 h 1415813"/>
              <a:gd name="connsiteX2" fmla="*/ 1901148 w 2416627"/>
              <a:gd name="connsiteY2" fmla="*/ 1313319 h 1415813"/>
              <a:gd name="connsiteX3" fmla="*/ 1096275 w 2416627"/>
              <a:gd name="connsiteY3" fmla="*/ 1069145 h 1415813"/>
              <a:gd name="connsiteX4" fmla="*/ 389875 w 2416627"/>
              <a:gd name="connsiteY4" fmla="*/ 1415813 h 1415813"/>
              <a:gd name="connsiteX5" fmla="*/ 0 w 2416627"/>
              <a:gd name="connsiteY5" fmla="*/ 326571 h 1415813"/>
              <a:gd name="connsiteX0" fmla="*/ 320544 w 2026752"/>
              <a:gd name="connsiteY0" fmla="*/ 748601 h 1415813"/>
              <a:gd name="connsiteX1" fmla="*/ 2026752 w 2026752"/>
              <a:gd name="connsiteY1" fmla="*/ 0 h 1415813"/>
              <a:gd name="connsiteX2" fmla="*/ 1511273 w 2026752"/>
              <a:gd name="connsiteY2" fmla="*/ 1313319 h 1415813"/>
              <a:gd name="connsiteX3" fmla="*/ 706400 w 2026752"/>
              <a:gd name="connsiteY3" fmla="*/ 1069145 h 1415813"/>
              <a:gd name="connsiteX4" fmla="*/ 0 w 2026752"/>
              <a:gd name="connsiteY4" fmla="*/ 1415813 h 1415813"/>
              <a:gd name="connsiteX5" fmla="*/ 320544 w 2026752"/>
              <a:gd name="connsiteY5" fmla="*/ 748601 h 1415813"/>
              <a:gd name="connsiteX0" fmla="*/ 995794 w 2702002"/>
              <a:gd name="connsiteY0" fmla="*/ 748601 h 1971487"/>
              <a:gd name="connsiteX1" fmla="*/ 2702002 w 2702002"/>
              <a:gd name="connsiteY1" fmla="*/ 0 h 1971487"/>
              <a:gd name="connsiteX2" fmla="*/ 2186523 w 2702002"/>
              <a:gd name="connsiteY2" fmla="*/ 1313319 h 1971487"/>
              <a:gd name="connsiteX3" fmla="*/ 1381650 w 2702002"/>
              <a:gd name="connsiteY3" fmla="*/ 1069145 h 1971487"/>
              <a:gd name="connsiteX4" fmla="*/ 0 w 2702002"/>
              <a:gd name="connsiteY4" fmla="*/ 1971487 h 1971487"/>
              <a:gd name="connsiteX5" fmla="*/ 995794 w 2702002"/>
              <a:gd name="connsiteY5" fmla="*/ 748601 h 1971487"/>
              <a:gd name="connsiteX0" fmla="*/ 995794 w 2186523"/>
              <a:gd name="connsiteY0" fmla="*/ 199961 h 1422847"/>
              <a:gd name="connsiteX1" fmla="*/ 1850906 w 2186523"/>
              <a:gd name="connsiteY1" fmla="*/ 0 h 1422847"/>
              <a:gd name="connsiteX2" fmla="*/ 2186523 w 2186523"/>
              <a:gd name="connsiteY2" fmla="*/ 764679 h 1422847"/>
              <a:gd name="connsiteX3" fmla="*/ 1381650 w 2186523"/>
              <a:gd name="connsiteY3" fmla="*/ 520505 h 1422847"/>
              <a:gd name="connsiteX4" fmla="*/ 0 w 2186523"/>
              <a:gd name="connsiteY4" fmla="*/ 1422847 h 1422847"/>
              <a:gd name="connsiteX5" fmla="*/ 995794 w 2186523"/>
              <a:gd name="connsiteY5" fmla="*/ 199961 h 142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86523" h="1422847">
                <a:moveTo>
                  <a:pt x="995794" y="199961"/>
                </a:moveTo>
                <a:lnTo>
                  <a:pt x="1850906" y="0"/>
                </a:lnTo>
                <a:lnTo>
                  <a:pt x="2186523" y="764679"/>
                </a:lnTo>
                <a:lnTo>
                  <a:pt x="1381650" y="520505"/>
                </a:lnTo>
                <a:lnTo>
                  <a:pt x="0" y="1422847"/>
                </a:lnTo>
                <a:lnTo>
                  <a:pt x="995794" y="199961"/>
                </a:lnTo>
                <a:close/>
              </a:path>
            </a:pathLst>
          </a:custGeom>
          <a:solidFill>
            <a:schemeClr val="accent6"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BF9265A-BFD3-5C45-B292-C6BCC34F33B9}"/>
              </a:ext>
            </a:extLst>
          </p:cNvPr>
          <p:cNvCxnSpPr>
            <a:cxnSpLocks/>
          </p:cNvCxnSpPr>
          <p:nvPr/>
        </p:nvCxnSpPr>
        <p:spPr>
          <a:xfrm flipV="1">
            <a:off x="11299530" y="2961697"/>
            <a:ext cx="714280" cy="614375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4EF1FF4-3F90-C647-8F1D-AF0F8C366395}"/>
              </a:ext>
            </a:extLst>
          </p:cNvPr>
          <p:cNvCxnSpPr>
            <a:cxnSpLocks/>
          </p:cNvCxnSpPr>
          <p:nvPr/>
        </p:nvCxnSpPr>
        <p:spPr>
          <a:xfrm>
            <a:off x="11299530" y="3576071"/>
            <a:ext cx="1084654" cy="467646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4FC02EA-120E-ED49-8093-C4EF5EA483E0}"/>
              </a:ext>
            </a:extLst>
          </p:cNvPr>
          <p:cNvCxnSpPr>
            <a:cxnSpLocks/>
          </p:cNvCxnSpPr>
          <p:nvPr/>
        </p:nvCxnSpPr>
        <p:spPr>
          <a:xfrm flipH="1" flipV="1">
            <a:off x="10698210" y="3195708"/>
            <a:ext cx="601320" cy="380364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CF1B1DB-0413-F545-84A5-9A3A9A5D49D8}"/>
              </a:ext>
            </a:extLst>
          </p:cNvPr>
          <p:cNvSpPr txBox="1"/>
          <p:nvPr/>
        </p:nvSpPr>
        <p:spPr>
          <a:xfrm>
            <a:off x="10698210" y="3889580"/>
            <a:ext cx="137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GPU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3D3ECA9-5C4F-6344-8C60-802FB4F48255}"/>
              </a:ext>
            </a:extLst>
          </p:cNvPr>
          <p:cNvSpPr txBox="1"/>
          <p:nvPr/>
        </p:nvSpPr>
        <p:spPr>
          <a:xfrm>
            <a:off x="12351131" y="3944073"/>
            <a:ext cx="1736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Memory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01E5717-847E-AC45-AC94-FAAC726C1EC0}"/>
              </a:ext>
            </a:extLst>
          </p:cNvPr>
          <p:cNvSpPr txBox="1"/>
          <p:nvPr/>
        </p:nvSpPr>
        <p:spPr>
          <a:xfrm>
            <a:off x="9179871" y="2700087"/>
            <a:ext cx="1736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Storage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0F9BD49-DA01-3745-97D9-311B928D5F36}"/>
              </a:ext>
            </a:extLst>
          </p:cNvPr>
          <p:cNvCxnSpPr>
            <a:cxnSpLocks/>
          </p:cNvCxnSpPr>
          <p:nvPr/>
        </p:nvCxnSpPr>
        <p:spPr>
          <a:xfrm flipH="1">
            <a:off x="9423045" y="3576071"/>
            <a:ext cx="1876485" cy="1373245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96CDA8D-2689-4345-8A41-535A892B4399}"/>
              </a:ext>
            </a:extLst>
          </p:cNvPr>
          <p:cNvSpPr txBox="1"/>
          <p:nvPr/>
        </p:nvSpPr>
        <p:spPr>
          <a:xfrm>
            <a:off x="7565753" y="4807051"/>
            <a:ext cx="1945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Network Bandwidth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3C05AD9-D195-5C45-B0E9-833FCBD6E331}"/>
              </a:ext>
            </a:extLst>
          </p:cNvPr>
          <p:cNvCxnSpPr>
            <a:cxnSpLocks/>
          </p:cNvCxnSpPr>
          <p:nvPr/>
        </p:nvCxnSpPr>
        <p:spPr>
          <a:xfrm>
            <a:off x="11299529" y="3576071"/>
            <a:ext cx="59114" cy="313509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1E2F873-676B-3244-97EE-35D3C5206A82}"/>
              </a:ext>
            </a:extLst>
          </p:cNvPr>
          <p:cNvSpPr txBox="1"/>
          <p:nvPr/>
        </p:nvSpPr>
        <p:spPr>
          <a:xfrm>
            <a:off x="11739451" y="2499058"/>
            <a:ext cx="137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CPU</a:t>
            </a: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A6B63B19-EF65-2245-B804-31F6B2F722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76626" y="5938844"/>
            <a:ext cx="1239838" cy="1239838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D816C4BC-11E6-664A-9C82-CBB8286A4F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09579" y="5938844"/>
            <a:ext cx="1239838" cy="1239838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E4904685-4089-B240-972D-389D26EAEDB8}"/>
              </a:ext>
            </a:extLst>
          </p:cNvPr>
          <p:cNvSpPr txBox="1"/>
          <p:nvPr/>
        </p:nvSpPr>
        <p:spPr>
          <a:xfrm>
            <a:off x="3516464" y="6222068"/>
            <a:ext cx="2455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4"/>
                </a:solidFill>
              </a:rPr>
              <a:t>Application 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443AAFE-C2ED-814E-9589-17C73B4A9239}"/>
              </a:ext>
            </a:extLst>
          </p:cNvPr>
          <p:cNvSpPr txBox="1"/>
          <p:nvPr/>
        </p:nvSpPr>
        <p:spPr>
          <a:xfrm>
            <a:off x="10511815" y="6215189"/>
            <a:ext cx="2455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3"/>
                </a:solidFill>
              </a:rPr>
              <a:t>Application B</a:t>
            </a:r>
          </a:p>
        </p:txBody>
      </p:sp>
    </p:spTree>
    <p:extLst>
      <p:ext uri="{BB962C8B-B14F-4D97-AF65-F5344CB8AC3E}">
        <p14:creationId xmlns:p14="http://schemas.microsoft.com/office/powerpoint/2010/main" val="17357921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>
            <a:extLst>
              <a:ext uri="{FF2B5EF4-FFF2-40B4-BE49-F238E27FC236}">
                <a16:creationId xmlns:a16="http://schemas.microsoft.com/office/drawing/2014/main" id="{FDE1D8B4-E126-AB49-9360-6FF8DEE232F4}"/>
              </a:ext>
            </a:extLst>
          </p:cNvPr>
          <p:cNvSpPr/>
          <p:nvPr/>
        </p:nvSpPr>
        <p:spPr>
          <a:xfrm>
            <a:off x="2363090" y="3180935"/>
            <a:ext cx="2794447" cy="1931294"/>
          </a:xfrm>
          <a:custGeom>
            <a:avLst/>
            <a:gdLst>
              <a:gd name="connsiteX0" fmla="*/ 391886 w 4454434"/>
              <a:gd name="connsiteY0" fmla="*/ 235131 h 2782389"/>
              <a:gd name="connsiteX1" fmla="*/ 3670663 w 4454434"/>
              <a:gd name="connsiteY1" fmla="*/ 0 h 2782389"/>
              <a:gd name="connsiteX2" fmla="*/ 4454434 w 4454434"/>
              <a:gd name="connsiteY2" fmla="*/ 2573383 h 2782389"/>
              <a:gd name="connsiteX3" fmla="*/ 2677886 w 4454434"/>
              <a:gd name="connsiteY3" fmla="*/ 2717074 h 2782389"/>
              <a:gd name="connsiteX4" fmla="*/ 0 w 4454434"/>
              <a:gd name="connsiteY4" fmla="*/ 2782389 h 2782389"/>
              <a:gd name="connsiteX5" fmla="*/ 391886 w 4454434"/>
              <a:gd name="connsiteY5" fmla="*/ 235131 h 2782389"/>
              <a:gd name="connsiteX0" fmla="*/ 391886 w 4454434"/>
              <a:gd name="connsiteY0" fmla="*/ 235131 h 3108960"/>
              <a:gd name="connsiteX1" fmla="*/ 3670663 w 4454434"/>
              <a:gd name="connsiteY1" fmla="*/ 0 h 3108960"/>
              <a:gd name="connsiteX2" fmla="*/ 4454434 w 4454434"/>
              <a:gd name="connsiteY2" fmla="*/ 2573383 h 3108960"/>
              <a:gd name="connsiteX3" fmla="*/ 2625634 w 4454434"/>
              <a:gd name="connsiteY3" fmla="*/ 3108960 h 3108960"/>
              <a:gd name="connsiteX4" fmla="*/ 0 w 4454434"/>
              <a:gd name="connsiteY4" fmla="*/ 2782389 h 3108960"/>
              <a:gd name="connsiteX5" fmla="*/ 391886 w 4454434"/>
              <a:gd name="connsiteY5" fmla="*/ 235131 h 3108960"/>
              <a:gd name="connsiteX0" fmla="*/ 0 w 4062548"/>
              <a:gd name="connsiteY0" fmla="*/ 235131 h 3108960"/>
              <a:gd name="connsiteX1" fmla="*/ 3278777 w 4062548"/>
              <a:gd name="connsiteY1" fmla="*/ 0 h 3108960"/>
              <a:gd name="connsiteX2" fmla="*/ 4062548 w 4062548"/>
              <a:gd name="connsiteY2" fmla="*/ 2573383 h 3108960"/>
              <a:gd name="connsiteX3" fmla="*/ 2233748 w 4062548"/>
              <a:gd name="connsiteY3" fmla="*/ 3108960 h 3108960"/>
              <a:gd name="connsiteX4" fmla="*/ 747597 w 4062548"/>
              <a:gd name="connsiteY4" fmla="*/ 1860955 h 3108960"/>
              <a:gd name="connsiteX5" fmla="*/ 0 w 4062548"/>
              <a:gd name="connsiteY5" fmla="*/ 235131 h 3108960"/>
              <a:gd name="connsiteX0" fmla="*/ 0 w 3278777"/>
              <a:gd name="connsiteY0" fmla="*/ 235131 h 3108960"/>
              <a:gd name="connsiteX1" fmla="*/ 3278777 w 3278777"/>
              <a:gd name="connsiteY1" fmla="*/ 0 h 3108960"/>
              <a:gd name="connsiteX2" fmla="*/ 2662813 w 3278777"/>
              <a:gd name="connsiteY2" fmla="*/ 1736356 h 3108960"/>
              <a:gd name="connsiteX3" fmla="*/ 2233748 w 3278777"/>
              <a:gd name="connsiteY3" fmla="*/ 3108960 h 3108960"/>
              <a:gd name="connsiteX4" fmla="*/ 747597 w 3278777"/>
              <a:gd name="connsiteY4" fmla="*/ 1860955 h 3108960"/>
              <a:gd name="connsiteX5" fmla="*/ 0 w 3278777"/>
              <a:gd name="connsiteY5" fmla="*/ 235131 h 3108960"/>
              <a:gd name="connsiteX0" fmla="*/ 0 w 3278777"/>
              <a:gd name="connsiteY0" fmla="*/ 235131 h 1860955"/>
              <a:gd name="connsiteX1" fmla="*/ 3278777 w 3278777"/>
              <a:gd name="connsiteY1" fmla="*/ 0 h 1860955"/>
              <a:gd name="connsiteX2" fmla="*/ 2662813 w 3278777"/>
              <a:gd name="connsiteY2" fmla="*/ 1736356 h 1860955"/>
              <a:gd name="connsiteX3" fmla="*/ 1727311 w 3278777"/>
              <a:gd name="connsiteY3" fmla="*/ 1519311 h 1860955"/>
              <a:gd name="connsiteX4" fmla="*/ 747597 w 3278777"/>
              <a:gd name="connsiteY4" fmla="*/ 1860955 h 1860955"/>
              <a:gd name="connsiteX5" fmla="*/ 0 w 3278777"/>
              <a:gd name="connsiteY5" fmla="*/ 235131 h 1860955"/>
              <a:gd name="connsiteX0" fmla="*/ 370785 w 2531180"/>
              <a:gd name="connsiteY0" fmla="*/ 945549 h 1860955"/>
              <a:gd name="connsiteX1" fmla="*/ 2531180 w 2531180"/>
              <a:gd name="connsiteY1" fmla="*/ 0 h 1860955"/>
              <a:gd name="connsiteX2" fmla="*/ 1915216 w 2531180"/>
              <a:gd name="connsiteY2" fmla="*/ 1736356 h 1860955"/>
              <a:gd name="connsiteX3" fmla="*/ 979714 w 2531180"/>
              <a:gd name="connsiteY3" fmla="*/ 1519311 h 1860955"/>
              <a:gd name="connsiteX4" fmla="*/ 0 w 2531180"/>
              <a:gd name="connsiteY4" fmla="*/ 1860955 h 1860955"/>
              <a:gd name="connsiteX5" fmla="*/ 370785 w 2531180"/>
              <a:gd name="connsiteY5" fmla="*/ 945549 h 1860955"/>
              <a:gd name="connsiteX0" fmla="*/ 1250016 w 3410411"/>
              <a:gd name="connsiteY0" fmla="*/ 945549 h 2641712"/>
              <a:gd name="connsiteX1" fmla="*/ 3410411 w 3410411"/>
              <a:gd name="connsiteY1" fmla="*/ 0 h 2641712"/>
              <a:gd name="connsiteX2" fmla="*/ 2794447 w 3410411"/>
              <a:gd name="connsiteY2" fmla="*/ 1736356 h 2641712"/>
              <a:gd name="connsiteX3" fmla="*/ 1858945 w 3410411"/>
              <a:gd name="connsiteY3" fmla="*/ 1519311 h 2641712"/>
              <a:gd name="connsiteX4" fmla="*/ 0 w 3410411"/>
              <a:gd name="connsiteY4" fmla="*/ 2641712 h 2641712"/>
              <a:gd name="connsiteX5" fmla="*/ 1250016 w 3410411"/>
              <a:gd name="connsiteY5" fmla="*/ 945549 h 2641712"/>
              <a:gd name="connsiteX0" fmla="*/ 1250016 w 2794447"/>
              <a:gd name="connsiteY0" fmla="*/ 235131 h 1931294"/>
              <a:gd name="connsiteX1" fmla="*/ 2425672 w 2794447"/>
              <a:gd name="connsiteY1" fmla="*/ 0 h 1931294"/>
              <a:gd name="connsiteX2" fmla="*/ 2794447 w 2794447"/>
              <a:gd name="connsiteY2" fmla="*/ 1025938 h 1931294"/>
              <a:gd name="connsiteX3" fmla="*/ 1858945 w 2794447"/>
              <a:gd name="connsiteY3" fmla="*/ 808893 h 1931294"/>
              <a:gd name="connsiteX4" fmla="*/ 0 w 2794447"/>
              <a:gd name="connsiteY4" fmla="*/ 1931294 h 1931294"/>
              <a:gd name="connsiteX5" fmla="*/ 1250016 w 2794447"/>
              <a:gd name="connsiteY5" fmla="*/ 235131 h 1931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4447" h="1931294">
                <a:moveTo>
                  <a:pt x="1250016" y="235131"/>
                </a:moveTo>
                <a:lnTo>
                  <a:pt x="2425672" y="0"/>
                </a:lnTo>
                <a:lnTo>
                  <a:pt x="2794447" y="1025938"/>
                </a:lnTo>
                <a:lnTo>
                  <a:pt x="1858945" y="808893"/>
                </a:lnTo>
                <a:lnTo>
                  <a:pt x="0" y="1931294"/>
                </a:lnTo>
                <a:lnTo>
                  <a:pt x="1250016" y="235131"/>
                </a:lnTo>
                <a:close/>
              </a:path>
            </a:pathLst>
          </a:custGeom>
          <a:solidFill>
            <a:schemeClr val="accent1">
              <a:alpha val="3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525A0AF-4819-DC4A-B347-D2D231214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63" y="539724"/>
            <a:ext cx="13510260" cy="1402091"/>
          </a:xfrm>
        </p:spPr>
        <p:txBody>
          <a:bodyPr/>
          <a:lstStyle/>
          <a:p>
            <a:r>
              <a:rPr lang="en-US" dirty="0"/>
              <a:t>Performance and resource needs may change over time as new features are added, or optimizations are made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931920D2-A6AB-3D40-ABD6-A580AACA8B61}"/>
              </a:ext>
            </a:extLst>
          </p:cNvPr>
          <p:cNvSpPr/>
          <p:nvPr/>
        </p:nvSpPr>
        <p:spPr>
          <a:xfrm>
            <a:off x="2797178" y="3332664"/>
            <a:ext cx="2186523" cy="1422847"/>
          </a:xfrm>
          <a:custGeom>
            <a:avLst/>
            <a:gdLst>
              <a:gd name="connsiteX0" fmla="*/ 496389 w 4088674"/>
              <a:gd name="connsiteY0" fmla="*/ 1567543 h 3709852"/>
              <a:gd name="connsiteX1" fmla="*/ 4088674 w 4088674"/>
              <a:gd name="connsiteY1" fmla="*/ 0 h 3709852"/>
              <a:gd name="connsiteX2" fmla="*/ 3396343 w 4088674"/>
              <a:gd name="connsiteY2" fmla="*/ 3187337 h 3709852"/>
              <a:gd name="connsiteX3" fmla="*/ 2063931 w 4088674"/>
              <a:gd name="connsiteY3" fmla="*/ 3709852 h 3709852"/>
              <a:gd name="connsiteX4" fmla="*/ 0 w 4088674"/>
              <a:gd name="connsiteY4" fmla="*/ 3409406 h 3709852"/>
              <a:gd name="connsiteX5" fmla="*/ 496389 w 4088674"/>
              <a:gd name="connsiteY5" fmla="*/ 1567543 h 3709852"/>
              <a:gd name="connsiteX0" fmla="*/ 496389 w 3396343"/>
              <a:gd name="connsiteY0" fmla="*/ 326571 h 2468880"/>
              <a:gd name="connsiteX1" fmla="*/ 2913016 w 3396343"/>
              <a:gd name="connsiteY1" fmla="*/ 0 h 2468880"/>
              <a:gd name="connsiteX2" fmla="*/ 3396343 w 3396343"/>
              <a:gd name="connsiteY2" fmla="*/ 1946365 h 2468880"/>
              <a:gd name="connsiteX3" fmla="*/ 2063931 w 3396343"/>
              <a:gd name="connsiteY3" fmla="*/ 2468880 h 2468880"/>
              <a:gd name="connsiteX4" fmla="*/ 0 w 3396343"/>
              <a:gd name="connsiteY4" fmla="*/ 2168434 h 2468880"/>
              <a:gd name="connsiteX5" fmla="*/ 496389 w 3396343"/>
              <a:gd name="connsiteY5" fmla="*/ 326571 h 2468880"/>
              <a:gd name="connsiteX0" fmla="*/ 0 w 2899954"/>
              <a:gd name="connsiteY0" fmla="*/ 326571 h 2468880"/>
              <a:gd name="connsiteX1" fmla="*/ 2416627 w 2899954"/>
              <a:gd name="connsiteY1" fmla="*/ 0 h 2468880"/>
              <a:gd name="connsiteX2" fmla="*/ 2899954 w 2899954"/>
              <a:gd name="connsiteY2" fmla="*/ 1946365 h 2468880"/>
              <a:gd name="connsiteX3" fmla="*/ 1567542 w 2899954"/>
              <a:gd name="connsiteY3" fmla="*/ 2468880 h 2468880"/>
              <a:gd name="connsiteX4" fmla="*/ 389875 w 2899954"/>
              <a:gd name="connsiteY4" fmla="*/ 1415813 h 2468880"/>
              <a:gd name="connsiteX5" fmla="*/ 0 w 2899954"/>
              <a:gd name="connsiteY5" fmla="*/ 326571 h 2468880"/>
              <a:gd name="connsiteX0" fmla="*/ 0 w 2416627"/>
              <a:gd name="connsiteY0" fmla="*/ 326571 h 2468880"/>
              <a:gd name="connsiteX1" fmla="*/ 2416627 w 2416627"/>
              <a:gd name="connsiteY1" fmla="*/ 0 h 2468880"/>
              <a:gd name="connsiteX2" fmla="*/ 1901148 w 2416627"/>
              <a:gd name="connsiteY2" fmla="*/ 1313319 h 2468880"/>
              <a:gd name="connsiteX3" fmla="*/ 1567542 w 2416627"/>
              <a:gd name="connsiteY3" fmla="*/ 2468880 h 2468880"/>
              <a:gd name="connsiteX4" fmla="*/ 389875 w 2416627"/>
              <a:gd name="connsiteY4" fmla="*/ 1415813 h 2468880"/>
              <a:gd name="connsiteX5" fmla="*/ 0 w 2416627"/>
              <a:gd name="connsiteY5" fmla="*/ 326571 h 2468880"/>
              <a:gd name="connsiteX0" fmla="*/ 0 w 2416627"/>
              <a:gd name="connsiteY0" fmla="*/ 326571 h 1415813"/>
              <a:gd name="connsiteX1" fmla="*/ 2416627 w 2416627"/>
              <a:gd name="connsiteY1" fmla="*/ 0 h 1415813"/>
              <a:gd name="connsiteX2" fmla="*/ 1901148 w 2416627"/>
              <a:gd name="connsiteY2" fmla="*/ 1313319 h 1415813"/>
              <a:gd name="connsiteX3" fmla="*/ 1096275 w 2416627"/>
              <a:gd name="connsiteY3" fmla="*/ 1069145 h 1415813"/>
              <a:gd name="connsiteX4" fmla="*/ 389875 w 2416627"/>
              <a:gd name="connsiteY4" fmla="*/ 1415813 h 1415813"/>
              <a:gd name="connsiteX5" fmla="*/ 0 w 2416627"/>
              <a:gd name="connsiteY5" fmla="*/ 326571 h 1415813"/>
              <a:gd name="connsiteX0" fmla="*/ 320544 w 2026752"/>
              <a:gd name="connsiteY0" fmla="*/ 748601 h 1415813"/>
              <a:gd name="connsiteX1" fmla="*/ 2026752 w 2026752"/>
              <a:gd name="connsiteY1" fmla="*/ 0 h 1415813"/>
              <a:gd name="connsiteX2" fmla="*/ 1511273 w 2026752"/>
              <a:gd name="connsiteY2" fmla="*/ 1313319 h 1415813"/>
              <a:gd name="connsiteX3" fmla="*/ 706400 w 2026752"/>
              <a:gd name="connsiteY3" fmla="*/ 1069145 h 1415813"/>
              <a:gd name="connsiteX4" fmla="*/ 0 w 2026752"/>
              <a:gd name="connsiteY4" fmla="*/ 1415813 h 1415813"/>
              <a:gd name="connsiteX5" fmla="*/ 320544 w 2026752"/>
              <a:gd name="connsiteY5" fmla="*/ 748601 h 1415813"/>
              <a:gd name="connsiteX0" fmla="*/ 995794 w 2702002"/>
              <a:gd name="connsiteY0" fmla="*/ 748601 h 1971487"/>
              <a:gd name="connsiteX1" fmla="*/ 2702002 w 2702002"/>
              <a:gd name="connsiteY1" fmla="*/ 0 h 1971487"/>
              <a:gd name="connsiteX2" fmla="*/ 2186523 w 2702002"/>
              <a:gd name="connsiteY2" fmla="*/ 1313319 h 1971487"/>
              <a:gd name="connsiteX3" fmla="*/ 1381650 w 2702002"/>
              <a:gd name="connsiteY3" fmla="*/ 1069145 h 1971487"/>
              <a:gd name="connsiteX4" fmla="*/ 0 w 2702002"/>
              <a:gd name="connsiteY4" fmla="*/ 1971487 h 1971487"/>
              <a:gd name="connsiteX5" fmla="*/ 995794 w 2702002"/>
              <a:gd name="connsiteY5" fmla="*/ 748601 h 1971487"/>
              <a:gd name="connsiteX0" fmla="*/ 995794 w 2186523"/>
              <a:gd name="connsiteY0" fmla="*/ 199961 h 1422847"/>
              <a:gd name="connsiteX1" fmla="*/ 1850906 w 2186523"/>
              <a:gd name="connsiteY1" fmla="*/ 0 h 1422847"/>
              <a:gd name="connsiteX2" fmla="*/ 2186523 w 2186523"/>
              <a:gd name="connsiteY2" fmla="*/ 764679 h 1422847"/>
              <a:gd name="connsiteX3" fmla="*/ 1381650 w 2186523"/>
              <a:gd name="connsiteY3" fmla="*/ 520505 h 1422847"/>
              <a:gd name="connsiteX4" fmla="*/ 0 w 2186523"/>
              <a:gd name="connsiteY4" fmla="*/ 1422847 h 1422847"/>
              <a:gd name="connsiteX5" fmla="*/ 995794 w 2186523"/>
              <a:gd name="connsiteY5" fmla="*/ 199961 h 142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86523" h="1422847">
                <a:moveTo>
                  <a:pt x="995794" y="199961"/>
                </a:moveTo>
                <a:lnTo>
                  <a:pt x="1850906" y="0"/>
                </a:lnTo>
                <a:lnTo>
                  <a:pt x="2186523" y="764679"/>
                </a:lnTo>
                <a:lnTo>
                  <a:pt x="1381650" y="520505"/>
                </a:lnTo>
                <a:lnTo>
                  <a:pt x="0" y="1422847"/>
                </a:lnTo>
                <a:lnTo>
                  <a:pt x="995794" y="199961"/>
                </a:lnTo>
                <a:close/>
              </a:path>
            </a:pathLst>
          </a:custGeom>
          <a:solidFill>
            <a:schemeClr val="accent6"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BF9265A-BFD3-5C45-B292-C6BCC34F33B9}"/>
              </a:ext>
            </a:extLst>
          </p:cNvPr>
          <p:cNvCxnSpPr>
            <a:cxnSpLocks/>
          </p:cNvCxnSpPr>
          <p:nvPr/>
        </p:nvCxnSpPr>
        <p:spPr>
          <a:xfrm flipV="1">
            <a:off x="4167210" y="3139383"/>
            <a:ext cx="714280" cy="614375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4EF1FF4-3F90-C647-8F1D-AF0F8C366395}"/>
              </a:ext>
            </a:extLst>
          </p:cNvPr>
          <p:cNvCxnSpPr>
            <a:cxnSpLocks/>
          </p:cNvCxnSpPr>
          <p:nvPr/>
        </p:nvCxnSpPr>
        <p:spPr>
          <a:xfrm>
            <a:off x="4167210" y="3753757"/>
            <a:ext cx="1084654" cy="467646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4FC02EA-120E-ED49-8093-C4EF5EA483E0}"/>
              </a:ext>
            </a:extLst>
          </p:cNvPr>
          <p:cNvCxnSpPr>
            <a:cxnSpLocks/>
          </p:cNvCxnSpPr>
          <p:nvPr/>
        </p:nvCxnSpPr>
        <p:spPr>
          <a:xfrm flipH="1" flipV="1">
            <a:off x="3565890" y="3373394"/>
            <a:ext cx="601320" cy="380364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CF1B1DB-0413-F545-84A5-9A3A9A5D49D8}"/>
              </a:ext>
            </a:extLst>
          </p:cNvPr>
          <p:cNvSpPr txBox="1"/>
          <p:nvPr/>
        </p:nvSpPr>
        <p:spPr>
          <a:xfrm>
            <a:off x="3565890" y="4067266"/>
            <a:ext cx="137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GPU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3D3ECA9-5C4F-6344-8C60-802FB4F48255}"/>
              </a:ext>
            </a:extLst>
          </p:cNvPr>
          <p:cNvSpPr txBox="1"/>
          <p:nvPr/>
        </p:nvSpPr>
        <p:spPr>
          <a:xfrm>
            <a:off x="5218811" y="4121759"/>
            <a:ext cx="1736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Memory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01E5717-847E-AC45-AC94-FAAC726C1EC0}"/>
              </a:ext>
            </a:extLst>
          </p:cNvPr>
          <p:cNvSpPr txBox="1"/>
          <p:nvPr/>
        </p:nvSpPr>
        <p:spPr>
          <a:xfrm>
            <a:off x="2047551" y="2877773"/>
            <a:ext cx="1736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Storage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0F9BD49-DA01-3745-97D9-311B928D5F36}"/>
              </a:ext>
            </a:extLst>
          </p:cNvPr>
          <p:cNvCxnSpPr>
            <a:cxnSpLocks/>
          </p:cNvCxnSpPr>
          <p:nvPr/>
        </p:nvCxnSpPr>
        <p:spPr>
          <a:xfrm flipH="1">
            <a:off x="2290725" y="3753757"/>
            <a:ext cx="1876485" cy="1373245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96CDA8D-2689-4345-8A41-535A892B4399}"/>
              </a:ext>
            </a:extLst>
          </p:cNvPr>
          <p:cNvSpPr txBox="1"/>
          <p:nvPr/>
        </p:nvSpPr>
        <p:spPr>
          <a:xfrm>
            <a:off x="433433" y="4984737"/>
            <a:ext cx="1945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Network Bandwidth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3C05AD9-D195-5C45-B0E9-833FCBD6E331}"/>
              </a:ext>
            </a:extLst>
          </p:cNvPr>
          <p:cNvCxnSpPr>
            <a:cxnSpLocks/>
          </p:cNvCxnSpPr>
          <p:nvPr/>
        </p:nvCxnSpPr>
        <p:spPr>
          <a:xfrm>
            <a:off x="4167209" y="3753757"/>
            <a:ext cx="59114" cy="313509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1E2F873-676B-3244-97EE-35D3C5206A82}"/>
              </a:ext>
            </a:extLst>
          </p:cNvPr>
          <p:cNvSpPr txBox="1"/>
          <p:nvPr/>
        </p:nvSpPr>
        <p:spPr>
          <a:xfrm>
            <a:off x="4607131" y="2676744"/>
            <a:ext cx="137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CPU</a:t>
            </a: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A6B63B19-EF65-2245-B804-31F6B2F722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68663" y="6067108"/>
            <a:ext cx="1239838" cy="1239838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E4904685-4089-B240-972D-389D26EAEDB8}"/>
              </a:ext>
            </a:extLst>
          </p:cNvPr>
          <p:cNvSpPr txBox="1"/>
          <p:nvPr/>
        </p:nvSpPr>
        <p:spPr>
          <a:xfrm>
            <a:off x="3108501" y="6350332"/>
            <a:ext cx="2455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4"/>
                </a:solidFill>
              </a:rPr>
              <a:t>Application A v1.0.0</a:t>
            </a: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0DEE8058-E8F8-E64F-84D1-EC561A3212A6}"/>
              </a:ext>
            </a:extLst>
          </p:cNvPr>
          <p:cNvSpPr/>
          <p:nvPr/>
        </p:nvSpPr>
        <p:spPr>
          <a:xfrm>
            <a:off x="9218747" y="3158468"/>
            <a:ext cx="2052877" cy="1544432"/>
          </a:xfrm>
          <a:custGeom>
            <a:avLst/>
            <a:gdLst>
              <a:gd name="connsiteX0" fmla="*/ 391886 w 4454434"/>
              <a:gd name="connsiteY0" fmla="*/ 235131 h 2782389"/>
              <a:gd name="connsiteX1" fmla="*/ 3670663 w 4454434"/>
              <a:gd name="connsiteY1" fmla="*/ 0 h 2782389"/>
              <a:gd name="connsiteX2" fmla="*/ 4454434 w 4454434"/>
              <a:gd name="connsiteY2" fmla="*/ 2573383 h 2782389"/>
              <a:gd name="connsiteX3" fmla="*/ 2677886 w 4454434"/>
              <a:gd name="connsiteY3" fmla="*/ 2717074 h 2782389"/>
              <a:gd name="connsiteX4" fmla="*/ 0 w 4454434"/>
              <a:gd name="connsiteY4" fmla="*/ 2782389 h 2782389"/>
              <a:gd name="connsiteX5" fmla="*/ 391886 w 4454434"/>
              <a:gd name="connsiteY5" fmla="*/ 235131 h 2782389"/>
              <a:gd name="connsiteX0" fmla="*/ 391886 w 4454434"/>
              <a:gd name="connsiteY0" fmla="*/ 235131 h 3108960"/>
              <a:gd name="connsiteX1" fmla="*/ 3670663 w 4454434"/>
              <a:gd name="connsiteY1" fmla="*/ 0 h 3108960"/>
              <a:gd name="connsiteX2" fmla="*/ 4454434 w 4454434"/>
              <a:gd name="connsiteY2" fmla="*/ 2573383 h 3108960"/>
              <a:gd name="connsiteX3" fmla="*/ 2625634 w 4454434"/>
              <a:gd name="connsiteY3" fmla="*/ 3108960 h 3108960"/>
              <a:gd name="connsiteX4" fmla="*/ 0 w 4454434"/>
              <a:gd name="connsiteY4" fmla="*/ 2782389 h 3108960"/>
              <a:gd name="connsiteX5" fmla="*/ 391886 w 4454434"/>
              <a:gd name="connsiteY5" fmla="*/ 235131 h 3108960"/>
              <a:gd name="connsiteX0" fmla="*/ 0 w 4062548"/>
              <a:gd name="connsiteY0" fmla="*/ 235131 h 3108960"/>
              <a:gd name="connsiteX1" fmla="*/ 3278777 w 4062548"/>
              <a:gd name="connsiteY1" fmla="*/ 0 h 3108960"/>
              <a:gd name="connsiteX2" fmla="*/ 4062548 w 4062548"/>
              <a:gd name="connsiteY2" fmla="*/ 2573383 h 3108960"/>
              <a:gd name="connsiteX3" fmla="*/ 2233748 w 4062548"/>
              <a:gd name="connsiteY3" fmla="*/ 3108960 h 3108960"/>
              <a:gd name="connsiteX4" fmla="*/ 747597 w 4062548"/>
              <a:gd name="connsiteY4" fmla="*/ 1860955 h 3108960"/>
              <a:gd name="connsiteX5" fmla="*/ 0 w 4062548"/>
              <a:gd name="connsiteY5" fmla="*/ 235131 h 3108960"/>
              <a:gd name="connsiteX0" fmla="*/ 0 w 3278777"/>
              <a:gd name="connsiteY0" fmla="*/ 235131 h 3108960"/>
              <a:gd name="connsiteX1" fmla="*/ 3278777 w 3278777"/>
              <a:gd name="connsiteY1" fmla="*/ 0 h 3108960"/>
              <a:gd name="connsiteX2" fmla="*/ 2662813 w 3278777"/>
              <a:gd name="connsiteY2" fmla="*/ 1736356 h 3108960"/>
              <a:gd name="connsiteX3" fmla="*/ 2233748 w 3278777"/>
              <a:gd name="connsiteY3" fmla="*/ 3108960 h 3108960"/>
              <a:gd name="connsiteX4" fmla="*/ 747597 w 3278777"/>
              <a:gd name="connsiteY4" fmla="*/ 1860955 h 3108960"/>
              <a:gd name="connsiteX5" fmla="*/ 0 w 3278777"/>
              <a:gd name="connsiteY5" fmla="*/ 235131 h 3108960"/>
              <a:gd name="connsiteX0" fmla="*/ 0 w 3278777"/>
              <a:gd name="connsiteY0" fmla="*/ 235131 h 1860955"/>
              <a:gd name="connsiteX1" fmla="*/ 3278777 w 3278777"/>
              <a:gd name="connsiteY1" fmla="*/ 0 h 1860955"/>
              <a:gd name="connsiteX2" fmla="*/ 2662813 w 3278777"/>
              <a:gd name="connsiteY2" fmla="*/ 1736356 h 1860955"/>
              <a:gd name="connsiteX3" fmla="*/ 1727311 w 3278777"/>
              <a:gd name="connsiteY3" fmla="*/ 1519311 h 1860955"/>
              <a:gd name="connsiteX4" fmla="*/ 747597 w 3278777"/>
              <a:gd name="connsiteY4" fmla="*/ 1860955 h 1860955"/>
              <a:gd name="connsiteX5" fmla="*/ 0 w 3278777"/>
              <a:gd name="connsiteY5" fmla="*/ 235131 h 1860955"/>
              <a:gd name="connsiteX0" fmla="*/ 370785 w 2531180"/>
              <a:gd name="connsiteY0" fmla="*/ 945549 h 1860955"/>
              <a:gd name="connsiteX1" fmla="*/ 2531180 w 2531180"/>
              <a:gd name="connsiteY1" fmla="*/ 0 h 1860955"/>
              <a:gd name="connsiteX2" fmla="*/ 1915216 w 2531180"/>
              <a:gd name="connsiteY2" fmla="*/ 1736356 h 1860955"/>
              <a:gd name="connsiteX3" fmla="*/ 979714 w 2531180"/>
              <a:gd name="connsiteY3" fmla="*/ 1519311 h 1860955"/>
              <a:gd name="connsiteX4" fmla="*/ 0 w 2531180"/>
              <a:gd name="connsiteY4" fmla="*/ 1860955 h 1860955"/>
              <a:gd name="connsiteX5" fmla="*/ 370785 w 2531180"/>
              <a:gd name="connsiteY5" fmla="*/ 945549 h 1860955"/>
              <a:gd name="connsiteX0" fmla="*/ 1250016 w 3410411"/>
              <a:gd name="connsiteY0" fmla="*/ 945549 h 2641712"/>
              <a:gd name="connsiteX1" fmla="*/ 3410411 w 3410411"/>
              <a:gd name="connsiteY1" fmla="*/ 0 h 2641712"/>
              <a:gd name="connsiteX2" fmla="*/ 2794447 w 3410411"/>
              <a:gd name="connsiteY2" fmla="*/ 1736356 h 2641712"/>
              <a:gd name="connsiteX3" fmla="*/ 1858945 w 3410411"/>
              <a:gd name="connsiteY3" fmla="*/ 1519311 h 2641712"/>
              <a:gd name="connsiteX4" fmla="*/ 0 w 3410411"/>
              <a:gd name="connsiteY4" fmla="*/ 2641712 h 2641712"/>
              <a:gd name="connsiteX5" fmla="*/ 1250016 w 3410411"/>
              <a:gd name="connsiteY5" fmla="*/ 945549 h 2641712"/>
              <a:gd name="connsiteX0" fmla="*/ 1250016 w 2794447"/>
              <a:gd name="connsiteY0" fmla="*/ 235131 h 1931294"/>
              <a:gd name="connsiteX1" fmla="*/ 2425672 w 2794447"/>
              <a:gd name="connsiteY1" fmla="*/ 0 h 1931294"/>
              <a:gd name="connsiteX2" fmla="*/ 2794447 w 2794447"/>
              <a:gd name="connsiteY2" fmla="*/ 1025938 h 1931294"/>
              <a:gd name="connsiteX3" fmla="*/ 1858945 w 2794447"/>
              <a:gd name="connsiteY3" fmla="*/ 808893 h 1931294"/>
              <a:gd name="connsiteX4" fmla="*/ 0 w 2794447"/>
              <a:gd name="connsiteY4" fmla="*/ 1931294 h 1931294"/>
              <a:gd name="connsiteX5" fmla="*/ 1250016 w 2794447"/>
              <a:gd name="connsiteY5" fmla="*/ 235131 h 1931294"/>
              <a:gd name="connsiteX0" fmla="*/ 356717 w 1901148"/>
              <a:gd name="connsiteY0" fmla="*/ 235131 h 1199774"/>
              <a:gd name="connsiteX1" fmla="*/ 1532373 w 1901148"/>
              <a:gd name="connsiteY1" fmla="*/ 0 h 1199774"/>
              <a:gd name="connsiteX2" fmla="*/ 1901148 w 1901148"/>
              <a:gd name="connsiteY2" fmla="*/ 1025938 h 1199774"/>
              <a:gd name="connsiteX3" fmla="*/ 965646 w 1901148"/>
              <a:gd name="connsiteY3" fmla="*/ 808893 h 1199774"/>
              <a:gd name="connsiteX4" fmla="*/ 0 w 1901148"/>
              <a:gd name="connsiteY4" fmla="*/ 1199774 h 1199774"/>
              <a:gd name="connsiteX5" fmla="*/ 356717 w 1901148"/>
              <a:gd name="connsiteY5" fmla="*/ 235131 h 1199774"/>
              <a:gd name="connsiteX0" fmla="*/ 356717 w 2052877"/>
              <a:gd name="connsiteY0" fmla="*/ 579789 h 1544432"/>
              <a:gd name="connsiteX1" fmla="*/ 2052877 w 2052877"/>
              <a:gd name="connsiteY1" fmla="*/ 0 h 1544432"/>
              <a:gd name="connsiteX2" fmla="*/ 1901148 w 2052877"/>
              <a:gd name="connsiteY2" fmla="*/ 1370596 h 1544432"/>
              <a:gd name="connsiteX3" fmla="*/ 965646 w 2052877"/>
              <a:gd name="connsiteY3" fmla="*/ 1153551 h 1544432"/>
              <a:gd name="connsiteX4" fmla="*/ 0 w 2052877"/>
              <a:gd name="connsiteY4" fmla="*/ 1544432 h 1544432"/>
              <a:gd name="connsiteX5" fmla="*/ 356717 w 2052877"/>
              <a:gd name="connsiteY5" fmla="*/ 579789 h 1544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2877" h="1544432">
                <a:moveTo>
                  <a:pt x="356717" y="579789"/>
                </a:moveTo>
                <a:lnTo>
                  <a:pt x="2052877" y="0"/>
                </a:lnTo>
                <a:lnTo>
                  <a:pt x="1901148" y="1370596"/>
                </a:lnTo>
                <a:lnTo>
                  <a:pt x="965646" y="1153551"/>
                </a:lnTo>
                <a:lnTo>
                  <a:pt x="0" y="1544432"/>
                </a:lnTo>
                <a:lnTo>
                  <a:pt x="356717" y="579789"/>
                </a:lnTo>
                <a:close/>
              </a:path>
            </a:pathLst>
          </a:custGeom>
          <a:solidFill>
            <a:schemeClr val="accent1">
              <a:alpha val="3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BD32E701-B701-DC4B-A052-BC314500EE37}"/>
              </a:ext>
            </a:extLst>
          </p:cNvPr>
          <p:cNvSpPr/>
          <p:nvPr/>
        </p:nvSpPr>
        <p:spPr>
          <a:xfrm>
            <a:off x="9434785" y="3373501"/>
            <a:ext cx="1569553" cy="1169628"/>
          </a:xfrm>
          <a:custGeom>
            <a:avLst/>
            <a:gdLst>
              <a:gd name="connsiteX0" fmla="*/ 496389 w 4088674"/>
              <a:gd name="connsiteY0" fmla="*/ 1567543 h 3709852"/>
              <a:gd name="connsiteX1" fmla="*/ 4088674 w 4088674"/>
              <a:gd name="connsiteY1" fmla="*/ 0 h 3709852"/>
              <a:gd name="connsiteX2" fmla="*/ 3396343 w 4088674"/>
              <a:gd name="connsiteY2" fmla="*/ 3187337 h 3709852"/>
              <a:gd name="connsiteX3" fmla="*/ 2063931 w 4088674"/>
              <a:gd name="connsiteY3" fmla="*/ 3709852 h 3709852"/>
              <a:gd name="connsiteX4" fmla="*/ 0 w 4088674"/>
              <a:gd name="connsiteY4" fmla="*/ 3409406 h 3709852"/>
              <a:gd name="connsiteX5" fmla="*/ 496389 w 4088674"/>
              <a:gd name="connsiteY5" fmla="*/ 1567543 h 3709852"/>
              <a:gd name="connsiteX0" fmla="*/ 496389 w 3396343"/>
              <a:gd name="connsiteY0" fmla="*/ 326571 h 2468880"/>
              <a:gd name="connsiteX1" fmla="*/ 2913016 w 3396343"/>
              <a:gd name="connsiteY1" fmla="*/ 0 h 2468880"/>
              <a:gd name="connsiteX2" fmla="*/ 3396343 w 3396343"/>
              <a:gd name="connsiteY2" fmla="*/ 1946365 h 2468880"/>
              <a:gd name="connsiteX3" fmla="*/ 2063931 w 3396343"/>
              <a:gd name="connsiteY3" fmla="*/ 2468880 h 2468880"/>
              <a:gd name="connsiteX4" fmla="*/ 0 w 3396343"/>
              <a:gd name="connsiteY4" fmla="*/ 2168434 h 2468880"/>
              <a:gd name="connsiteX5" fmla="*/ 496389 w 3396343"/>
              <a:gd name="connsiteY5" fmla="*/ 326571 h 2468880"/>
              <a:gd name="connsiteX0" fmla="*/ 0 w 2899954"/>
              <a:gd name="connsiteY0" fmla="*/ 326571 h 2468880"/>
              <a:gd name="connsiteX1" fmla="*/ 2416627 w 2899954"/>
              <a:gd name="connsiteY1" fmla="*/ 0 h 2468880"/>
              <a:gd name="connsiteX2" fmla="*/ 2899954 w 2899954"/>
              <a:gd name="connsiteY2" fmla="*/ 1946365 h 2468880"/>
              <a:gd name="connsiteX3" fmla="*/ 1567542 w 2899954"/>
              <a:gd name="connsiteY3" fmla="*/ 2468880 h 2468880"/>
              <a:gd name="connsiteX4" fmla="*/ 389875 w 2899954"/>
              <a:gd name="connsiteY4" fmla="*/ 1415813 h 2468880"/>
              <a:gd name="connsiteX5" fmla="*/ 0 w 2899954"/>
              <a:gd name="connsiteY5" fmla="*/ 326571 h 2468880"/>
              <a:gd name="connsiteX0" fmla="*/ 0 w 2416627"/>
              <a:gd name="connsiteY0" fmla="*/ 326571 h 2468880"/>
              <a:gd name="connsiteX1" fmla="*/ 2416627 w 2416627"/>
              <a:gd name="connsiteY1" fmla="*/ 0 h 2468880"/>
              <a:gd name="connsiteX2" fmla="*/ 1901148 w 2416627"/>
              <a:gd name="connsiteY2" fmla="*/ 1313319 h 2468880"/>
              <a:gd name="connsiteX3" fmla="*/ 1567542 w 2416627"/>
              <a:gd name="connsiteY3" fmla="*/ 2468880 h 2468880"/>
              <a:gd name="connsiteX4" fmla="*/ 389875 w 2416627"/>
              <a:gd name="connsiteY4" fmla="*/ 1415813 h 2468880"/>
              <a:gd name="connsiteX5" fmla="*/ 0 w 2416627"/>
              <a:gd name="connsiteY5" fmla="*/ 326571 h 2468880"/>
              <a:gd name="connsiteX0" fmla="*/ 0 w 2416627"/>
              <a:gd name="connsiteY0" fmla="*/ 326571 h 1415813"/>
              <a:gd name="connsiteX1" fmla="*/ 2416627 w 2416627"/>
              <a:gd name="connsiteY1" fmla="*/ 0 h 1415813"/>
              <a:gd name="connsiteX2" fmla="*/ 1901148 w 2416627"/>
              <a:gd name="connsiteY2" fmla="*/ 1313319 h 1415813"/>
              <a:gd name="connsiteX3" fmla="*/ 1096275 w 2416627"/>
              <a:gd name="connsiteY3" fmla="*/ 1069145 h 1415813"/>
              <a:gd name="connsiteX4" fmla="*/ 389875 w 2416627"/>
              <a:gd name="connsiteY4" fmla="*/ 1415813 h 1415813"/>
              <a:gd name="connsiteX5" fmla="*/ 0 w 2416627"/>
              <a:gd name="connsiteY5" fmla="*/ 326571 h 1415813"/>
              <a:gd name="connsiteX0" fmla="*/ 320544 w 2026752"/>
              <a:gd name="connsiteY0" fmla="*/ 748601 h 1415813"/>
              <a:gd name="connsiteX1" fmla="*/ 2026752 w 2026752"/>
              <a:gd name="connsiteY1" fmla="*/ 0 h 1415813"/>
              <a:gd name="connsiteX2" fmla="*/ 1511273 w 2026752"/>
              <a:gd name="connsiteY2" fmla="*/ 1313319 h 1415813"/>
              <a:gd name="connsiteX3" fmla="*/ 706400 w 2026752"/>
              <a:gd name="connsiteY3" fmla="*/ 1069145 h 1415813"/>
              <a:gd name="connsiteX4" fmla="*/ 0 w 2026752"/>
              <a:gd name="connsiteY4" fmla="*/ 1415813 h 1415813"/>
              <a:gd name="connsiteX5" fmla="*/ 320544 w 2026752"/>
              <a:gd name="connsiteY5" fmla="*/ 748601 h 1415813"/>
              <a:gd name="connsiteX0" fmla="*/ 995794 w 2702002"/>
              <a:gd name="connsiteY0" fmla="*/ 748601 h 1971487"/>
              <a:gd name="connsiteX1" fmla="*/ 2702002 w 2702002"/>
              <a:gd name="connsiteY1" fmla="*/ 0 h 1971487"/>
              <a:gd name="connsiteX2" fmla="*/ 2186523 w 2702002"/>
              <a:gd name="connsiteY2" fmla="*/ 1313319 h 1971487"/>
              <a:gd name="connsiteX3" fmla="*/ 1381650 w 2702002"/>
              <a:gd name="connsiteY3" fmla="*/ 1069145 h 1971487"/>
              <a:gd name="connsiteX4" fmla="*/ 0 w 2702002"/>
              <a:gd name="connsiteY4" fmla="*/ 1971487 h 1971487"/>
              <a:gd name="connsiteX5" fmla="*/ 995794 w 2702002"/>
              <a:gd name="connsiteY5" fmla="*/ 748601 h 1971487"/>
              <a:gd name="connsiteX0" fmla="*/ 995794 w 2186523"/>
              <a:gd name="connsiteY0" fmla="*/ 199961 h 1422847"/>
              <a:gd name="connsiteX1" fmla="*/ 1850906 w 2186523"/>
              <a:gd name="connsiteY1" fmla="*/ 0 h 1422847"/>
              <a:gd name="connsiteX2" fmla="*/ 2186523 w 2186523"/>
              <a:gd name="connsiteY2" fmla="*/ 764679 h 1422847"/>
              <a:gd name="connsiteX3" fmla="*/ 1381650 w 2186523"/>
              <a:gd name="connsiteY3" fmla="*/ 520505 h 1422847"/>
              <a:gd name="connsiteX4" fmla="*/ 0 w 2186523"/>
              <a:gd name="connsiteY4" fmla="*/ 1422847 h 1422847"/>
              <a:gd name="connsiteX5" fmla="*/ 995794 w 2186523"/>
              <a:gd name="connsiteY5" fmla="*/ 199961 h 1422847"/>
              <a:gd name="connsiteX0" fmla="*/ 320545 w 1511274"/>
              <a:gd name="connsiteY0" fmla="*/ 199961 h 888274"/>
              <a:gd name="connsiteX1" fmla="*/ 1175657 w 1511274"/>
              <a:gd name="connsiteY1" fmla="*/ 0 h 888274"/>
              <a:gd name="connsiteX2" fmla="*/ 1511274 w 1511274"/>
              <a:gd name="connsiteY2" fmla="*/ 764679 h 888274"/>
              <a:gd name="connsiteX3" fmla="*/ 706401 w 1511274"/>
              <a:gd name="connsiteY3" fmla="*/ 520505 h 888274"/>
              <a:gd name="connsiteX4" fmla="*/ 0 w 1511274"/>
              <a:gd name="connsiteY4" fmla="*/ 888274 h 888274"/>
              <a:gd name="connsiteX5" fmla="*/ 320545 w 1511274"/>
              <a:gd name="connsiteY5" fmla="*/ 199961 h 888274"/>
              <a:gd name="connsiteX0" fmla="*/ 320545 w 1569553"/>
              <a:gd name="connsiteY0" fmla="*/ 481315 h 1169628"/>
              <a:gd name="connsiteX1" fmla="*/ 1569553 w 1569553"/>
              <a:gd name="connsiteY1" fmla="*/ 0 h 1169628"/>
              <a:gd name="connsiteX2" fmla="*/ 1511274 w 1569553"/>
              <a:gd name="connsiteY2" fmla="*/ 1046033 h 1169628"/>
              <a:gd name="connsiteX3" fmla="*/ 706401 w 1569553"/>
              <a:gd name="connsiteY3" fmla="*/ 801859 h 1169628"/>
              <a:gd name="connsiteX4" fmla="*/ 0 w 1569553"/>
              <a:gd name="connsiteY4" fmla="*/ 1169628 h 1169628"/>
              <a:gd name="connsiteX5" fmla="*/ 320545 w 1569553"/>
              <a:gd name="connsiteY5" fmla="*/ 481315 h 1169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9553" h="1169628">
                <a:moveTo>
                  <a:pt x="320545" y="481315"/>
                </a:moveTo>
                <a:lnTo>
                  <a:pt x="1569553" y="0"/>
                </a:lnTo>
                <a:lnTo>
                  <a:pt x="1511274" y="1046033"/>
                </a:lnTo>
                <a:lnTo>
                  <a:pt x="706401" y="801859"/>
                </a:lnTo>
                <a:lnTo>
                  <a:pt x="0" y="1169628"/>
                </a:lnTo>
                <a:lnTo>
                  <a:pt x="320545" y="481315"/>
                </a:lnTo>
                <a:close/>
              </a:path>
            </a:pathLst>
          </a:custGeom>
          <a:solidFill>
            <a:schemeClr val="accent6"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522E09F8-C67D-EF46-B2D2-36754DC71F34}"/>
              </a:ext>
            </a:extLst>
          </p:cNvPr>
          <p:cNvCxnSpPr>
            <a:cxnSpLocks/>
          </p:cNvCxnSpPr>
          <p:nvPr/>
        </p:nvCxnSpPr>
        <p:spPr>
          <a:xfrm flipV="1">
            <a:off x="10129567" y="3019557"/>
            <a:ext cx="1311023" cy="1056393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D63CBF3-D4A8-6840-925E-F0007C19BBD8}"/>
              </a:ext>
            </a:extLst>
          </p:cNvPr>
          <p:cNvCxnSpPr>
            <a:cxnSpLocks/>
          </p:cNvCxnSpPr>
          <p:nvPr/>
        </p:nvCxnSpPr>
        <p:spPr>
          <a:xfrm>
            <a:off x="10129567" y="4075948"/>
            <a:ext cx="1084654" cy="467646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C09E91F-AD8D-7643-A9F8-69DC86A30C89}"/>
              </a:ext>
            </a:extLst>
          </p:cNvPr>
          <p:cNvCxnSpPr>
            <a:cxnSpLocks/>
          </p:cNvCxnSpPr>
          <p:nvPr/>
        </p:nvCxnSpPr>
        <p:spPr>
          <a:xfrm flipH="1" flipV="1">
            <a:off x="9528247" y="3695585"/>
            <a:ext cx="601320" cy="380364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29727035-B6D3-ED48-8C70-957114A00C76}"/>
              </a:ext>
            </a:extLst>
          </p:cNvPr>
          <p:cNvSpPr txBox="1"/>
          <p:nvPr/>
        </p:nvSpPr>
        <p:spPr>
          <a:xfrm>
            <a:off x="9528247" y="4389457"/>
            <a:ext cx="137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GPU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6936D29-14B1-A74E-A7C7-559AC11FE168}"/>
              </a:ext>
            </a:extLst>
          </p:cNvPr>
          <p:cNvSpPr txBox="1"/>
          <p:nvPr/>
        </p:nvSpPr>
        <p:spPr>
          <a:xfrm>
            <a:off x="11181168" y="4443950"/>
            <a:ext cx="1736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Memory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B6D2014-0D02-2F41-81A8-54016C52A275}"/>
              </a:ext>
            </a:extLst>
          </p:cNvPr>
          <p:cNvSpPr txBox="1"/>
          <p:nvPr/>
        </p:nvSpPr>
        <p:spPr>
          <a:xfrm>
            <a:off x="8009908" y="3199964"/>
            <a:ext cx="1736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Storage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D1D2B18-28EF-154D-914E-CA5BBD578824}"/>
              </a:ext>
            </a:extLst>
          </p:cNvPr>
          <p:cNvCxnSpPr>
            <a:cxnSpLocks/>
          </p:cNvCxnSpPr>
          <p:nvPr/>
        </p:nvCxnSpPr>
        <p:spPr>
          <a:xfrm flipH="1">
            <a:off x="9133733" y="4075948"/>
            <a:ext cx="995835" cy="68500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3D738767-CA5A-CC44-ACDF-990F8CB4CF8D}"/>
              </a:ext>
            </a:extLst>
          </p:cNvPr>
          <p:cNvSpPr txBox="1"/>
          <p:nvPr/>
        </p:nvSpPr>
        <p:spPr>
          <a:xfrm>
            <a:off x="7523772" y="4636658"/>
            <a:ext cx="1945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Network Bandwidth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9853BFB-02F4-A14C-A9B3-6D0B5928E26A}"/>
              </a:ext>
            </a:extLst>
          </p:cNvPr>
          <p:cNvCxnSpPr>
            <a:cxnSpLocks/>
          </p:cNvCxnSpPr>
          <p:nvPr/>
        </p:nvCxnSpPr>
        <p:spPr>
          <a:xfrm>
            <a:off x="10129566" y="4075948"/>
            <a:ext cx="59114" cy="313509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38FE6748-A33D-1F4B-8C6F-A6F7D762ED57}"/>
              </a:ext>
            </a:extLst>
          </p:cNvPr>
          <p:cNvSpPr txBox="1"/>
          <p:nvPr/>
        </p:nvSpPr>
        <p:spPr>
          <a:xfrm>
            <a:off x="11119895" y="2585596"/>
            <a:ext cx="137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CPU</a:t>
            </a:r>
          </a:p>
        </p:txBody>
      </p:sp>
      <p:pic>
        <p:nvPicPr>
          <p:cNvPr id="55" name="Graphic 54">
            <a:extLst>
              <a:ext uri="{FF2B5EF4-FFF2-40B4-BE49-F238E27FC236}">
                <a16:creationId xmlns:a16="http://schemas.microsoft.com/office/drawing/2014/main" id="{092605D0-7E2C-2F48-B07C-D27C034AB8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90439" y="5961049"/>
            <a:ext cx="1239838" cy="1239838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2C320676-D568-1C4A-87B1-D8F89DDE6C7D}"/>
              </a:ext>
            </a:extLst>
          </p:cNvPr>
          <p:cNvSpPr txBox="1"/>
          <p:nvPr/>
        </p:nvSpPr>
        <p:spPr>
          <a:xfrm>
            <a:off x="9630277" y="6244273"/>
            <a:ext cx="2455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4"/>
                </a:solidFill>
              </a:rPr>
              <a:t>Application A v1.0.1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37E50D6-D0D6-D949-BFEC-0FED3D8694B5}"/>
              </a:ext>
            </a:extLst>
          </p:cNvPr>
          <p:cNvSpPr txBox="1"/>
          <p:nvPr/>
        </p:nvSpPr>
        <p:spPr>
          <a:xfrm>
            <a:off x="7561373" y="7301809"/>
            <a:ext cx="5367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New feature: </a:t>
            </a:r>
            <a:r>
              <a:rPr lang="en-US" sz="2800" dirty="0" err="1">
                <a:solidFill>
                  <a:schemeClr val="accent1"/>
                </a:solidFill>
              </a:rPr>
              <a:t>gzip</a:t>
            </a:r>
            <a:r>
              <a:rPr lang="en-US" sz="2800" dirty="0">
                <a:solidFill>
                  <a:schemeClr val="accent1"/>
                </a:solidFill>
              </a:rPr>
              <a:t> responses</a:t>
            </a:r>
          </a:p>
        </p:txBody>
      </p:sp>
    </p:spTree>
    <p:extLst>
      <p:ext uri="{BB962C8B-B14F-4D97-AF65-F5344CB8AC3E}">
        <p14:creationId xmlns:p14="http://schemas.microsoft.com/office/powerpoint/2010/main" val="11665519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525A0AF-4819-DC4A-B347-D2D231214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63" y="539724"/>
            <a:ext cx="13510260" cy="1402091"/>
          </a:xfrm>
        </p:spPr>
        <p:txBody>
          <a:bodyPr/>
          <a:lstStyle/>
          <a:p>
            <a:r>
              <a:rPr lang="en-US" dirty="0"/>
              <a:t>New EC2 instance generations may mean you need to adjust container sizes.</a:t>
            </a: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A6B63B19-EF65-2245-B804-31F6B2F722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9052" y="2559814"/>
            <a:ext cx="1239838" cy="1239838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E4904685-4089-B240-972D-389D26EAEDB8}"/>
              </a:ext>
            </a:extLst>
          </p:cNvPr>
          <p:cNvSpPr txBox="1"/>
          <p:nvPr/>
        </p:nvSpPr>
        <p:spPr>
          <a:xfrm>
            <a:off x="2218890" y="2843038"/>
            <a:ext cx="2455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4"/>
                </a:solidFill>
              </a:rPr>
              <a:t>Application A</a:t>
            </a: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2E30819D-C759-D44D-AF94-7FF08EC70B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03127" y="4100955"/>
            <a:ext cx="541929" cy="541929"/>
          </a:xfrm>
          <a:prstGeom prst="rect">
            <a:avLst/>
          </a:prstGeom>
        </p:spPr>
      </p:pic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A867C813-5521-AE43-AF60-973225716C4B}"/>
              </a:ext>
            </a:extLst>
          </p:cNvPr>
          <p:cNvSpPr txBox="1">
            <a:spLocks/>
          </p:cNvSpPr>
          <p:nvPr/>
        </p:nvSpPr>
        <p:spPr>
          <a:xfrm>
            <a:off x="1900469" y="4137193"/>
            <a:ext cx="2369128" cy="5419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731520" rtl="0" eaLnBrk="1" latinLnBrk="0" hangingPunct="1">
              <a:spcBef>
                <a:spcPct val="20000"/>
              </a:spcBef>
              <a:buFontTx/>
              <a:buNone/>
              <a:defRPr sz="29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1pPr>
            <a:lvl2pPr marL="1188720" indent="-45720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29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2pPr>
            <a:lvl3pPr marL="182880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26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3pPr>
            <a:lvl4pPr marL="2560320" indent="-365760" algn="l" defTabSz="731520" rtl="0" eaLnBrk="1" latinLnBrk="0" hangingPunct="1">
              <a:spcBef>
                <a:spcPct val="20000"/>
              </a:spcBef>
              <a:buFont typeface="Arial"/>
              <a:buChar char="–"/>
              <a:defRPr sz="22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4pPr>
            <a:lvl5pPr marL="3291840" indent="-365760" algn="l" defTabSz="731520" rtl="0" eaLnBrk="1" latinLnBrk="0" hangingPunct="1">
              <a:spcBef>
                <a:spcPct val="20000"/>
              </a:spcBef>
              <a:buFont typeface="Arial"/>
              <a:buChar char="»"/>
              <a:defRPr sz="19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5pPr>
            <a:lvl6pPr marL="402336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5488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8640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1792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1 x vCPU</a:t>
            </a: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4DC161B8-297B-D041-8012-03D4E55FC2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03127" y="4921352"/>
            <a:ext cx="541929" cy="541929"/>
          </a:xfrm>
          <a:prstGeom prst="rect">
            <a:avLst/>
          </a:prstGeom>
        </p:spPr>
      </p:pic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F1AD2F33-9F84-D348-B2B9-1B8672053C6F}"/>
              </a:ext>
            </a:extLst>
          </p:cNvPr>
          <p:cNvSpPr txBox="1">
            <a:spLocks/>
          </p:cNvSpPr>
          <p:nvPr/>
        </p:nvSpPr>
        <p:spPr>
          <a:xfrm>
            <a:off x="1900469" y="4944570"/>
            <a:ext cx="2369128" cy="5419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731520" rtl="0" eaLnBrk="1" latinLnBrk="0" hangingPunct="1">
              <a:spcBef>
                <a:spcPct val="20000"/>
              </a:spcBef>
              <a:buFontTx/>
              <a:buNone/>
              <a:defRPr sz="29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1pPr>
            <a:lvl2pPr marL="1188720" indent="-45720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29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2pPr>
            <a:lvl3pPr marL="182880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26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3pPr>
            <a:lvl4pPr marL="2560320" indent="-365760" algn="l" defTabSz="731520" rtl="0" eaLnBrk="1" latinLnBrk="0" hangingPunct="1">
              <a:spcBef>
                <a:spcPct val="20000"/>
              </a:spcBef>
              <a:buFont typeface="Arial"/>
              <a:buChar char="–"/>
              <a:defRPr sz="22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4pPr>
            <a:lvl5pPr marL="3291840" indent="-365760" algn="l" defTabSz="731520" rtl="0" eaLnBrk="1" latinLnBrk="0" hangingPunct="1">
              <a:spcBef>
                <a:spcPct val="20000"/>
              </a:spcBef>
              <a:buFont typeface="Arial"/>
              <a:buChar char="»"/>
              <a:defRPr sz="19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5pPr>
            <a:lvl6pPr marL="402336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5488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8640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1792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2 GB memory</a:t>
            </a:r>
          </a:p>
        </p:txBody>
      </p:sp>
      <p:sp>
        <p:nvSpPr>
          <p:cNvPr id="46" name="TextBox 22">
            <a:extLst>
              <a:ext uri="{FF2B5EF4-FFF2-40B4-BE49-F238E27FC236}">
                <a16:creationId xmlns:a16="http://schemas.microsoft.com/office/drawing/2014/main" id="{51E2C49B-6FF6-BD4C-AA77-37F92B2AF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5249" y="5167021"/>
            <a:ext cx="16828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8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C5 instance</a:t>
            </a:r>
          </a:p>
        </p:txBody>
      </p:sp>
      <p:pic>
        <p:nvPicPr>
          <p:cNvPr id="49" name="Graphic 48">
            <a:extLst>
              <a:ext uri="{FF2B5EF4-FFF2-40B4-BE49-F238E27FC236}">
                <a16:creationId xmlns:a16="http://schemas.microsoft.com/office/drawing/2014/main" id="{362111CC-9000-9249-B528-94DB400772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51184" y="4347406"/>
            <a:ext cx="541929" cy="541929"/>
          </a:xfrm>
          <a:prstGeom prst="rect">
            <a:avLst/>
          </a:prstGeom>
        </p:spPr>
      </p:pic>
      <p:sp>
        <p:nvSpPr>
          <p:cNvPr id="50" name="TextBox 22">
            <a:extLst>
              <a:ext uri="{FF2B5EF4-FFF2-40B4-BE49-F238E27FC236}">
                <a16:creationId xmlns:a16="http://schemas.microsoft.com/office/drawing/2014/main" id="{B8940F9C-FEFA-C945-82FB-20EC896A0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6957" y="4431845"/>
            <a:ext cx="1087228" cy="37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18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3.6GHz</a:t>
            </a:r>
          </a:p>
        </p:txBody>
      </p:sp>
      <p:pic>
        <p:nvPicPr>
          <p:cNvPr id="51" name="Graphic 60">
            <a:extLst>
              <a:ext uri="{FF2B5EF4-FFF2-40B4-BE49-F238E27FC236}">
                <a16:creationId xmlns:a16="http://schemas.microsoft.com/office/drawing/2014/main" id="{5B74EE88-EBE7-4E49-923A-A24D0B6F6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431" y="4159521"/>
            <a:ext cx="1002483" cy="10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Box 22">
            <a:extLst>
              <a:ext uri="{FF2B5EF4-FFF2-40B4-BE49-F238E27FC236}">
                <a16:creationId xmlns:a16="http://schemas.microsoft.com/office/drawing/2014/main" id="{5E4D5910-02E3-F441-8D11-045D157E7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4000" y="3570695"/>
            <a:ext cx="16828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8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C4 instance</a:t>
            </a:r>
          </a:p>
        </p:txBody>
      </p:sp>
      <p:pic>
        <p:nvPicPr>
          <p:cNvPr id="53" name="Graphic 52">
            <a:extLst>
              <a:ext uri="{FF2B5EF4-FFF2-40B4-BE49-F238E27FC236}">
                <a16:creationId xmlns:a16="http://schemas.microsoft.com/office/drawing/2014/main" id="{8D76602F-28A3-CF4D-8C12-ADA47A3DA7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19933" y="2756097"/>
            <a:ext cx="541929" cy="541929"/>
          </a:xfrm>
          <a:prstGeom prst="rect">
            <a:avLst/>
          </a:prstGeom>
        </p:spPr>
      </p:pic>
      <p:sp>
        <p:nvSpPr>
          <p:cNvPr id="54" name="TextBox 22">
            <a:extLst>
              <a:ext uri="{FF2B5EF4-FFF2-40B4-BE49-F238E27FC236}">
                <a16:creationId xmlns:a16="http://schemas.microsoft.com/office/drawing/2014/main" id="{BE25948D-5C87-B347-9B25-DB16BC8F7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5706" y="2840536"/>
            <a:ext cx="1087228" cy="37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18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2.9GHz</a:t>
            </a:r>
          </a:p>
        </p:txBody>
      </p:sp>
      <p:pic>
        <p:nvPicPr>
          <p:cNvPr id="55" name="Graphic 60">
            <a:extLst>
              <a:ext uri="{FF2B5EF4-FFF2-40B4-BE49-F238E27FC236}">
                <a16:creationId xmlns:a16="http://schemas.microsoft.com/office/drawing/2014/main" id="{2F668D97-8E38-474F-BD38-B04917639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180" y="2568212"/>
            <a:ext cx="1002483" cy="10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B319A500-84E7-7F44-AE9B-18920ACC50DC}"/>
              </a:ext>
            </a:extLst>
          </p:cNvPr>
          <p:cNvSpPr txBox="1"/>
          <p:nvPr/>
        </p:nvSpPr>
        <p:spPr>
          <a:xfrm>
            <a:off x="9988351" y="2915235"/>
            <a:ext cx="38613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 application may not need a whole CPU anymore, maybe it only needs 75% of one?</a:t>
            </a:r>
          </a:p>
        </p:txBody>
      </p:sp>
      <p:sp>
        <p:nvSpPr>
          <p:cNvPr id="58" name="Title 6">
            <a:extLst>
              <a:ext uri="{FF2B5EF4-FFF2-40B4-BE49-F238E27FC236}">
                <a16:creationId xmlns:a16="http://schemas.microsoft.com/office/drawing/2014/main" id="{3E98D502-E4AA-9643-8E9B-9800BCEAF10C}"/>
              </a:ext>
            </a:extLst>
          </p:cNvPr>
          <p:cNvSpPr txBox="1">
            <a:spLocks/>
          </p:cNvSpPr>
          <p:nvPr/>
        </p:nvSpPr>
        <p:spPr>
          <a:xfrm>
            <a:off x="783512" y="6445135"/>
            <a:ext cx="13066231" cy="7497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731520" rtl="0" eaLnBrk="1" latinLnBrk="0" hangingPunct="1">
              <a:spcBef>
                <a:spcPct val="0"/>
              </a:spcBef>
              <a:buNone/>
              <a:defRPr sz="3800" b="1" i="0" kern="1200">
                <a:solidFill>
                  <a:schemeClr val="tx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Load testing and performance tuning must be ongoing</a:t>
            </a:r>
          </a:p>
        </p:txBody>
      </p:sp>
    </p:spTree>
    <p:extLst>
      <p:ext uri="{BB962C8B-B14F-4D97-AF65-F5344CB8AC3E}">
        <p14:creationId xmlns:p14="http://schemas.microsoft.com/office/powerpoint/2010/main" val="3354578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5A6D3-82D4-2C49-8C0D-FCF39EB94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070" y="604028"/>
            <a:ext cx="13510260" cy="829356"/>
          </a:xfrm>
        </p:spPr>
        <p:txBody>
          <a:bodyPr/>
          <a:lstStyle/>
          <a:p>
            <a:r>
              <a:rPr lang="en-US" dirty="0"/>
              <a:t>Traditionally scaling was all based around VM instances.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8C82F62-1DDE-8F4B-BE0A-C4519FB1EE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82527" y="5543579"/>
            <a:ext cx="4520102" cy="1092000"/>
          </a:xfrm>
        </p:spPr>
        <p:txBody>
          <a:bodyPr/>
          <a:lstStyle/>
          <a:p>
            <a:r>
              <a:rPr lang="en-US" dirty="0"/>
              <a:t>Horizontal scaling: Launch more instances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DF3194A-7694-8344-9FE9-17326051D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83027" y="3175685"/>
            <a:ext cx="2080055" cy="208005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73FF310-4134-134E-8E25-A63E921280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22573" y="3175685"/>
            <a:ext cx="2080055" cy="208005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2AE74A9-F258-5943-B414-C5BF0869AF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1" y="1935891"/>
            <a:ext cx="3319849" cy="3319849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A53AF78-EFED-AA4A-BDFC-7AD5949625D0}"/>
              </a:ext>
            </a:extLst>
          </p:cNvPr>
          <p:cNvSpPr txBox="1">
            <a:spLocks/>
          </p:cNvSpPr>
          <p:nvPr/>
        </p:nvSpPr>
        <p:spPr>
          <a:xfrm>
            <a:off x="8252667" y="5543578"/>
            <a:ext cx="4520102" cy="14750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731520" rtl="0" eaLnBrk="1" latinLnBrk="0" hangingPunct="1">
              <a:spcBef>
                <a:spcPct val="20000"/>
              </a:spcBef>
              <a:buFontTx/>
              <a:buNone/>
              <a:defRPr sz="29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1pPr>
            <a:lvl2pPr marL="1188720" indent="-45720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29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2pPr>
            <a:lvl3pPr marL="182880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26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3pPr>
            <a:lvl4pPr marL="2560320" indent="-365760" algn="l" defTabSz="731520" rtl="0" eaLnBrk="1" latinLnBrk="0" hangingPunct="1">
              <a:spcBef>
                <a:spcPct val="20000"/>
              </a:spcBef>
              <a:buFont typeface="Arial"/>
              <a:buChar char="–"/>
              <a:defRPr sz="22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4pPr>
            <a:lvl5pPr marL="3291840" indent="-365760" algn="l" defTabSz="731520" rtl="0" eaLnBrk="1" latinLnBrk="0" hangingPunct="1">
              <a:spcBef>
                <a:spcPct val="20000"/>
              </a:spcBef>
              <a:buFont typeface="Arial"/>
              <a:buChar char="»"/>
              <a:defRPr sz="19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5pPr>
            <a:lvl6pPr marL="402336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5488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8640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1792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Vertical scaling:</a:t>
            </a:r>
            <a:br>
              <a:rPr lang="en-US" dirty="0"/>
            </a:br>
            <a:r>
              <a:rPr lang="en-US" dirty="0"/>
              <a:t>Launch a more powerful instance class</a:t>
            </a:r>
          </a:p>
        </p:txBody>
      </p:sp>
    </p:spTree>
    <p:extLst>
      <p:ext uri="{BB962C8B-B14F-4D97-AF65-F5344CB8AC3E}">
        <p14:creationId xmlns:p14="http://schemas.microsoft.com/office/powerpoint/2010/main" val="41627335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EBDFD830-5EEE-2D46-9FD0-796D2E0EF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070" y="604028"/>
            <a:ext cx="13510260" cy="1432590"/>
          </a:xfrm>
        </p:spPr>
        <p:txBody>
          <a:bodyPr/>
          <a:lstStyle/>
          <a:p>
            <a:r>
              <a:rPr lang="en-US" dirty="0"/>
              <a:t>Vertical Scaling Limits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BE36AF-F11E-7341-9E99-7ABB6DF6BB3E}"/>
              </a:ext>
            </a:extLst>
          </p:cNvPr>
          <p:cNvSpPr txBox="1"/>
          <p:nvPr/>
        </p:nvSpPr>
        <p:spPr>
          <a:xfrm>
            <a:off x="221014" y="3179694"/>
            <a:ext cx="2849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ECS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1D9B7680-B7C5-094F-80F1-5FDF1AF741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2474" y="1864449"/>
            <a:ext cx="1138894" cy="1138894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5A117723-DFA7-9341-BFFE-FF5F396756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10535" y="4089508"/>
            <a:ext cx="541929" cy="541929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159216F4-A9A9-6E4E-A6CB-067210717B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29969" y="5302084"/>
            <a:ext cx="541929" cy="541929"/>
          </a:xfrm>
          <a:prstGeom prst="rect">
            <a:avLst/>
          </a:prstGeom>
        </p:spPr>
      </p:pic>
      <p:pic>
        <p:nvPicPr>
          <p:cNvPr id="26" name="Graphic 14">
            <a:extLst>
              <a:ext uri="{FF2B5EF4-FFF2-40B4-BE49-F238E27FC236}">
                <a16:creationId xmlns:a16="http://schemas.microsoft.com/office/drawing/2014/main" id="{A51B216F-5FDE-3A4A-9A08-213466387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965" y="1776365"/>
            <a:ext cx="1138894" cy="113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D0D5F47-A04F-D54F-8EA3-5BFFB18F5F47}"/>
              </a:ext>
            </a:extLst>
          </p:cNvPr>
          <p:cNvSpPr txBox="1"/>
          <p:nvPr/>
        </p:nvSpPr>
        <p:spPr>
          <a:xfrm>
            <a:off x="8150679" y="3100565"/>
            <a:ext cx="2849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AWS </a:t>
            </a:r>
            <a:r>
              <a:rPr lang="en-US" sz="2800" dirty="0" err="1"/>
              <a:t>Fargate</a:t>
            </a:r>
            <a:endParaRPr lang="en-US" sz="2800" dirty="0"/>
          </a:p>
        </p:txBody>
      </p:sp>
      <p:pic>
        <p:nvPicPr>
          <p:cNvPr id="19" name="Graphic 5">
            <a:extLst>
              <a:ext uri="{FF2B5EF4-FFF2-40B4-BE49-F238E27FC236}">
                <a16:creationId xmlns:a16="http://schemas.microsoft.com/office/drawing/2014/main" id="{77AD7DCF-2262-794A-A1FD-BFFC53FDF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908" y="1864448"/>
            <a:ext cx="1138893" cy="1138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22FB80B-F9BF-E846-8246-07B1C0B68E0B}"/>
              </a:ext>
            </a:extLst>
          </p:cNvPr>
          <p:cNvSpPr txBox="1"/>
          <p:nvPr/>
        </p:nvSpPr>
        <p:spPr>
          <a:xfrm>
            <a:off x="2407396" y="3179694"/>
            <a:ext cx="2849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EC2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B21F9F8-F540-EB4E-90D9-FA0CBADA0482}"/>
              </a:ext>
            </a:extLst>
          </p:cNvPr>
          <p:cNvSpPr txBox="1"/>
          <p:nvPr/>
        </p:nvSpPr>
        <p:spPr>
          <a:xfrm>
            <a:off x="2488384" y="1985587"/>
            <a:ext cx="774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+</a:t>
            </a: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CB491108-6FDD-364E-97AF-F138CED2B0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19275" y="1776365"/>
            <a:ext cx="1138894" cy="1138894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C2D189C5-DF55-2C49-82CE-B63C55825F82}"/>
              </a:ext>
            </a:extLst>
          </p:cNvPr>
          <p:cNvSpPr txBox="1"/>
          <p:nvPr/>
        </p:nvSpPr>
        <p:spPr>
          <a:xfrm>
            <a:off x="8175185" y="1897503"/>
            <a:ext cx="774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+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30A7620-00F0-584D-9E9D-54256AB1709D}"/>
              </a:ext>
            </a:extLst>
          </p:cNvPr>
          <p:cNvSpPr txBox="1"/>
          <p:nvPr/>
        </p:nvSpPr>
        <p:spPr>
          <a:xfrm>
            <a:off x="5963764" y="3104176"/>
            <a:ext cx="2849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ECS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94A54FD-9E74-DF47-A351-63244D30D070}"/>
              </a:ext>
            </a:extLst>
          </p:cNvPr>
          <p:cNvSpPr txBox="1"/>
          <p:nvPr/>
        </p:nvSpPr>
        <p:spPr>
          <a:xfrm>
            <a:off x="7589983" y="3917089"/>
            <a:ext cx="43871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CPU min: ¼ vCPU</a:t>
            </a:r>
          </a:p>
          <a:p>
            <a:r>
              <a:rPr lang="en-US" sz="2800" dirty="0"/>
              <a:t>CPU max: 4 vCPU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1B04C4B-C630-8345-B317-5DCD4946D3C2}"/>
              </a:ext>
            </a:extLst>
          </p:cNvPr>
          <p:cNvSpPr txBox="1"/>
          <p:nvPr/>
        </p:nvSpPr>
        <p:spPr>
          <a:xfrm>
            <a:off x="7589983" y="5037466"/>
            <a:ext cx="43871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Memory min: </a:t>
            </a:r>
            <a:r>
              <a:rPr lang="en-US" dirty="0"/>
              <a:t>0.5 GB</a:t>
            </a:r>
            <a:endParaRPr lang="en-US" sz="2800" dirty="0"/>
          </a:p>
          <a:p>
            <a:r>
              <a:rPr lang="en-US" sz="2800" dirty="0"/>
              <a:t>Memory max: 30 GB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84E8F79-7F63-FA4C-A2F0-A92B301654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645153" y="6374456"/>
            <a:ext cx="672691" cy="672691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9299D45B-41E5-CA4B-B02A-FCE6294AE553}"/>
              </a:ext>
            </a:extLst>
          </p:cNvPr>
          <p:cNvSpPr txBox="1"/>
          <p:nvPr/>
        </p:nvSpPr>
        <p:spPr>
          <a:xfrm>
            <a:off x="7589983" y="6374456"/>
            <a:ext cx="48459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Ephemeral storage:</a:t>
            </a:r>
          </a:p>
          <a:p>
            <a:r>
              <a:rPr lang="en-US" sz="2800" dirty="0"/>
              <a:t>Up to 200 GB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9846E04-3011-AC43-BC26-55EC2E1DEACE}"/>
              </a:ext>
            </a:extLst>
          </p:cNvPr>
          <p:cNvSpPr txBox="1"/>
          <p:nvPr/>
        </p:nvSpPr>
        <p:spPr>
          <a:xfrm>
            <a:off x="1069327" y="4024170"/>
            <a:ext cx="438716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Create any arbitrary task size that fits on the EC2 instance. 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Adjust the EBS volume to adjust the amount of storage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5DDA8E4-F129-1345-8E19-7A8A7B41BA1B}"/>
              </a:ext>
            </a:extLst>
          </p:cNvPr>
          <p:cNvCxnSpPr/>
          <p:nvPr/>
        </p:nvCxnSpPr>
        <p:spPr>
          <a:xfrm>
            <a:off x="6001880" y="1897503"/>
            <a:ext cx="0" cy="49599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CA644901-320A-5642-AFE5-FA0E748187D4}"/>
              </a:ext>
            </a:extLst>
          </p:cNvPr>
          <p:cNvSpPr txBox="1"/>
          <p:nvPr/>
        </p:nvSpPr>
        <p:spPr>
          <a:xfrm>
            <a:off x="10403484" y="6589899"/>
            <a:ext cx="2849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NEW!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0F50D50-5B3A-0F4B-BBB7-F3F4283DF43A}"/>
              </a:ext>
            </a:extLst>
          </p:cNvPr>
          <p:cNvSpPr txBox="1"/>
          <p:nvPr/>
        </p:nvSpPr>
        <p:spPr>
          <a:xfrm>
            <a:off x="11121941" y="4313017"/>
            <a:ext cx="28499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&lt; See public roadmap for larger tasks</a:t>
            </a:r>
          </a:p>
        </p:txBody>
      </p:sp>
    </p:spTree>
    <p:extLst>
      <p:ext uri="{BB962C8B-B14F-4D97-AF65-F5344CB8AC3E}">
        <p14:creationId xmlns:p14="http://schemas.microsoft.com/office/powerpoint/2010/main" val="14120673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D838E4-BD93-3F41-894D-C133848F2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Horizontal scaling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C9DF1E-45A2-D545-B6A8-7FE089C0EB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39" y="4752341"/>
            <a:ext cx="9040203" cy="783078"/>
          </a:xfrm>
        </p:spPr>
        <p:txBody>
          <a:bodyPr/>
          <a:lstStyle/>
          <a:p>
            <a:r>
              <a:rPr lang="en-US" dirty="0"/>
              <a:t>More application containers to spread the work across</a:t>
            </a:r>
          </a:p>
        </p:txBody>
      </p:sp>
    </p:spTree>
    <p:extLst>
      <p:ext uri="{BB962C8B-B14F-4D97-AF65-F5344CB8AC3E}">
        <p14:creationId xmlns:p14="http://schemas.microsoft.com/office/powerpoint/2010/main" val="13592382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0DCC2-4EE2-944D-B373-BC5ADA6D5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070" y="484343"/>
            <a:ext cx="13510260" cy="1331389"/>
          </a:xfrm>
        </p:spPr>
        <p:txBody>
          <a:bodyPr/>
          <a:lstStyle/>
          <a:p>
            <a:r>
              <a:rPr lang="en-US" dirty="0"/>
              <a:t>Horizontal scaling is typically based on aggregate resource consumption metrics for the service.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C875D81-5227-7249-BC68-83A285102C9D}"/>
              </a:ext>
            </a:extLst>
          </p:cNvPr>
          <p:cNvCxnSpPr/>
          <p:nvPr/>
        </p:nvCxnSpPr>
        <p:spPr>
          <a:xfrm>
            <a:off x="2586447" y="2769326"/>
            <a:ext cx="0" cy="3553097"/>
          </a:xfrm>
          <a:prstGeom prst="line">
            <a:avLst/>
          </a:prstGeom>
          <a:ln w="698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D96D8BC-6B33-BC46-A23F-69CC329C0E32}"/>
              </a:ext>
            </a:extLst>
          </p:cNvPr>
          <p:cNvCxnSpPr>
            <a:cxnSpLocks/>
          </p:cNvCxnSpPr>
          <p:nvPr/>
        </p:nvCxnSpPr>
        <p:spPr>
          <a:xfrm>
            <a:off x="2586447" y="6283236"/>
            <a:ext cx="5394960" cy="0"/>
          </a:xfrm>
          <a:prstGeom prst="line">
            <a:avLst/>
          </a:prstGeom>
          <a:ln w="698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402D238-BD67-614D-A481-1505A5872036}"/>
              </a:ext>
            </a:extLst>
          </p:cNvPr>
          <p:cNvSpPr txBox="1"/>
          <p:nvPr/>
        </p:nvSpPr>
        <p:spPr>
          <a:xfrm>
            <a:off x="5347974" y="3173046"/>
            <a:ext cx="2497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Scaling Metric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290F75-4FA7-7647-945B-19939545EEA1}"/>
              </a:ext>
            </a:extLst>
          </p:cNvPr>
          <p:cNvSpPr txBox="1"/>
          <p:nvPr/>
        </p:nvSpPr>
        <p:spPr>
          <a:xfrm>
            <a:off x="1353278" y="5890647"/>
            <a:ext cx="137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0%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ACEA0B-1602-5446-B8D5-BFB349B188AF}"/>
              </a:ext>
            </a:extLst>
          </p:cNvPr>
          <p:cNvSpPr txBox="1"/>
          <p:nvPr/>
        </p:nvSpPr>
        <p:spPr>
          <a:xfrm>
            <a:off x="1274626" y="2612684"/>
            <a:ext cx="137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100%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0C017646-A133-7249-8ADE-9FCD06D9F5C5}"/>
              </a:ext>
            </a:extLst>
          </p:cNvPr>
          <p:cNvSpPr/>
          <p:nvPr/>
        </p:nvSpPr>
        <p:spPr>
          <a:xfrm>
            <a:off x="2651760" y="3801314"/>
            <a:ext cx="5133703" cy="2442732"/>
          </a:xfrm>
          <a:custGeom>
            <a:avLst/>
            <a:gdLst>
              <a:gd name="connsiteX0" fmla="*/ 0 w 5133703"/>
              <a:gd name="connsiteY0" fmla="*/ 3622837 h 3622837"/>
              <a:gd name="connsiteX1" fmla="*/ 1149531 w 5133703"/>
              <a:gd name="connsiteY1" fmla="*/ 1219271 h 3622837"/>
              <a:gd name="connsiteX2" fmla="*/ 2521131 w 5133703"/>
              <a:gd name="connsiteY2" fmla="*/ 161180 h 3622837"/>
              <a:gd name="connsiteX3" fmla="*/ 5133703 w 5133703"/>
              <a:gd name="connsiteY3" fmla="*/ 4425 h 3622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33703" h="3622837">
                <a:moveTo>
                  <a:pt x="0" y="3622837"/>
                </a:moveTo>
                <a:cubicBezTo>
                  <a:pt x="364671" y="2709525"/>
                  <a:pt x="729343" y="1796214"/>
                  <a:pt x="1149531" y="1219271"/>
                </a:cubicBezTo>
                <a:cubicBezTo>
                  <a:pt x="1569719" y="642328"/>
                  <a:pt x="1857102" y="363654"/>
                  <a:pt x="2521131" y="161180"/>
                </a:cubicBezTo>
                <a:cubicBezTo>
                  <a:pt x="3185160" y="-41294"/>
                  <a:pt x="5133703" y="4425"/>
                  <a:pt x="5133703" y="4425"/>
                </a:cubicBezTo>
              </a:path>
            </a:pathLst>
          </a:custGeom>
          <a:noFill/>
          <a:ln w="762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978FA2-2543-D54A-9CDB-907F047D28D0}"/>
              </a:ext>
            </a:extLst>
          </p:cNvPr>
          <p:cNvSpPr txBox="1"/>
          <p:nvPr/>
        </p:nvSpPr>
        <p:spPr>
          <a:xfrm>
            <a:off x="1289824" y="4293123"/>
            <a:ext cx="137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50%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BFCEB6-627A-DB4A-82FD-543E092BDA49}"/>
              </a:ext>
            </a:extLst>
          </p:cNvPr>
          <p:cNvCxnSpPr/>
          <p:nvPr/>
        </p:nvCxnSpPr>
        <p:spPr>
          <a:xfrm flipV="1">
            <a:off x="2644956" y="3108005"/>
            <a:ext cx="7102567" cy="37142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7D3EF40-876D-AC4E-A594-8698AD9028EF}"/>
              </a:ext>
            </a:extLst>
          </p:cNvPr>
          <p:cNvCxnSpPr/>
          <p:nvPr/>
        </p:nvCxnSpPr>
        <p:spPr>
          <a:xfrm flipV="1">
            <a:off x="2586447" y="4541449"/>
            <a:ext cx="7102567" cy="37142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76FAFC2-FDB1-EF44-8CB7-99F998447A58}"/>
              </a:ext>
            </a:extLst>
          </p:cNvPr>
          <p:cNvSpPr txBox="1"/>
          <p:nvPr/>
        </p:nvSpPr>
        <p:spPr>
          <a:xfrm>
            <a:off x="10037535" y="2808295"/>
            <a:ext cx="42852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&gt;80% is too high, scale out by launching more tasks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A47DE7-E594-2F46-B9B3-F6DD137669D3}"/>
              </a:ext>
            </a:extLst>
          </p:cNvPr>
          <p:cNvSpPr txBox="1"/>
          <p:nvPr/>
        </p:nvSpPr>
        <p:spPr>
          <a:xfrm>
            <a:off x="10037536" y="4330182"/>
            <a:ext cx="42852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&lt;50% is too low, scale in by shutting down some tasks</a:t>
            </a:r>
          </a:p>
        </p:txBody>
      </p:sp>
    </p:spTree>
    <p:extLst>
      <p:ext uri="{BB962C8B-B14F-4D97-AF65-F5344CB8AC3E}">
        <p14:creationId xmlns:p14="http://schemas.microsoft.com/office/powerpoint/2010/main" val="17253552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69FC7B-113D-2C4A-BED1-C2080CA63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167" y="520241"/>
            <a:ext cx="13510260" cy="993392"/>
          </a:xfrm>
        </p:spPr>
        <p:txBody>
          <a:bodyPr/>
          <a:lstStyle/>
          <a:p>
            <a:r>
              <a:rPr lang="en-US" dirty="0"/>
              <a:t>ECS integrates with Application Auto Scaling to automatically scale your service horizontally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7AD86D-CCDE-6A43-8FB3-8ABF8CCDCBD9}"/>
              </a:ext>
            </a:extLst>
          </p:cNvPr>
          <p:cNvSpPr txBox="1"/>
          <p:nvPr/>
        </p:nvSpPr>
        <p:spPr>
          <a:xfrm>
            <a:off x="10070773" y="3865034"/>
            <a:ext cx="1417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ECS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3EF02AD3-1FEF-F643-82DA-FF61EA870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9957" y="2566354"/>
            <a:ext cx="1138894" cy="113889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1FBBFE0-68CA-0941-BCB9-F8363484F5E6}"/>
              </a:ext>
            </a:extLst>
          </p:cNvPr>
          <p:cNvGrpSpPr/>
          <p:nvPr/>
        </p:nvGrpSpPr>
        <p:grpSpPr>
          <a:xfrm>
            <a:off x="1323387" y="2662521"/>
            <a:ext cx="3388814" cy="1428754"/>
            <a:chOff x="4670969" y="2677998"/>
            <a:chExt cx="6706781" cy="415754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B9C37C7-8F65-1E45-BDF0-8E7BCDBE76DD}"/>
                </a:ext>
              </a:extLst>
            </p:cNvPr>
            <p:cNvCxnSpPr/>
            <p:nvPr/>
          </p:nvCxnSpPr>
          <p:spPr>
            <a:xfrm>
              <a:off x="5982790" y="2834640"/>
              <a:ext cx="0" cy="3553097"/>
            </a:xfrm>
            <a:prstGeom prst="line">
              <a:avLst/>
            </a:prstGeom>
            <a:ln w="698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6978A5C-2B08-3F4A-8236-21C44F36911A}"/>
                </a:ext>
              </a:extLst>
            </p:cNvPr>
            <p:cNvCxnSpPr>
              <a:cxnSpLocks/>
            </p:cNvCxnSpPr>
            <p:nvPr/>
          </p:nvCxnSpPr>
          <p:spPr>
            <a:xfrm>
              <a:off x="5982790" y="6348550"/>
              <a:ext cx="5394960" cy="0"/>
            </a:xfrm>
            <a:prstGeom prst="line">
              <a:avLst/>
            </a:prstGeom>
            <a:ln w="698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58BECD5-0448-E448-A0B3-42F99037ECD3}"/>
                </a:ext>
              </a:extLst>
            </p:cNvPr>
            <p:cNvSpPr txBox="1"/>
            <p:nvPr/>
          </p:nvSpPr>
          <p:spPr>
            <a:xfrm>
              <a:off x="4670969" y="5939936"/>
              <a:ext cx="1376860" cy="895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0%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C9C1295-0A00-AA4D-B4E7-FDE9D2AF0FFF}"/>
                </a:ext>
              </a:extLst>
            </p:cNvPr>
            <p:cNvSpPr txBox="1"/>
            <p:nvPr/>
          </p:nvSpPr>
          <p:spPr>
            <a:xfrm>
              <a:off x="4670969" y="2677998"/>
              <a:ext cx="1376860" cy="895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100%</a:t>
              </a: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5A01CADA-889F-AB4E-B6D5-F2B5E200DAFF}"/>
                </a:ext>
              </a:extLst>
            </p:cNvPr>
            <p:cNvSpPr/>
            <p:nvPr/>
          </p:nvSpPr>
          <p:spPr>
            <a:xfrm>
              <a:off x="6048104" y="2995285"/>
              <a:ext cx="5133702" cy="3314075"/>
            </a:xfrm>
            <a:custGeom>
              <a:avLst/>
              <a:gdLst>
                <a:gd name="connsiteX0" fmla="*/ 0 w 5133703"/>
                <a:gd name="connsiteY0" fmla="*/ 3622837 h 3622837"/>
                <a:gd name="connsiteX1" fmla="*/ 1149531 w 5133703"/>
                <a:gd name="connsiteY1" fmla="*/ 1219271 h 3622837"/>
                <a:gd name="connsiteX2" fmla="*/ 2521131 w 5133703"/>
                <a:gd name="connsiteY2" fmla="*/ 161180 h 3622837"/>
                <a:gd name="connsiteX3" fmla="*/ 5133703 w 5133703"/>
                <a:gd name="connsiteY3" fmla="*/ 4425 h 3622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33703" h="3622837">
                  <a:moveTo>
                    <a:pt x="0" y="3622837"/>
                  </a:moveTo>
                  <a:cubicBezTo>
                    <a:pt x="364671" y="2709525"/>
                    <a:pt x="729343" y="1796214"/>
                    <a:pt x="1149531" y="1219271"/>
                  </a:cubicBezTo>
                  <a:cubicBezTo>
                    <a:pt x="1569719" y="642328"/>
                    <a:pt x="1857102" y="363654"/>
                    <a:pt x="2521131" y="161180"/>
                  </a:cubicBezTo>
                  <a:cubicBezTo>
                    <a:pt x="3185160" y="-41294"/>
                    <a:pt x="5133703" y="4425"/>
                    <a:pt x="5133703" y="4425"/>
                  </a:cubicBezTo>
                </a:path>
              </a:pathLst>
            </a:custGeom>
            <a:noFill/>
            <a:ln w="76200">
              <a:solidFill>
                <a:schemeClr val="accent1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Graphic 6">
            <a:extLst>
              <a:ext uri="{FF2B5EF4-FFF2-40B4-BE49-F238E27FC236}">
                <a16:creationId xmlns:a16="http://schemas.microsoft.com/office/drawing/2014/main" id="{068A2B77-EDEC-3349-A7D6-6D6A5F8F5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27" y="2566363"/>
            <a:ext cx="1138885" cy="1138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9">
            <a:extLst>
              <a:ext uri="{FF2B5EF4-FFF2-40B4-BE49-F238E27FC236}">
                <a16:creationId xmlns:a16="http://schemas.microsoft.com/office/drawing/2014/main" id="{4CF343A2-8D1E-764B-9247-9AFB09843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6700" y="3783295"/>
            <a:ext cx="22431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Application</a:t>
            </a:r>
            <a:br>
              <a:rPr lang="en-US" altLang="en-US" sz="28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</a:br>
            <a:r>
              <a:rPr lang="en-US" altLang="en-US" sz="28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Auto Scaling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D00DA14-A9E4-2343-BE53-2999EF766000}"/>
              </a:ext>
            </a:extLst>
          </p:cNvPr>
          <p:cNvCxnSpPr>
            <a:cxnSpLocks/>
          </p:cNvCxnSpPr>
          <p:nvPr/>
        </p:nvCxnSpPr>
        <p:spPr>
          <a:xfrm>
            <a:off x="1481363" y="3135806"/>
            <a:ext cx="3351894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20DE476-2EBE-A54D-AD78-1CA044C6E963}"/>
              </a:ext>
            </a:extLst>
          </p:cNvPr>
          <p:cNvCxnSpPr>
            <a:cxnSpLocks/>
          </p:cNvCxnSpPr>
          <p:nvPr/>
        </p:nvCxnSpPr>
        <p:spPr>
          <a:xfrm>
            <a:off x="5277394" y="3135806"/>
            <a:ext cx="1436915" cy="0"/>
          </a:xfrm>
          <a:prstGeom prst="straightConnector1">
            <a:avLst/>
          </a:prstGeom>
          <a:ln w="793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B16CFFB-2711-7F4F-89B6-23BD8217E9C3}"/>
              </a:ext>
            </a:extLst>
          </p:cNvPr>
          <p:cNvCxnSpPr>
            <a:cxnSpLocks/>
          </p:cNvCxnSpPr>
          <p:nvPr/>
        </p:nvCxnSpPr>
        <p:spPr>
          <a:xfrm>
            <a:off x="8460377" y="3135806"/>
            <a:ext cx="1436915" cy="0"/>
          </a:xfrm>
          <a:prstGeom prst="straightConnector1">
            <a:avLst/>
          </a:prstGeom>
          <a:ln w="793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FAB521B-FF52-7A46-A2E0-E826A223AAB1}"/>
              </a:ext>
            </a:extLst>
          </p:cNvPr>
          <p:cNvSpPr txBox="1"/>
          <p:nvPr/>
        </p:nvSpPr>
        <p:spPr>
          <a:xfrm>
            <a:off x="1671238" y="5433583"/>
            <a:ext cx="34433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Aggregate metrics from the service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0B113C5-3F6D-E346-933E-31F6BC64F5A4}"/>
              </a:ext>
            </a:extLst>
          </p:cNvPr>
          <p:cNvSpPr txBox="1"/>
          <p:nvPr/>
        </p:nvSpPr>
        <p:spPr>
          <a:xfrm>
            <a:off x="6484413" y="5433583"/>
            <a:ext cx="30122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Auto scaling policy is triggered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F3E60BD-4B99-DA45-9367-565525A18225}"/>
              </a:ext>
            </a:extLst>
          </p:cNvPr>
          <p:cNvSpPr txBox="1"/>
          <p:nvPr/>
        </p:nvSpPr>
        <p:spPr>
          <a:xfrm>
            <a:off x="9897292" y="5093794"/>
            <a:ext cx="34433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ECS launches more tasks or stops tasks according to the number of tasks that the policy wants</a:t>
            </a:r>
          </a:p>
        </p:txBody>
      </p:sp>
    </p:spTree>
    <p:extLst>
      <p:ext uri="{BB962C8B-B14F-4D97-AF65-F5344CB8AC3E}">
        <p14:creationId xmlns:p14="http://schemas.microsoft.com/office/powerpoint/2010/main" val="6584498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0DCC2-4EE2-944D-B373-BC5ADA6D5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070" y="484344"/>
            <a:ext cx="13510260" cy="993392"/>
          </a:xfrm>
        </p:spPr>
        <p:txBody>
          <a:bodyPr/>
          <a:lstStyle/>
          <a:p>
            <a:r>
              <a:rPr lang="en-US" dirty="0"/>
              <a:t>It is important to evenly distribute workload across tasks to avoid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hot tasks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and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cold tasks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2BB0E47-0AB0-F840-8729-0C9C25AF7479}"/>
              </a:ext>
            </a:extLst>
          </p:cNvPr>
          <p:cNvGrpSpPr/>
          <p:nvPr/>
        </p:nvGrpSpPr>
        <p:grpSpPr>
          <a:xfrm>
            <a:off x="2959736" y="2283401"/>
            <a:ext cx="3388814" cy="1428754"/>
            <a:chOff x="4670969" y="2677998"/>
            <a:chExt cx="6706781" cy="415754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C875D81-5227-7249-BC68-83A285102C9D}"/>
                </a:ext>
              </a:extLst>
            </p:cNvPr>
            <p:cNvCxnSpPr/>
            <p:nvPr/>
          </p:nvCxnSpPr>
          <p:spPr>
            <a:xfrm>
              <a:off x="5982790" y="2834640"/>
              <a:ext cx="0" cy="3553097"/>
            </a:xfrm>
            <a:prstGeom prst="line">
              <a:avLst/>
            </a:prstGeom>
            <a:ln w="698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D96D8BC-6B33-BC46-A23F-69CC329C0E32}"/>
                </a:ext>
              </a:extLst>
            </p:cNvPr>
            <p:cNvCxnSpPr>
              <a:cxnSpLocks/>
            </p:cNvCxnSpPr>
            <p:nvPr/>
          </p:nvCxnSpPr>
          <p:spPr>
            <a:xfrm>
              <a:off x="5982790" y="6348550"/>
              <a:ext cx="5394960" cy="0"/>
            </a:xfrm>
            <a:prstGeom prst="line">
              <a:avLst/>
            </a:prstGeom>
            <a:ln w="698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1290F75-4FA7-7647-945B-19939545EEA1}"/>
                </a:ext>
              </a:extLst>
            </p:cNvPr>
            <p:cNvSpPr txBox="1"/>
            <p:nvPr/>
          </p:nvSpPr>
          <p:spPr>
            <a:xfrm>
              <a:off x="4670969" y="5939936"/>
              <a:ext cx="1376860" cy="895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0%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1ACEA0B-1602-5446-B8D5-BFB349B188AF}"/>
                </a:ext>
              </a:extLst>
            </p:cNvPr>
            <p:cNvSpPr txBox="1"/>
            <p:nvPr/>
          </p:nvSpPr>
          <p:spPr>
            <a:xfrm>
              <a:off x="4670969" y="2677998"/>
              <a:ext cx="1376860" cy="895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100%</a:t>
              </a: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C017646-A133-7249-8ADE-9FCD06D9F5C5}"/>
                </a:ext>
              </a:extLst>
            </p:cNvPr>
            <p:cNvSpPr/>
            <p:nvPr/>
          </p:nvSpPr>
          <p:spPr>
            <a:xfrm>
              <a:off x="6048104" y="5182129"/>
              <a:ext cx="5133702" cy="1127228"/>
            </a:xfrm>
            <a:custGeom>
              <a:avLst/>
              <a:gdLst>
                <a:gd name="connsiteX0" fmla="*/ 0 w 5133703"/>
                <a:gd name="connsiteY0" fmla="*/ 3622837 h 3622837"/>
                <a:gd name="connsiteX1" fmla="*/ 1149531 w 5133703"/>
                <a:gd name="connsiteY1" fmla="*/ 1219271 h 3622837"/>
                <a:gd name="connsiteX2" fmla="*/ 2521131 w 5133703"/>
                <a:gd name="connsiteY2" fmla="*/ 161180 h 3622837"/>
                <a:gd name="connsiteX3" fmla="*/ 5133703 w 5133703"/>
                <a:gd name="connsiteY3" fmla="*/ 4425 h 3622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33703" h="3622837">
                  <a:moveTo>
                    <a:pt x="0" y="3622837"/>
                  </a:moveTo>
                  <a:cubicBezTo>
                    <a:pt x="364671" y="2709525"/>
                    <a:pt x="729343" y="1796214"/>
                    <a:pt x="1149531" y="1219271"/>
                  </a:cubicBezTo>
                  <a:cubicBezTo>
                    <a:pt x="1569719" y="642328"/>
                    <a:pt x="1857102" y="363654"/>
                    <a:pt x="2521131" y="161180"/>
                  </a:cubicBezTo>
                  <a:cubicBezTo>
                    <a:pt x="3185160" y="-41294"/>
                    <a:pt x="5133703" y="4425"/>
                    <a:pt x="5133703" y="4425"/>
                  </a:cubicBezTo>
                </a:path>
              </a:pathLst>
            </a:custGeom>
            <a:noFill/>
            <a:ln w="76200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Graphic 13">
            <a:extLst>
              <a:ext uri="{FF2B5EF4-FFF2-40B4-BE49-F238E27FC236}">
                <a16:creationId xmlns:a16="http://schemas.microsoft.com/office/drawing/2014/main" id="{6C91C352-4D28-1F45-A906-3DA8BE0CB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0593" y="2128929"/>
            <a:ext cx="1737699" cy="1737699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8486F82C-AC8C-324D-8FA8-282D762FE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0594" y="3852577"/>
            <a:ext cx="1737699" cy="1737699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59A127F0-35F1-DA44-8490-B7A91CFC68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0593" y="5551237"/>
            <a:ext cx="1737699" cy="173769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D5718ECC-DD7E-3642-8BB0-E7ED6192000C}"/>
              </a:ext>
            </a:extLst>
          </p:cNvPr>
          <p:cNvGrpSpPr/>
          <p:nvPr/>
        </p:nvGrpSpPr>
        <p:grpSpPr>
          <a:xfrm>
            <a:off x="2917393" y="3845625"/>
            <a:ext cx="3388814" cy="1428754"/>
            <a:chOff x="4670969" y="2677998"/>
            <a:chExt cx="6706781" cy="415754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92A4614-143A-BD4C-82AF-1A407B6BFCD4}"/>
                </a:ext>
              </a:extLst>
            </p:cNvPr>
            <p:cNvCxnSpPr/>
            <p:nvPr/>
          </p:nvCxnSpPr>
          <p:spPr>
            <a:xfrm>
              <a:off x="5982790" y="2834640"/>
              <a:ext cx="0" cy="3553097"/>
            </a:xfrm>
            <a:prstGeom prst="line">
              <a:avLst/>
            </a:prstGeom>
            <a:ln w="698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F1D6026-51CD-9946-B0CC-2589677FBE6C}"/>
                </a:ext>
              </a:extLst>
            </p:cNvPr>
            <p:cNvCxnSpPr>
              <a:cxnSpLocks/>
            </p:cNvCxnSpPr>
            <p:nvPr/>
          </p:nvCxnSpPr>
          <p:spPr>
            <a:xfrm>
              <a:off x="5982790" y="6348550"/>
              <a:ext cx="5394960" cy="0"/>
            </a:xfrm>
            <a:prstGeom prst="line">
              <a:avLst/>
            </a:prstGeom>
            <a:ln w="698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E715EF9-904D-D44B-B579-D2EA6D5CAA34}"/>
                </a:ext>
              </a:extLst>
            </p:cNvPr>
            <p:cNvSpPr txBox="1"/>
            <p:nvPr/>
          </p:nvSpPr>
          <p:spPr>
            <a:xfrm>
              <a:off x="4670969" y="5939936"/>
              <a:ext cx="1376860" cy="895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0%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0BFE2F3-4FA5-AF46-816D-5552A1E8799F}"/>
                </a:ext>
              </a:extLst>
            </p:cNvPr>
            <p:cNvSpPr txBox="1"/>
            <p:nvPr/>
          </p:nvSpPr>
          <p:spPr>
            <a:xfrm>
              <a:off x="4670969" y="2677998"/>
              <a:ext cx="1376860" cy="895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100%</a:t>
              </a: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1C065031-2886-C24D-8F06-6D10AD5CD840}"/>
                </a:ext>
              </a:extLst>
            </p:cNvPr>
            <p:cNvSpPr/>
            <p:nvPr/>
          </p:nvSpPr>
          <p:spPr>
            <a:xfrm>
              <a:off x="6048104" y="3047419"/>
              <a:ext cx="5133702" cy="3261938"/>
            </a:xfrm>
            <a:custGeom>
              <a:avLst/>
              <a:gdLst>
                <a:gd name="connsiteX0" fmla="*/ 0 w 5133703"/>
                <a:gd name="connsiteY0" fmla="*/ 3622837 h 3622837"/>
                <a:gd name="connsiteX1" fmla="*/ 1149531 w 5133703"/>
                <a:gd name="connsiteY1" fmla="*/ 1219271 h 3622837"/>
                <a:gd name="connsiteX2" fmla="*/ 2521131 w 5133703"/>
                <a:gd name="connsiteY2" fmla="*/ 161180 h 3622837"/>
                <a:gd name="connsiteX3" fmla="*/ 5133703 w 5133703"/>
                <a:gd name="connsiteY3" fmla="*/ 4425 h 3622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33703" h="3622837">
                  <a:moveTo>
                    <a:pt x="0" y="3622837"/>
                  </a:moveTo>
                  <a:cubicBezTo>
                    <a:pt x="364671" y="2709525"/>
                    <a:pt x="729343" y="1796214"/>
                    <a:pt x="1149531" y="1219271"/>
                  </a:cubicBezTo>
                  <a:cubicBezTo>
                    <a:pt x="1569719" y="642328"/>
                    <a:pt x="1857102" y="363654"/>
                    <a:pt x="2521131" y="161180"/>
                  </a:cubicBezTo>
                  <a:cubicBezTo>
                    <a:pt x="3185160" y="-41294"/>
                    <a:pt x="5133703" y="4425"/>
                    <a:pt x="5133703" y="4425"/>
                  </a:cubicBezTo>
                </a:path>
              </a:pathLst>
            </a:custGeom>
            <a:noFill/>
            <a:ln w="76200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391AB37-C624-CF4B-985F-9C5DC5F91342}"/>
              </a:ext>
            </a:extLst>
          </p:cNvPr>
          <p:cNvGrpSpPr/>
          <p:nvPr/>
        </p:nvGrpSpPr>
        <p:grpSpPr>
          <a:xfrm>
            <a:off x="2917393" y="5525963"/>
            <a:ext cx="3388814" cy="1428754"/>
            <a:chOff x="4670969" y="2677998"/>
            <a:chExt cx="6706781" cy="4157540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E01FF5F-5CCE-2249-8183-321912BB6BF5}"/>
                </a:ext>
              </a:extLst>
            </p:cNvPr>
            <p:cNvCxnSpPr/>
            <p:nvPr/>
          </p:nvCxnSpPr>
          <p:spPr>
            <a:xfrm>
              <a:off x="5982790" y="2834640"/>
              <a:ext cx="0" cy="3553097"/>
            </a:xfrm>
            <a:prstGeom prst="line">
              <a:avLst/>
            </a:prstGeom>
            <a:ln w="698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956898F-C45F-EE43-801C-8D105C30CC01}"/>
                </a:ext>
              </a:extLst>
            </p:cNvPr>
            <p:cNvCxnSpPr>
              <a:cxnSpLocks/>
            </p:cNvCxnSpPr>
            <p:nvPr/>
          </p:nvCxnSpPr>
          <p:spPr>
            <a:xfrm>
              <a:off x="5982790" y="6348550"/>
              <a:ext cx="5394960" cy="0"/>
            </a:xfrm>
            <a:prstGeom prst="line">
              <a:avLst/>
            </a:prstGeom>
            <a:ln w="698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1C88CA1-57FB-AB4F-B00A-15474EE42889}"/>
                </a:ext>
              </a:extLst>
            </p:cNvPr>
            <p:cNvSpPr txBox="1"/>
            <p:nvPr/>
          </p:nvSpPr>
          <p:spPr>
            <a:xfrm>
              <a:off x="4670969" y="5939936"/>
              <a:ext cx="1376860" cy="895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0%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0AB3D10-7ADD-F549-91F6-8D32C9DBEA3F}"/>
                </a:ext>
              </a:extLst>
            </p:cNvPr>
            <p:cNvSpPr txBox="1"/>
            <p:nvPr/>
          </p:nvSpPr>
          <p:spPr>
            <a:xfrm>
              <a:off x="4670969" y="2677998"/>
              <a:ext cx="1376860" cy="895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100%</a:t>
              </a: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D96DF66E-E850-DB42-B9F2-6EC68496A80B}"/>
                </a:ext>
              </a:extLst>
            </p:cNvPr>
            <p:cNvSpPr/>
            <p:nvPr/>
          </p:nvSpPr>
          <p:spPr>
            <a:xfrm>
              <a:off x="6048104" y="5413755"/>
              <a:ext cx="5133702" cy="895602"/>
            </a:xfrm>
            <a:custGeom>
              <a:avLst/>
              <a:gdLst>
                <a:gd name="connsiteX0" fmla="*/ 0 w 5133703"/>
                <a:gd name="connsiteY0" fmla="*/ 3622837 h 3622837"/>
                <a:gd name="connsiteX1" fmla="*/ 1149531 w 5133703"/>
                <a:gd name="connsiteY1" fmla="*/ 1219271 h 3622837"/>
                <a:gd name="connsiteX2" fmla="*/ 2521131 w 5133703"/>
                <a:gd name="connsiteY2" fmla="*/ 161180 h 3622837"/>
                <a:gd name="connsiteX3" fmla="*/ 5133703 w 5133703"/>
                <a:gd name="connsiteY3" fmla="*/ 4425 h 3622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33703" h="3622837">
                  <a:moveTo>
                    <a:pt x="0" y="3622837"/>
                  </a:moveTo>
                  <a:cubicBezTo>
                    <a:pt x="364671" y="2709525"/>
                    <a:pt x="729343" y="1796214"/>
                    <a:pt x="1149531" y="1219271"/>
                  </a:cubicBezTo>
                  <a:cubicBezTo>
                    <a:pt x="1569719" y="642328"/>
                    <a:pt x="1857102" y="363654"/>
                    <a:pt x="2521131" y="161180"/>
                  </a:cubicBezTo>
                  <a:cubicBezTo>
                    <a:pt x="3185160" y="-41294"/>
                    <a:pt x="5133703" y="4425"/>
                    <a:pt x="5133703" y="4425"/>
                  </a:cubicBezTo>
                </a:path>
              </a:pathLst>
            </a:custGeom>
            <a:noFill/>
            <a:ln w="76200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B095B00-7B73-7C40-AA4D-46068DA0FDFA}"/>
              </a:ext>
            </a:extLst>
          </p:cNvPr>
          <p:cNvGrpSpPr/>
          <p:nvPr/>
        </p:nvGrpSpPr>
        <p:grpSpPr>
          <a:xfrm>
            <a:off x="8817449" y="3845625"/>
            <a:ext cx="3388814" cy="1428754"/>
            <a:chOff x="4670969" y="2677998"/>
            <a:chExt cx="6706781" cy="4157540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0A9EC15-368D-8449-9A54-62248D03C86B}"/>
                </a:ext>
              </a:extLst>
            </p:cNvPr>
            <p:cNvCxnSpPr/>
            <p:nvPr/>
          </p:nvCxnSpPr>
          <p:spPr>
            <a:xfrm>
              <a:off x="5982790" y="2834640"/>
              <a:ext cx="0" cy="3553097"/>
            </a:xfrm>
            <a:prstGeom prst="line">
              <a:avLst/>
            </a:prstGeom>
            <a:ln w="698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55C43A0-0D42-964F-BE00-B000787722D9}"/>
                </a:ext>
              </a:extLst>
            </p:cNvPr>
            <p:cNvCxnSpPr>
              <a:cxnSpLocks/>
            </p:cNvCxnSpPr>
            <p:nvPr/>
          </p:nvCxnSpPr>
          <p:spPr>
            <a:xfrm>
              <a:off x="5982790" y="6348550"/>
              <a:ext cx="5394960" cy="0"/>
            </a:xfrm>
            <a:prstGeom prst="line">
              <a:avLst/>
            </a:prstGeom>
            <a:ln w="698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4AB14C8-9A09-8A48-94CF-FE3D49F89B00}"/>
                </a:ext>
              </a:extLst>
            </p:cNvPr>
            <p:cNvSpPr txBox="1"/>
            <p:nvPr/>
          </p:nvSpPr>
          <p:spPr>
            <a:xfrm>
              <a:off x="4670969" y="5939936"/>
              <a:ext cx="1376860" cy="895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0%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DFD7D0B-7A94-ED41-AEC9-7520E14B70F2}"/>
                </a:ext>
              </a:extLst>
            </p:cNvPr>
            <p:cNvSpPr txBox="1"/>
            <p:nvPr/>
          </p:nvSpPr>
          <p:spPr>
            <a:xfrm>
              <a:off x="4670969" y="2677998"/>
              <a:ext cx="1376860" cy="895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100%</a:t>
              </a: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1FBD2CE9-BE4C-C142-862F-29F570CD057B}"/>
                </a:ext>
              </a:extLst>
            </p:cNvPr>
            <p:cNvSpPr/>
            <p:nvPr/>
          </p:nvSpPr>
          <p:spPr>
            <a:xfrm>
              <a:off x="6048104" y="4131138"/>
              <a:ext cx="5133702" cy="2178219"/>
            </a:xfrm>
            <a:custGeom>
              <a:avLst/>
              <a:gdLst>
                <a:gd name="connsiteX0" fmla="*/ 0 w 5133703"/>
                <a:gd name="connsiteY0" fmla="*/ 3622837 h 3622837"/>
                <a:gd name="connsiteX1" fmla="*/ 1149531 w 5133703"/>
                <a:gd name="connsiteY1" fmla="*/ 1219271 h 3622837"/>
                <a:gd name="connsiteX2" fmla="*/ 2521131 w 5133703"/>
                <a:gd name="connsiteY2" fmla="*/ 161180 h 3622837"/>
                <a:gd name="connsiteX3" fmla="*/ 5133703 w 5133703"/>
                <a:gd name="connsiteY3" fmla="*/ 4425 h 3622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33703" h="3622837">
                  <a:moveTo>
                    <a:pt x="0" y="3622837"/>
                  </a:moveTo>
                  <a:cubicBezTo>
                    <a:pt x="364671" y="2709525"/>
                    <a:pt x="729343" y="1796214"/>
                    <a:pt x="1149531" y="1219271"/>
                  </a:cubicBezTo>
                  <a:cubicBezTo>
                    <a:pt x="1569719" y="642328"/>
                    <a:pt x="1857102" y="363654"/>
                    <a:pt x="2521131" y="161180"/>
                  </a:cubicBezTo>
                  <a:cubicBezTo>
                    <a:pt x="3185160" y="-41294"/>
                    <a:pt x="5133703" y="4425"/>
                    <a:pt x="5133703" y="4425"/>
                  </a:cubicBezTo>
                </a:path>
              </a:pathLst>
            </a:custGeom>
            <a:noFill/>
            <a:ln w="76200">
              <a:solidFill>
                <a:schemeClr val="accent1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C3B076B-DA51-E64F-9896-D71EFB57E54B}"/>
              </a:ext>
            </a:extLst>
          </p:cNvPr>
          <p:cNvCxnSpPr/>
          <p:nvPr/>
        </p:nvCxnSpPr>
        <p:spPr>
          <a:xfrm>
            <a:off x="6727371" y="3030582"/>
            <a:ext cx="1711235" cy="1084218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AFBCD20-573A-304E-9142-30783927D079}"/>
              </a:ext>
            </a:extLst>
          </p:cNvPr>
          <p:cNvCxnSpPr>
            <a:cxnSpLocks/>
          </p:cNvCxnSpPr>
          <p:nvPr/>
        </p:nvCxnSpPr>
        <p:spPr>
          <a:xfrm>
            <a:off x="6612960" y="4441745"/>
            <a:ext cx="1825646" cy="68228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5053A78-9EDF-6643-9382-53A68D85FB88}"/>
              </a:ext>
            </a:extLst>
          </p:cNvPr>
          <p:cNvCxnSpPr>
            <a:cxnSpLocks/>
          </p:cNvCxnSpPr>
          <p:nvPr/>
        </p:nvCxnSpPr>
        <p:spPr>
          <a:xfrm flipV="1">
            <a:off x="6612960" y="4836918"/>
            <a:ext cx="1825646" cy="1043057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CDEA7179-8712-9247-9497-1484B58C9B53}"/>
              </a:ext>
            </a:extLst>
          </p:cNvPr>
          <p:cNvSpPr txBox="1"/>
          <p:nvPr/>
        </p:nvSpPr>
        <p:spPr>
          <a:xfrm>
            <a:off x="9295828" y="5465979"/>
            <a:ext cx="42852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Aggregate metrics look good, doesn’t look like there is any need to scale</a:t>
            </a:r>
          </a:p>
        </p:txBody>
      </p:sp>
    </p:spTree>
    <p:extLst>
      <p:ext uri="{BB962C8B-B14F-4D97-AF65-F5344CB8AC3E}">
        <p14:creationId xmlns:p14="http://schemas.microsoft.com/office/powerpoint/2010/main" val="30317444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0DCC2-4EE2-944D-B373-BC5ADA6D5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070" y="484344"/>
            <a:ext cx="13510260" cy="993392"/>
          </a:xfrm>
        </p:spPr>
        <p:txBody>
          <a:bodyPr/>
          <a:lstStyle/>
          <a:p>
            <a:r>
              <a:rPr lang="en-US" dirty="0"/>
              <a:t>For HTTP use a load balancing ingress that evenly distributes traffic </a:t>
            </a:r>
            <a:endParaRPr lang="en-US" dirty="0">
              <a:solidFill>
                <a:schemeClr val="accent2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2BB0E47-0AB0-F840-8729-0C9C25AF7479}"/>
              </a:ext>
            </a:extLst>
          </p:cNvPr>
          <p:cNvGrpSpPr/>
          <p:nvPr/>
        </p:nvGrpSpPr>
        <p:grpSpPr>
          <a:xfrm>
            <a:off x="5763070" y="2022144"/>
            <a:ext cx="3388814" cy="1428754"/>
            <a:chOff x="4670969" y="2677998"/>
            <a:chExt cx="6706781" cy="415754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C875D81-5227-7249-BC68-83A285102C9D}"/>
                </a:ext>
              </a:extLst>
            </p:cNvPr>
            <p:cNvCxnSpPr/>
            <p:nvPr/>
          </p:nvCxnSpPr>
          <p:spPr>
            <a:xfrm>
              <a:off x="5982790" y="2834640"/>
              <a:ext cx="0" cy="3553097"/>
            </a:xfrm>
            <a:prstGeom prst="line">
              <a:avLst/>
            </a:prstGeom>
            <a:ln w="698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D96D8BC-6B33-BC46-A23F-69CC329C0E32}"/>
                </a:ext>
              </a:extLst>
            </p:cNvPr>
            <p:cNvCxnSpPr>
              <a:cxnSpLocks/>
            </p:cNvCxnSpPr>
            <p:nvPr/>
          </p:nvCxnSpPr>
          <p:spPr>
            <a:xfrm>
              <a:off x="5982790" y="6348550"/>
              <a:ext cx="5394960" cy="0"/>
            </a:xfrm>
            <a:prstGeom prst="line">
              <a:avLst/>
            </a:prstGeom>
            <a:ln w="698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1290F75-4FA7-7647-945B-19939545EEA1}"/>
                </a:ext>
              </a:extLst>
            </p:cNvPr>
            <p:cNvSpPr txBox="1"/>
            <p:nvPr/>
          </p:nvSpPr>
          <p:spPr>
            <a:xfrm>
              <a:off x="4670969" y="5939936"/>
              <a:ext cx="1376860" cy="895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0%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1ACEA0B-1602-5446-B8D5-BFB349B188AF}"/>
                </a:ext>
              </a:extLst>
            </p:cNvPr>
            <p:cNvSpPr txBox="1"/>
            <p:nvPr/>
          </p:nvSpPr>
          <p:spPr>
            <a:xfrm>
              <a:off x="4670969" y="2677998"/>
              <a:ext cx="1376860" cy="895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100%</a:t>
              </a: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C017646-A133-7249-8ADE-9FCD06D9F5C5}"/>
                </a:ext>
              </a:extLst>
            </p:cNvPr>
            <p:cNvSpPr/>
            <p:nvPr/>
          </p:nvSpPr>
          <p:spPr>
            <a:xfrm>
              <a:off x="6048104" y="4392526"/>
              <a:ext cx="5133702" cy="1916831"/>
            </a:xfrm>
            <a:custGeom>
              <a:avLst/>
              <a:gdLst>
                <a:gd name="connsiteX0" fmla="*/ 0 w 5133703"/>
                <a:gd name="connsiteY0" fmla="*/ 3622837 h 3622837"/>
                <a:gd name="connsiteX1" fmla="*/ 1149531 w 5133703"/>
                <a:gd name="connsiteY1" fmla="*/ 1219271 h 3622837"/>
                <a:gd name="connsiteX2" fmla="*/ 2521131 w 5133703"/>
                <a:gd name="connsiteY2" fmla="*/ 161180 h 3622837"/>
                <a:gd name="connsiteX3" fmla="*/ 5133703 w 5133703"/>
                <a:gd name="connsiteY3" fmla="*/ 4425 h 3622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33703" h="3622837">
                  <a:moveTo>
                    <a:pt x="0" y="3622837"/>
                  </a:moveTo>
                  <a:cubicBezTo>
                    <a:pt x="364671" y="2709525"/>
                    <a:pt x="729343" y="1796214"/>
                    <a:pt x="1149531" y="1219271"/>
                  </a:cubicBezTo>
                  <a:cubicBezTo>
                    <a:pt x="1569719" y="642328"/>
                    <a:pt x="1857102" y="363654"/>
                    <a:pt x="2521131" y="161180"/>
                  </a:cubicBezTo>
                  <a:cubicBezTo>
                    <a:pt x="3185160" y="-41294"/>
                    <a:pt x="5133703" y="4425"/>
                    <a:pt x="5133703" y="4425"/>
                  </a:cubicBezTo>
                </a:path>
              </a:pathLst>
            </a:custGeom>
            <a:noFill/>
            <a:ln w="76200">
              <a:solidFill>
                <a:schemeClr val="accent1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Graphic 13">
            <a:extLst>
              <a:ext uri="{FF2B5EF4-FFF2-40B4-BE49-F238E27FC236}">
                <a16:creationId xmlns:a16="http://schemas.microsoft.com/office/drawing/2014/main" id="{6C91C352-4D28-1F45-A906-3DA8BE0CB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43927" y="1867672"/>
            <a:ext cx="1737699" cy="1737699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8486F82C-AC8C-324D-8FA8-282D762FE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43928" y="3591320"/>
            <a:ext cx="1737699" cy="1737699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59A127F0-35F1-DA44-8490-B7A91CFC68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43927" y="5289980"/>
            <a:ext cx="1737699" cy="1737699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17BE3ECC-17EA-9843-BFE2-95075A09CD39}"/>
              </a:ext>
            </a:extLst>
          </p:cNvPr>
          <p:cNvGrpSpPr/>
          <p:nvPr/>
        </p:nvGrpSpPr>
        <p:grpSpPr>
          <a:xfrm>
            <a:off x="5763070" y="3626957"/>
            <a:ext cx="3388814" cy="1428754"/>
            <a:chOff x="4670969" y="2677998"/>
            <a:chExt cx="6706781" cy="4157540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D0BAED6-8457-AB46-A95A-0CBCEF134064}"/>
                </a:ext>
              </a:extLst>
            </p:cNvPr>
            <p:cNvCxnSpPr/>
            <p:nvPr/>
          </p:nvCxnSpPr>
          <p:spPr>
            <a:xfrm>
              <a:off x="5982790" y="2834640"/>
              <a:ext cx="0" cy="3553097"/>
            </a:xfrm>
            <a:prstGeom prst="line">
              <a:avLst/>
            </a:prstGeom>
            <a:ln w="698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8060FEB-6DD6-9446-B684-ED98B0E518DD}"/>
                </a:ext>
              </a:extLst>
            </p:cNvPr>
            <p:cNvCxnSpPr>
              <a:cxnSpLocks/>
            </p:cNvCxnSpPr>
            <p:nvPr/>
          </p:nvCxnSpPr>
          <p:spPr>
            <a:xfrm>
              <a:off x="5982790" y="6348550"/>
              <a:ext cx="5394960" cy="0"/>
            </a:xfrm>
            <a:prstGeom prst="line">
              <a:avLst/>
            </a:prstGeom>
            <a:ln w="698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B410FF3-5E54-DF4F-8727-2E5833B1C059}"/>
                </a:ext>
              </a:extLst>
            </p:cNvPr>
            <p:cNvSpPr txBox="1"/>
            <p:nvPr/>
          </p:nvSpPr>
          <p:spPr>
            <a:xfrm>
              <a:off x="4670969" y="5939936"/>
              <a:ext cx="1376860" cy="895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0%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DA33EFD-D078-5C46-B980-116B6F724D91}"/>
                </a:ext>
              </a:extLst>
            </p:cNvPr>
            <p:cNvSpPr txBox="1"/>
            <p:nvPr/>
          </p:nvSpPr>
          <p:spPr>
            <a:xfrm>
              <a:off x="4670969" y="2677998"/>
              <a:ext cx="1376860" cy="895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100%</a:t>
              </a:r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A0E79020-7330-5541-9F42-073CE40811D3}"/>
                </a:ext>
              </a:extLst>
            </p:cNvPr>
            <p:cNvSpPr/>
            <p:nvPr/>
          </p:nvSpPr>
          <p:spPr>
            <a:xfrm>
              <a:off x="6048104" y="4392526"/>
              <a:ext cx="5133702" cy="1916831"/>
            </a:xfrm>
            <a:custGeom>
              <a:avLst/>
              <a:gdLst>
                <a:gd name="connsiteX0" fmla="*/ 0 w 5133703"/>
                <a:gd name="connsiteY0" fmla="*/ 3622837 h 3622837"/>
                <a:gd name="connsiteX1" fmla="*/ 1149531 w 5133703"/>
                <a:gd name="connsiteY1" fmla="*/ 1219271 h 3622837"/>
                <a:gd name="connsiteX2" fmla="*/ 2521131 w 5133703"/>
                <a:gd name="connsiteY2" fmla="*/ 161180 h 3622837"/>
                <a:gd name="connsiteX3" fmla="*/ 5133703 w 5133703"/>
                <a:gd name="connsiteY3" fmla="*/ 4425 h 3622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33703" h="3622837">
                  <a:moveTo>
                    <a:pt x="0" y="3622837"/>
                  </a:moveTo>
                  <a:cubicBezTo>
                    <a:pt x="364671" y="2709525"/>
                    <a:pt x="729343" y="1796214"/>
                    <a:pt x="1149531" y="1219271"/>
                  </a:cubicBezTo>
                  <a:cubicBezTo>
                    <a:pt x="1569719" y="642328"/>
                    <a:pt x="1857102" y="363654"/>
                    <a:pt x="2521131" y="161180"/>
                  </a:cubicBezTo>
                  <a:cubicBezTo>
                    <a:pt x="3185160" y="-41294"/>
                    <a:pt x="5133703" y="4425"/>
                    <a:pt x="5133703" y="4425"/>
                  </a:cubicBezTo>
                </a:path>
              </a:pathLst>
            </a:custGeom>
            <a:noFill/>
            <a:ln w="76200">
              <a:solidFill>
                <a:schemeClr val="accent1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4DA0D5F-5E6B-8E46-92B4-F717D860FE88}"/>
              </a:ext>
            </a:extLst>
          </p:cNvPr>
          <p:cNvGrpSpPr/>
          <p:nvPr/>
        </p:nvGrpSpPr>
        <p:grpSpPr>
          <a:xfrm>
            <a:off x="5725778" y="5337138"/>
            <a:ext cx="3388814" cy="1428754"/>
            <a:chOff x="4670969" y="2677998"/>
            <a:chExt cx="6706781" cy="415754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CEA4EA8C-B586-9B4F-A2E6-31C93A091061}"/>
                </a:ext>
              </a:extLst>
            </p:cNvPr>
            <p:cNvCxnSpPr/>
            <p:nvPr/>
          </p:nvCxnSpPr>
          <p:spPr>
            <a:xfrm>
              <a:off x="5982790" y="2834640"/>
              <a:ext cx="0" cy="3553097"/>
            </a:xfrm>
            <a:prstGeom prst="line">
              <a:avLst/>
            </a:prstGeom>
            <a:ln w="698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2F1994F6-0F51-A042-A123-9BBD8EF096B8}"/>
                </a:ext>
              </a:extLst>
            </p:cNvPr>
            <p:cNvCxnSpPr>
              <a:cxnSpLocks/>
            </p:cNvCxnSpPr>
            <p:nvPr/>
          </p:nvCxnSpPr>
          <p:spPr>
            <a:xfrm>
              <a:off x="5982790" y="6348550"/>
              <a:ext cx="5394960" cy="0"/>
            </a:xfrm>
            <a:prstGeom prst="line">
              <a:avLst/>
            </a:prstGeom>
            <a:ln w="698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84F2C90-E710-1C4F-AD1B-61D08723473F}"/>
                </a:ext>
              </a:extLst>
            </p:cNvPr>
            <p:cNvSpPr txBox="1"/>
            <p:nvPr/>
          </p:nvSpPr>
          <p:spPr>
            <a:xfrm>
              <a:off x="4670969" y="5939936"/>
              <a:ext cx="1376860" cy="895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0%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9FB32AB-6EF9-C04A-9F8C-2644A03E9EC2}"/>
                </a:ext>
              </a:extLst>
            </p:cNvPr>
            <p:cNvSpPr txBox="1"/>
            <p:nvPr/>
          </p:nvSpPr>
          <p:spPr>
            <a:xfrm>
              <a:off x="4670969" y="2677998"/>
              <a:ext cx="1376860" cy="895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100%</a:t>
              </a:r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AC50A8F8-3DFB-914C-8314-A6F0ECACF04A}"/>
                </a:ext>
              </a:extLst>
            </p:cNvPr>
            <p:cNvSpPr/>
            <p:nvPr/>
          </p:nvSpPr>
          <p:spPr>
            <a:xfrm>
              <a:off x="6048104" y="4392526"/>
              <a:ext cx="5133702" cy="1916831"/>
            </a:xfrm>
            <a:custGeom>
              <a:avLst/>
              <a:gdLst>
                <a:gd name="connsiteX0" fmla="*/ 0 w 5133703"/>
                <a:gd name="connsiteY0" fmla="*/ 3622837 h 3622837"/>
                <a:gd name="connsiteX1" fmla="*/ 1149531 w 5133703"/>
                <a:gd name="connsiteY1" fmla="*/ 1219271 h 3622837"/>
                <a:gd name="connsiteX2" fmla="*/ 2521131 w 5133703"/>
                <a:gd name="connsiteY2" fmla="*/ 161180 h 3622837"/>
                <a:gd name="connsiteX3" fmla="*/ 5133703 w 5133703"/>
                <a:gd name="connsiteY3" fmla="*/ 4425 h 3622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33703" h="3622837">
                  <a:moveTo>
                    <a:pt x="0" y="3622837"/>
                  </a:moveTo>
                  <a:cubicBezTo>
                    <a:pt x="364671" y="2709525"/>
                    <a:pt x="729343" y="1796214"/>
                    <a:pt x="1149531" y="1219271"/>
                  </a:cubicBezTo>
                  <a:cubicBezTo>
                    <a:pt x="1569719" y="642328"/>
                    <a:pt x="1857102" y="363654"/>
                    <a:pt x="2521131" y="161180"/>
                  </a:cubicBezTo>
                  <a:cubicBezTo>
                    <a:pt x="3185160" y="-41294"/>
                    <a:pt x="5133703" y="4425"/>
                    <a:pt x="5133703" y="4425"/>
                  </a:cubicBezTo>
                </a:path>
              </a:pathLst>
            </a:custGeom>
            <a:noFill/>
            <a:ln w="76200">
              <a:solidFill>
                <a:schemeClr val="accent1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5" name="Graphic 17">
            <a:extLst>
              <a:ext uri="{FF2B5EF4-FFF2-40B4-BE49-F238E27FC236}">
                <a16:creationId xmlns:a16="http://schemas.microsoft.com/office/drawing/2014/main" id="{15486033-49F4-934A-94FA-32158D10C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797" y="3503149"/>
            <a:ext cx="1167175" cy="11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TextBox 15">
            <a:extLst>
              <a:ext uri="{FF2B5EF4-FFF2-40B4-BE49-F238E27FC236}">
                <a16:creationId xmlns:a16="http://schemas.microsoft.com/office/drawing/2014/main" id="{7BEC850B-A464-274F-91FA-D67C7D81F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903" y="4830454"/>
            <a:ext cx="22018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dirty="0"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Elastic Load Balancing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2DB2F4F-2FF4-1043-9060-CBFE9C393E46}"/>
              </a:ext>
            </a:extLst>
          </p:cNvPr>
          <p:cNvCxnSpPr>
            <a:cxnSpLocks/>
          </p:cNvCxnSpPr>
          <p:nvPr/>
        </p:nvCxnSpPr>
        <p:spPr>
          <a:xfrm flipV="1">
            <a:off x="2980776" y="3195372"/>
            <a:ext cx="784627" cy="781354"/>
          </a:xfrm>
          <a:prstGeom prst="straightConnector1">
            <a:avLst/>
          </a:prstGeom>
          <a:ln w="69850">
            <a:solidFill>
              <a:srgbClr val="6337BE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FB5F0326-F8EC-1A45-887E-6CC50DD06B5E}"/>
              </a:ext>
            </a:extLst>
          </p:cNvPr>
          <p:cNvCxnSpPr>
            <a:cxnSpLocks/>
          </p:cNvCxnSpPr>
          <p:nvPr/>
        </p:nvCxnSpPr>
        <p:spPr>
          <a:xfrm>
            <a:off x="2980637" y="4246859"/>
            <a:ext cx="863290" cy="44446"/>
          </a:xfrm>
          <a:prstGeom prst="straightConnector1">
            <a:avLst/>
          </a:prstGeom>
          <a:ln w="69850">
            <a:solidFill>
              <a:srgbClr val="6337BE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47B67B13-DD3F-A948-A7EF-4775BE6091C5}"/>
              </a:ext>
            </a:extLst>
          </p:cNvPr>
          <p:cNvCxnSpPr>
            <a:cxnSpLocks/>
          </p:cNvCxnSpPr>
          <p:nvPr/>
        </p:nvCxnSpPr>
        <p:spPr>
          <a:xfrm>
            <a:off x="2964576" y="4587213"/>
            <a:ext cx="800827" cy="1107149"/>
          </a:xfrm>
          <a:prstGeom prst="straightConnector1">
            <a:avLst/>
          </a:prstGeom>
          <a:ln w="69850">
            <a:solidFill>
              <a:srgbClr val="6337BE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7B27E21-383C-3840-A09F-BA4440B48768}"/>
              </a:ext>
            </a:extLst>
          </p:cNvPr>
          <p:cNvGrpSpPr/>
          <p:nvPr/>
        </p:nvGrpSpPr>
        <p:grpSpPr>
          <a:xfrm>
            <a:off x="10886432" y="3721471"/>
            <a:ext cx="3388814" cy="1428754"/>
            <a:chOff x="4670969" y="2677998"/>
            <a:chExt cx="6706781" cy="4157540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6F908967-0D91-0F43-997A-AD26C3B22FEB}"/>
                </a:ext>
              </a:extLst>
            </p:cNvPr>
            <p:cNvCxnSpPr/>
            <p:nvPr/>
          </p:nvCxnSpPr>
          <p:spPr>
            <a:xfrm>
              <a:off x="5982790" y="2834640"/>
              <a:ext cx="0" cy="3553097"/>
            </a:xfrm>
            <a:prstGeom prst="line">
              <a:avLst/>
            </a:prstGeom>
            <a:ln w="698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AB81521-E07C-ED40-AAEB-E57156A5EA86}"/>
                </a:ext>
              </a:extLst>
            </p:cNvPr>
            <p:cNvCxnSpPr>
              <a:cxnSpLocks/>
            </p:cNvCxnSpPr>
            <p:nvPr/>
          </p:nvCxnSpPr>
          <p:spPr>
            <a:xfrm>
              <a:off x="5982790" y="6348550"/>
              <a:ext cx="5394960" cy="0"/>
            </a:xfrm>
            <a:prstGeom prst="line">
              <a:avLst/>
            </a:prstGeom>
            <a:ln w="698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FB6EBA1-7337-2943-938A-A2BBBF9190A6}"/>
                </a:ext>
              </a:extLst>
            </p:cNvPr>
            <p:cNvSpPr txBox="1"/>
            <p:nvPr/>
          </p:nvSpPr>
          <p:spPr>
            <a:xfrm>
              <a:off x="4670969" y="5939936"/>
              <a:ext cx="1376860" cy="895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0%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25CA343-3D07-D244-AA84-D26E26C5BB39}"/>
                </a:ext>
              </a:extLst>
            </p:cNvPr>
            <p:cNvSpPr txBox="1"/>
            <p:nvPr/>
          </p:nvSpPr>
          <p:spPr>
            <a:xfrm>
              <a:off x="4670969" y="2677998"/>
              <a:ext cx="1376860" cy="895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100%</a:t>
              </a:r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8ADD2D8E-8E92-C948-8F0F-0DAB5644586D}"/>
                </a:ext>
              </a:extLst>
            </p:cNvPr>
            <p:cNvSpPr/>
            <p:nvPr/>
          </p:nvSpPr>
          <p:spPr>
            <a:xfrm>
              <a:off x="6048104" y="4392526"/>
              <a:ext cx="5133702" cy="1916831"/>
            </a:xfrm>
            <a:custGeom>
              <a:avLst/>
              <a:gdLst>
                <a:gd name="connsiteX0" fmla="*/ 0 w 5133703"/>
                <a:gd name="connsiteY0" fmla="*/ 3622837 h 3622837"/>
                <a:gd name="connsiteX1" fmla="*/ 1149531 w 5133703"/>
                <a:gd name="connsiteY1" fmla="*/ 1219271 h 3622837"/>
                <a:gd name="connsiteX2" fmla="*/ 2521131 w 5133703"/>
                <a:gd name="connsiteY2" fmla="*/ 161180 h 3622837"/>
                <a:gd name="connsiteX3" fmla="*/ 5133703 w 5133703"/>
                <a:gd name="connsiteY3" fmla="*/ 4425 h 3622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33703" h="3622837">
                  <a:moveTo>
                    <a:pt x="0" y="3622837"/>
                  </a:moveTo>
                  <a:cubicBezTo>
                    <a:pt x="364671" y="2709525"/>
                    <a:pt x="729343" y="1796214"/>
                    <a:pt x="1149531" y="1219271"/>
                  </a:cubicBezTo>
                  <a:cubicBezTo>
                    <a:pt x="1569719" y="642328"/>
                    <a:pt x="1857102" y="363654"/>
                    <a:pt x="2521131" y="161180"/>
                  </a:cubicBezTo>
                  <a:cubicBezTo>
                    <a:pt x="3185160" y="-41294"/>
                    <a:pt x="5133703" y="4425"/>
                    <a:pt x="5133703" y="4425"/>
                  </a:cubicBezTo>
                </a:path>
              </a:pathLst>
            </a:custGeom>
            <a:noFill/>
            <a:ln w="76200">
              <a:solidFill>
                <a:schemeClr val="accent1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061F0C63-41BE-5349-9498-281A5D07D90F}"/>
              </a:ext>
            </a:extLst>
          </p:cNvPr>
          <p:cNvCxnSpPr>
            <a:cxnSpLocks/>
          </p:cNvCxnSpPr>
          <p:nvPr/>
        </p:nvCxnSpPr>
        <p:spPr>
          <a:xfrm>
            <a:off x="9313817" y="2617983"/>
            <a:ext cx="1319349" cy="1257376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CDE54C4-1098-BD4C-B94A-406A8EB5804B}"/>
              </a:ext>
            </a:extLst>
          </p:cNvPr>
          <p:cNvCxnSpPr>
            <a:cxnSpLocks/>
          </p:cNvCxnSpPr>
          <p:nvPr/>
        </p:nvCxnSpPr>
        <p:spPr>
          <a:xfrm>
            <a:off x="9404184" y="4133593"/>
            <a:ext cx="1228982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B4708534-48DA-B948-BB63-E8C257D19AA6}"/>
              </a:ext>
            </a:extLst>
          </p:cNvPr>
          <p:cNvCxnSpPr>
            <a:cxnSpLocks/>
          </p:cNvCxnSpPr>
          <p:nvPr/>
        </p:nvCxnSpPr>
        <p:spPr>
          <a:xfrm flipV="1">
            <a:off x="9313817" y="4545524"/>
            <a:ext cx="1214846" cy="1137151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A9483D1C-E5BA-1442-AE09-F7FA4C30F741}"/>
              </a:ext>
            </a:extLst>
          </p:cNvPr>
          <p:cNvSpPr txBox="1"/>
          <p:nvPr/>
        </p:nvSpPr>
        <p:spPr>
          <a:xfrm>
            <a:off x="10919130" y="5525801"/>
            <a:ext cx="33561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Aggregate metric can be used for scaling</a:t>
            </a:r>
          </a:p>
        </p:txBody>
      </p:sp>
    </p:spTree>
    <p:extLst>
      <p:ext uri="{BB962C8B-B14F-4D97-AF65-F5344CB8AC3E}">
        <p14:creationId xmlns:p14="http://schemas.microsoft.com/office/powerpoint/2010/main" val="36087616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525A0AF-4819-DC4A-B347-D2D231214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63" y="539724"/>
            <a:ext cx="13510260" cy="1402091"/>
          </a:xfrm>
        </p:spPr>
        <p:txBody>
          <a:bodyPr/>
          <a:lstStyle/>
          <a:p>
            <a:r>
              <a:rPr lang="en-US" dirty="0"/>
              <a:t>Horizontal scaling for application containers should be based on the resource that the application runs out of first when load testing. 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5ED57C51-01E9-BD48-9F90-3BF84EB49307}"/>
              </a:ext>
            </a:extLst>
          </p:cNvPr>
          <p:cNvCxnSpPr>
            <a:cxnSpLocks/>
          </p:cNvCxnSpPr>
          <p:nvPr/>
        </p:nvCxnSpPr>
        <p:spPr>
          <a:xfrm flipV="1">
            <a:off x="6257548" y="3321856"/>
            <a:ext cx="1658543" cy="1330062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7BC4A45-652F-6445-AB64-5D6E43B81A28}"/>
              </a:ext>
            </a:extLst>
          </p:cNvPr>
          <p:cNvCxnSpPr>
            <a:cxnSpLocks/>
          </p:cNvCxnSpPr>
          <p:nvPr/>
        </p:nvCxnSpPr>
        <p:spPr>
          <a:xfrm>
            <a:off x="6257548" y="4651917"/>
            <a:ext cx="2465799" cy="132434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2C1DEB6E-EF54-1E40-B6C1-76D7B067F7F7}"/>
              </a:ext>
            </a:extLst>
          </p:cNvPr>
          <p:cNvCxnSpPr>
            <a:cxnSpLocks/>
          </p:cNvCxnSpPr>
          <p:nvPr/>
        </p:nvCxnSpPr>
        <p:spPr>
          <a:xfrm flipH="1" flipV="1">
            <a:off x="4525948" y="3577682"/>
            <a:ext cx="1731599" cy="1074236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2780519A-9150-6D4C-90FC-41570CAAA2E5}"/>
              </a:ext>
            </a:extLst>
          </p:cNvPr>
          <p:cNvSpPr txBox="1"/>
          <p:nvPr/>
        </p:nvSpPr>
        <p:spPr>
          <a:xfrm>
            <a:off x="6238729" y="6533543"/>
            <a:ext cx="137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GPU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1AEB60B-FAB2-8B45-A9EA-99FDE6214038}"/>
              </a:ext>
            </a:extLst>
          </p:cNvPr>
          <p:cNvSpPr txBox="1"/>
          <p:nvPr/>
        </p:nvSpPr>
        <p:spPr>
          <a:xfrm>
            <a:off x="8718552" y="5771599"/>
            <a:ext cx="1736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Memory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59F1778-F895-2943-8E12-FBD600158BE4}"/>
              </a:ext>
            </a:extLst>
          </p:cNvPr>
          <p:cNvSpPr txBox="1"/>
          <p:nvPr/>
        </p:nvSpPr>
        <p:spPr>
          <a:xfrm>
            <a:off x="2789553" y="3028053"/>
            <a:ext cx="1736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Storage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1D6D1B18-4192-6D41-9BAC-AEF4D8330D3B}"/>
              </a:ext>
            </a:extLst>
          </p:cNvPr>
          <p:cNvCxnSpPr>
            <a:cxnSpLocks/>
          </p:cNvCxnSpPr>
          <p:nvPr/>
        </p:nvCxnSpPr>
        <p:spPr>
          <a:xfrm flipH="1">
            <a:off x="4114616" y="4651917"/>
            <a:ext cx="2142931" cy="1577525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7D6E1DC2-B090-5249-A95B-9ED629C84F65}"/>
              </a:ext>
            </a:extLst>
          </p:cNvPr>
          <p:cNvSpPr txBox="1"/>
          <p:nvPr/>
        </p:nvSpPr>
        <p:spPr>
          <a:xfrm>
            <a:off x="2224990" y="6087346"/>
            <a:ext cx="1945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Network Bandwidth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C437F4F3-2B9B-B749-BFF6-83F60077875D}"/>
              </a:ext>
            </a:extLst>
          </p:cNvPr>
          <p:cNvCxnSpPr>
            <a:cxnSpLocks/>
          </p:cNvCxnSpPr>
          <p:nvPr/>
        </p:nvCxnSpPr>
        <p:spPr>
          <a:xfrm>
            <a:off x="6257547" y="4651917"/>
            <a:ext cx="626578" cy="1930222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80937D56-241E-DC41-B348-FF1F6F331FBB}"/>
              </a:ext>
            </a:extLst>
          </p:cNvPr>
          <p:cNvSpPr txBox="1"/>
          <p:nvPr/>
        </p:nvSpPr>
        <p:spPr>
          <a:xfrm>
            <a:off x="7628652" y="2854211"/>
            <a:ext cx="137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CPU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5C204E-00BE-9541-B71B-37A57F1FA888}"/>
              </a:ext>
            </a:extLst>
          </p:cNvPr>
          <p:cNvSpPr txBox="1"/>
          <p:nvPr/>
        </p:nvSpPr>
        <p:spPr>
          <a:xfrm>
            <a:off x="9181650" y="2522285"/>
            <a:ext cx="43505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With most modern runtimes and web workloads this is almost always CPU</a:t>
            </a:r>
          </a:p>
        </p:txBody>
      </p:sp>
    </p:spTree>
    <p:extLst>
      <p:ext uri="{BB962C8B-B14F-4D97-AF65-F5344CB8AC3E}">
        <p14:creationId xmlns:p14="http://schemas.microsoft.com/office/powerpoint/2010/main" val="1294452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0DCC2-4EE2-944D-B373-BC5ADA6D5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070" y="484344"/>
            <a:ext cx="13510260" cy="993392"/>
          </a:xfrm>
        </p:spPr>
        <p:txBody>
          <a:bodyPr/>
          <a:lstStyle/>
          <a:p>
            <a:r>
              <a:rPr lang="en-US" dirty="0"/>
              <a:t>Why not scale based on number of concurrent requests?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6D389D-68E2-8044-B150-A1F28578D830}"/>
              </a:ext>
            </a:extLst>
          </p:cNvPr>
          <p:cNvSpPr txBox="1"/>
          <p:nvPr/>
        </p:nvSpPr>
        <p:spPr>
          <a:xfrm>
            <a:off x="1254036" y="3044165"/>
            <a:ext cx="47409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Number of requests per period at the load balancer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D2ED74A-BE09-CF45-94BE-E1BF4FB06B98}"/>
              </a:ext>
            </a:extLst>
          </p:cNvPr>
          <p:cNvSpPr txBox="1"/>
          <p:nvPr/>
        </p:nvSpPr>
        <p:spPr>
          <a:xfrm>
            <a:off x="1254037" y="4407529"/>
            <a:ext cx="47409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Number of requests per period that a task can handle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1892C04-80D6-4340-B8EE-D4C5F5C0E932}"/>
              </a:ext>
            </a:extLst>
          </p:cNvPr>
          <p:cNvCxnSpPr>
            <a:cxnSpLocks/>
          </p:cNvCxnSpPr>
          <p:nvPr/>
        </p:nvCxnSpPr>
        <p:spPr>
          <a:xfrm>
            <a:off x="1152117" y="4231328"/>
            <a:ext cx="4741815" cy="0"/>
          </a:xfrm>
          <a:prstGeom prst="line">
            <a:avLst/>
          </a:prstGeom>
          <a:ln w="698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F0FD852-34F0-BB42-9BFF-2550D5BFE071}"/>
              </a:ext>
            </a:extLst>
          </p:cNvPr>
          <p:cNvSpPr txBox="1"/>
          <p:nvPr/>
        </p:nvSpPr>
        <p:spPr>
          <a:xfrm>
            <a:off x="6252757" y="3846607"/>
            <a:ext cx="8273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=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F334D8C-9B11-8342-BE94-988EA13194AD}"/>
              </a:ext>
            </a:extLst>
          </p:cNvPr>
          <p:cNvSpPr txBox="1"/>
          <p:nvPr/>
        </p:nvSpPr>
        <p:spPr>
          <a:xfrm>
            <a:off x="7080068" y="3754273"/>
            <a:ext cx="28346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Number of tasks to scale to</a:t>
            </a:r>
          </a:p>
        </p:txBody>
      </p:sp>
    </p:spTree>
    <p:extLst>
      <p:ext uri="{BB962C8B-B14F-4D97-AF65-F5344CB8AC3E}">
        <p14:creationId xmlns:p14="http://schemas.microsoft.com/office/powerpoint/2010/main" val="40658929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5EB00C0D-FC80-5841-9CC4-FAD75139CC4B}"/>
              </a:ext>
            </a:extLst>
          </p:cNvPr>
          <p:cNvSpPr txBox="1"/>
          <p:nvPr/>
        </p:nvSpPr>
        <p:spPr>
          <a:xfrm>
            <a:off x="1254036" y="3044165"/>
            <a:ext cx="47409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Number of requests per period at the load balancer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1E91A3-06DF-F943-8FB6-431265FEB1F7}"/>
              </a:ext>
            </a:extLst>
          </p:cNvPr>
          <p:cNvSpPr txBox="1"/>
          <p:nvPr/>
        </p:nvSpPr>
        <p:spPr>
          <a:xfrm>
            <a:off x="1254037" y="4407529"/>
            <a:ext cx="47409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Number of requests per period that a task can handle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D5596A9-DF3C-D642-BFAE-AE568AD3A2D1}"/>
              </a:ext>
            </a:extLst>
          </p:cNvPr>
          <p:cNvCxnSpPr>
            <a:cxnSpLocks/>
          </p:cNvCxnSpPr>
          <p:nvPr/>
        </p:nvCxnSpPr>
        <p:spPr>
          <a:xfrm>
            <a:off x="1163405" y="4231328"/>
            <a:ext cx="4741815" cy="0"/>
          </a:xfrm>
          <a:prstGeom prst="line">
            <a:avLst/>
          </a:prstGeom>
          <a:ln w="698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CF3572E-CB42-864F-9751-A8D653F82042}"/>
              </a:ext>
            </a:extLst>
          </p:cNvPr>
          <p:cNvSpPr txBox="1"/>
          <p:nvPr/>
        </p:nvSpPr>
        <p:spPr>
          <a:xfrm>
            <a:off x="6252757" y="3846607"/>
            <a:ext cx="8273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=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07F873-CDAC-0745-8FF5-3AC17B699472}"/>
              </a:ext>
            </a:extLst>
          </p:cNvPr>
          <p:cNvSpPr txBox="1"/>
          <p:nvPr/>
        </p:nvSpPr>
        <p:spPr>
          <a:xfrm>
            <a:off x="7080068" y="3754273"/>
            <a:ext cx="28346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Number of tasks to scale 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00DCC2-4EE2-944D-B373-BC5ADA6D5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070" y="484344"/>
            <a:ext cx="13510260" cy="993392"/>
          </a:xfrm>
        </p:spPr>
        <p:txBody>
          <a:bodyPr/>
          <a:lstStyle/>
          <a:p>
            <a:r>
              <a:rPr lang="en-US" dirty="0"/>
              <a:t>Why not scale based on number of concurrent requests?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0896EBD-EC0C-EE43-900D-23387EE3608A}"/>
              </a:ext>
            </a:extLst>
          </p:cNvPr>
          <p:cNvSpPr txBox="1"/>
          <p:nvPr/>
        </p:nvSpPr>
        <p:spPr>
          <a:xfrm>
            <a:off x="10266828" y="2095851"/>
            <a:ext cx="335773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BAD IDEA!</a:t>
            </a:r>
          </a:p>
          <a:p>
            <a:pPr algn="ctr"/>
            <a:endParaRPr lang="en-US" sz="2800" dirty="0">
              <a:solidFill>
                <a:schemeClr val="tx2"/>
              </a:solidFill>
            </a:endParaRPr>
          </a:p>
          <a:p>
            <a:r>
              <a:rPr lang="en-US" sz="2800" dirty="0">
                <a:solidFill>
                  <a:schemeClr val="tx2"/>
                </a:solidFill>
              </a:rPr>
              <a:t>Assumes all requests are equal: not true.</a:t>
            </a:r>
            <a:br>
              <a:rPr lang="en-US" sz="2800" dirty="0">
                <a:solidFill>
                  <a:schemeClr val="tx2"/>
                </a:solidFill>
              </a:rPr>
            </a:br>
            <a:br>
              <a:rPr lang="en-US" sz="2800" dirty="0">
                <a:solidFill>
                  <a:schemeClr val="tx2"/>
                </a:solidFill>
              </a:rPr>
            </a:br>
            <a:r>
              <a:rPr lang="en-US" sz="2800" dirty="0">
                <a:solidFill>
                  <a:schemeClr val="tx2"/>
                </a:solidFill>
              </a:rPr>
              <a:t>Assumes app performance per request doesn’t change over time: not true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713FDFD-9282-6C45-A985-75E1FBF33F8F}"/>
              </a:ext>
            </a:extLst>
          </p:cNvPr>
          <p:cNvCxnSpPr/>
          <p:nvPr/>
        </p:nvCxnSpPr>
        <p:spPr>
          <a:xfrm>
            <a:off x="836027" y="2095851"/>
            <a:ext cx="8216535" cy="3913063"/>
          </a:xfrm>
          <a:prstGeom prst="line">
            <a:avLst/>
          </a:prstGeom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3888916-C355-1B4C-A721-FE6AC2FF4460}"/>
              </a:ext>
            </a:extLst>
          </p:cNvPr>
          <p:cNvCxnSpPr>
            <a:cxnSpLocks/>
          </p:cNvCxnSpPr>
          <p:nvPr/>
        </p:nvCxnSpPr>
        <p:spPr>
          <a:xfrm flipV="1">
            <a:off x="1254037" y="2216533"/>
            <a:ext cx="7563392" cy="4085110"/>
          </a:xfrm>
          <a:prstGeom prst="line">
            <a:avLst/>
          </a:prstGeom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7525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0DCC2-4EE2-944D-B373-BC5ADA6D5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070" y="484344"/>
            <a:ext cx="13510260" cy="993392"/>
          </a:xfrm>
        </p:spPr>
        <p:txBody>
          <a:bodyPr/>
          <a:lstStyle/>
          <a:p>
            <a:r>
              <a:rPr lang="en-US" dirty="0"/>
              <a:t>Why not scale based on response time?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C875D81-5227-7249-BC68-83A285102C9D}"/>
              </a:ext>
            </a:extLst>
          </p:cNvPr>
          <p:cNvCxnSpPr/>
          <p:nvPr/>
        </p:nvCxnSpPr>
        <p:spPr>
          <a:xfrm>
            <a:off x="2586447" y="2769326"/>
            <a:ext cx="0" cy="3553097"/>
          </a:xfrm>
          <a:prstGeom prst="line">
            <a:avLst/>
          </a:prstGeom>
          <a:ln w="698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D96D8BC-6B33-BC46-A23F-69CC329C0E32}"/>
              </a:ext>
            </a:extLst>
          </p:cNvPr>
          <p:cNvCxnSpPr>
            <a:cxnSpLocks/>
          </p:cNvCxnSpPr>
          <p:nvPr/>
        </p:nvCxnSpPr>
        <p:spPr>
          <a:xfrm>
            <a:off x="2586447" y="6283236"/>
            <a:ext cx="5394960" cy="0"/>
          </a:xfrm>
          <a:prstGeom prst="line">
            <a:avLst/>
          </a:prstGeom>
          <a:ln w="698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402D238-BD67-614D-A481-1505A5872036}"/>
              </a:ext>
            </a:extLst>
          </p:cNvPr>
          <p:cNvSpPr txBox="1"/>
          <p:nvPr/>
        </p:nvSpPr>
        <p:spPr>
          <a:xfrm>
            <a:off x="6408632" y="3206999"/>
            <a:ext cx="137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CPU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290F75-4FA7-7647-945B-19939545EEA1}"/>
              </a:ext>
            </a:extLst>
          </p:cNvPr>
          <p:cNvSpPr txBox="1"/>
          <p:nvPr/>
        </p:nvSpPr>
        <p:spPr>
          <a:xfrm>
            <a:off x="1353278" y="5890647"/>
            <a:ext cx="137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0%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ACEA0B-1602-5446-B8D5-BFB349B188AF}"/>
              </a:ext>
            </a:extLst>
          </p:cNvPr>
          <p:cNvSpPr txBox="1"/>
          <p:nvPr/>
        </p:nvSpPr>
        <p:spPr>
          <a:xfrm>
            <a:off x="1274626" y="2612684"/>
            <a:ext cx="137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100%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0C017646-A133-7249-8ADE-9FCD06D9F5C5}"/>
              </a:ext>
            </a:extLst>
          </p:cNvPr>
          <p:cNvSpPr/>
          <p:nvPr/>
        </p:nvSpPr>
        <p:spPr>
          <a:xfrm>
            <a:off x="2651760" y="3801314"/>
            <a:ext cx="5133703" cy="2442732"/>
          </a:xfrm>
          <a:custGeom>
            <a:avLst/>
            <a:gdLst>
              <a:gd name="connsiteX0" fmla="*/ 0 w 5133703"/>
              <a:gd name="connsiteY0" fmla="*/ 3622837 h 3622837"/>
              <a:gd name="connsiteX1" fmla="*/ 1149531 w 5133703"/>
              <a:gd name="connsiteY1" fmla="*/ 1219271 h 3622837"/>
              <a:gd name="connsiteX2" fmla="*/ 2521131 w 5133703"/>
              <a:gd name="connsiteY2" fmla="*/ 161180 h 3622837"/>
              <a:gd name="connsiteX3" fmla="*/ 5133703 w 5133703"/>
              <a:gd name="connsiteY3" fmla="*/ 4425 h 3622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33703" h="3622837">
                <a:moveTo>
                  <a:pt x="0" y="3622837"/>
                </a:moveTo>
                <a:cubicBezTo>
                  <a:pt x="364671" y="2709525"/>
                  <a:pt x="729343" y="1796214"/>
                  <a:pt x="1149531" y="1219271"/>
                </a:cubicBezTo>
                <a:cubicBezTo>
                  <a:pt x="1569719" y="642328"/>
                  <a:pt x="1857102" y="363654"/>
                  <a:pt x="2521131" y="161180"/>
                </a:cubicBezTo>
                <a:cubicBezTo>
                  <a:pt x="3185160" y="-41294"/>
                  <a:pt x="5133703" y="4425"/>
                  <a:pt x="5133703" y="4425"/>
                </a:cubicBezTo>
              </a:path>
            </a:pathLst>
          </a:custGeom>
          <a:noFill/>
          <a:ln w="762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7B020E-C447-0548-B261-C9BD2AA19ECA}"/>
              </a:ext>
            </a:extLst>
          </p:cNvPr>
          <p:cNvSpPr txBox="1"/>
          <p:nvPr/>
        </p:nvSpPr>
        <p:spPr>
          <a:xfrm>
            <a:off x="8792627" y="1605633"/>
            <a:ext cx="507001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Not a good metric to scale on: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An inefficient code path, or large request can skew overall response time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Many light requests can hide outlier performance issues.</a:t>
            </a:r>
          </a:p>
          <a:p>
            <a:endParaRPr lang="en-US" sz="2800" dirty="0"/>
          </a:p>
          <a:p>
            <a:r>
              <a:rPr lang="en-US" sz="2800" dirty="0"/>
              <a:t>An overloaded database can cause response times to skyrocket, and adding more tasks won’t help.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E15127D8-EEAA-EF4B-BDF2-45B43200EC3F}"/>
              </a:ext>
            </a:extLst>
          </p:cNvPr>
          <p:cNvSpPr/>
          <p:nvPr/>
        </p:nvSpPr>
        <p:spPr>
          <a:xfrm>
            <a:off x="2640832" y="4855533"/>
            <a:ext cx="5118505" cy="1388513"/>
          </a:xfrm>
          <a:custGeom>
            <a:avLst/>
            <a:gdLst>
              <a:gd name="connsiteX0" fmla="*/ 10928 w 5118505"/>
              <a:gd name="connsiteY0" fmla="*/ 1645939 h 1645939"/>
              <a:gd name="connsiteX1" fmla="*/ 167682 w 5118505"/>
              <a:gd name="connsiteY1" fmla="*/ 731539 h 1645939"/>
              <a:gd name="connsiteX2" fmla="*/ 1173522 w 5118505"/>
              <a:gd name="connsiteY2" fmla="*/ 117584 h 1645939"/>
              <a:gd name="connsiteX3" fmla="*/ 5118505 w 5118505"/>
              <a:gd name="connsiteY3" fmla="*/ 19 h 1645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8505" h="1645939">
                <a:moveTo>
                  <a:pt x="10928" y="1645939"/>
                </a:moveTo>
                <a:cubicBezTo>
                  <a:pt x="-7578" y="1316102"/>
                  <a:pt x="-26084" y="986265"/>
                  <a:pt x="167682" y="731539"/>
                </a:cubicBezTo>
                <a:cubicBezTo>
                  <a:pt x="361448" y="476813"/>
                  <a:pt x="348385" y="239504"/>
                  <a:pt x="1173522" y="117584"/>
                </a:cubicBezTo>
                <a:cubicBezTo>
                  <a:pt x="1998659" y="-4336"/>
                  <a:pt x="5118505" y="19"/>
                  <a:pt x="5118505" y="19"/>
                </a:cubicBezTo>
              </a:path>
            </a:pathLst>
          </a:custGeom>
          <a:noFill/>
          <a:ln w="8255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3B89DC-765D-4947-98E3-FB70FCBDA83C}"/>
              </a:ext>
            </a:extLst>
          </p:cNvPr>
          <p:cNvSpPr txBox="1"/>
          <p:nvPr/>
        </p:nvSpPr>
        <p:spPr>
          <a:xfrm>
            <a:off x="6308414" y="4309132"/>
            <a:ext cx="1672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5"/>
                </a:solidFill>
              </a:rPr>
              <a:t>Memory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978FA2-2543-D54A-9CDB-907F047D28D0}"/>
              </a:ext>
            </a:extLst>
          </p:cNvPr>
          <p:cNvSpPr txBox="1"/>
          <p:nvPr/>
        </p:nvSpPr>
        <p:spPr>
          <a:xfrm>
            <a:off x="1289824" y="4293123"/>
            <a:ext cx="137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50%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C8AFE27E-316B-8B4C-8BA5-D57AB2FDB473}"/>
              </a:ext>
            </a:extLst>
          </p:cNvPr>
          <p:cNvSpPr/>
          <p:nvPr/>
        </p:nvSpPr>
        <p:spPr>
          <a:xfrm>
            <a:off x="2622612" y="1293223"/>
            <a:ext cx="3007479" cy="4926382"/>
          </a:xfrm>
          <a:custGeom>
            <a:avLst/>
            <a:gdLst>
              <a:gd name="connsiteX0" fmla="*/ 3022 w 3007479"/>
              <a:gd name="connsiteY0" fmla="*/ 4924697 h 4926382"/>
              <a:gd name="connsiteX1" fmla="*/ 94462 w 3007479"/>
              <a:gd name="connsiteY1" fmla="*/ 4911634 h 4926382"/>
              <a:gd name="connsiteX2" fmla="*/ 825982 w 3007479"/>
              <a:gd name="connsiteY2" fmla="*/ 4754880 h 4926382"/>
              <a:gd name="connsiteX3" fmla="*/ 1714257 w 3007479"/>
              <a:gd name="connsiteY3" fmla="*/ 4101737 h 4926382"/>
              <a:gd name="connsiteX4" fmla="*/ 2511091 w 3007479"/>
              <a:gd name="connsiteY4" fmla="*/ 2377440 h 4926382"/>
              <a:gd name="connsiteX5" fmla="*/ 2916039 w 3007479"/>
              <a:gd name="connsiteY5" fmla="*/ 666206 h 4926382"/>
              <a:gd name="connsiteX6" fmla="*/ 3007479 w 3007479"/>
              <a:gd name="connsiteY6" fmla="*/ 0 h 4926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7479" h="4926382">
                <a:moveTo>
                  <a:pt x="3022" y="4924697"/>
                </a:moveTo>
                <a:cubicBezTo>
                  <a:pt x="-19838" y="4932317"/>
                  <a:pt x="94462" y="4911634"/>
                  <a:pt x="94462" y="4911634"/>
                </a:cubicBezTo>
                <a:cubicBezTo>
                  <a:pt x="231622" y="4883331"/>
                  <a:pt x="556016" y="4889863"/>
                  <a:pt x="825982" y="4754880"/>
                </a:cubicBezTo>
                <a:cubicBezTo>
                  <a:pt x="1095948" y="4619897"/>
                  <a:pt x="1433406" y="4497977"/>
                  <a:pt x="1714257" y="4101737"/>
                </a:cubicBezTo>
                <a:cubicBezTo>
                  <a:pt x="1995108" y="3705497"/>
                  <a:pt x="2310794" y="2950028"/>
                  <a:pt x="2511091" y="2377440"/>
                </a:cubicBezTo>
                <a:cubicBezTo>
                  <a:pt x="2711388" y="1804852"/>
                  <a:pt x="2833308" y="1062446"/>
                  <a:pt x="2916039" y="666206"/>
                </a:cubicBezTo>
                <a:cubicBezTo>
                  <a:pt x="2998770" y="269966"/>
                  <a:pt x="3003124" y="134983"/>
                  <a:pt x="3007479" y="0"/>
                </a:cubicBezTo>
              </a:path>
            </a:pathLst>
          </a:custGeom>
          <a:noFill/>
          <a:ln w="698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A97408-0C49-1E40-B43E-56D80B10BC67}"/>
              </a:ext>
            </a:extLst>
          </p:cNvPr>
          <p:cNvSpPr txBox="1"/>
          <p:nvPr/>
        </p:nvSpPr>
        <p:spPr>
          <a:xfrm>
            <a:off x="5601217" y="1742329"/>
            <a:ext cx="2091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2"/>
                </a:solidFill>
              </a:rPr>
              <a:t>Response Time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022F6EC-B2AB-4B4F-898B-E9E4F7912374}"/>
              </a:ext>
            </a:extLst>
          </p:cNvPr>
          <p:cNvSpPr txBox="1"/>
          <p:nvPr/>
        </p:nvSpPr>
        <p:spPr>
          <a:xfrm>
            <a:off x="3197168" y="6475061"/>
            <a:ext cx="4408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Time with increasing load</a:t>
            </a:r>
          </a:p>
        </p:txBody>
      </p:sp>
    </p:spTree>
    <p:extLst>
      <p:ext uri="{BB962C8B-B14F-4D97-AF65-F5344CB8AC3E}">
        <p14:creationId xmlns:p14="http://schemas.microsoft.com/office/powerpoint/2010/main" val="2645715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5A6D3-82D4-2C49-8C0D-FCF39EB94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070" y="604028"/>
            <a:ext cx="13510260" cy="1432590"/>
          </a:xfrm>
        </p:spPr>
        <p:txBody>
          <a:bodyPr/>
          <a:lstStyle/>
          <a:p>
            <a:r>
              <a:rPr lang="en-US" dirty="0"/>
              <a:t>Problem: Instance based scaling expects the application to adapt to the instance that it is on.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93EF2D3-52D4-8D41-AD06-1764680722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60075" y="3196742"/>
            <a:ext cx="2369128" cy="541929"/>
          </a:xfrm>
        </p:spPr>
        <p:txBody>
          <a:bodyPr/>
          <a:lstStyle/>
          <a:p>
            <a:r>
              <a:rPr lang="en-US" dirty="0"/>
              <a:t>8 x vCPU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DF3194A-7694-8344-9FE9-17326051D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5538" y="3266817"/>
            <a:ext cx="2080055" cy="208005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E5222A34-A9F5-0146-B765-6199FD82E7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24002" y="3003580"/>
            <a:ext cx="928255" cy="92825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D74066C1-6715-174E-A239-EA8160BF70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24001" y="4635561"/>
            <a:ext cx="928256" cy="928256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2DDDA43-30CC-564D-894E-F74B43F0BA2B}"/>
              </a:ext>
            </a:extLst>
          </p:cNvPr>
          <p:cNvSpPr txBox="1">
            <a:spLocks/>
          </p:cNvSpPr>
          <p:nvPr/>
        </p:nvSpPr>
        <p:spPr>
          <a:xfrm>
            <a:off x="4760075" y="4746437"/>
            <a:ext cx="2369128" cy="5419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731520" rtl="0" eaLnBrk="1" latinLnBrk="0" hangingPunct="1">
              <a:spcBef>
                <a:spcPct val="20000"/>
              </a:spcBef>
              <a:buFontTx/>
              <a:buNone/>
              <a:defRPr sz="29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1pPr>
            <a:lvl2pPr marL="1188720" indent="-45720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29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2pPr>
            <a:lvl3pPr marL="182880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26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3pPr>
            <a:lvl4pPr marL="2560320" indent="-365760" algn="l" defTabSz="731520" rtl="0" eaLnBrk="1" latinLnBrk="0" hangingPunct="1">
              <a:spcBef>
                <a:spcPct val="20000"/>
              </a:spcBef>
              <a:buFont typeface="Arial"/>
              <a:buChar char="–"/>
              <a:defRPr sz="22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4pPr>
            <a:lvl5pPr marL="3291840" indent="-365760" algn="l" defTabSz="731520" rtl="0" eaLnBrk="1" latinLnBrk="0" hangingPunct="1">
              <a:spcBef>
                <a:spcPct val="20000"/>
              </a:spcBef>
              <a:buFont typeface="Arial"/>
              <a:buChar char="»"/>
              <a:defRPr sz="19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5pPr>
            <a:lvl6pPr marL="402336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5488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8640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1792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16 GB memory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5A4585DB-CECE-BB4B-BEF9-4035FC321D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77355" y="3119711"/>
            <a:ext cx="2473034" cy="2473034"/>
          </a:xfrm>
          <a:prstGeom prst="rect">
            <a:avLst/>
          </a:prstGeom>
        </p:spPr>
      </p:pic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F4FA0E82-1943-3145-94D6-DF7B4B4848FD}"/>
              </a:ext>
            </a:extLst>
          </p:cNvPr>
          <p:cNvSpPr txBox="1">
            <a:spLocks/>
          </p:cNvSpPr>
          <p:nvPr/>
        </p:nvSpPr>
        <p:spPr>
          <a:xfrm>
            <a:off x="1762436" y="6267543"/>
            <a:ext cx="3352801" cy="5419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731520" rtl="0" eaLnBrk="1" latinLnBrk="0" hangingPunct="1">
              <a:spcBef>
                <a:spcPct val="20000"/>
              </a:spcBef>
              <a:buFontTx/>
              <a:buNone/>
              <a:defRPr sz="29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1pPr>
            <a:lvl2pPr marL="1188720" indent="-45720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29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2pPr>
            <a:lvl3pPr marL="182880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26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3pPr>
            <a:lvl4pPr marL="2560320" indent="-365760" algn="l" defTabSz="731520" rtl="0" eaLnBrk="1" latinLnBrk="0" hangingPunct="1">
              <a:spcBef>
                <a:spcPct val="20000"/>
              </a:spcBef>
              <a:buFont typeface="Arial"/>
              <a:buChar char="–"/>
              <a:defRPr sz="22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4pPr>
            <a:lvl5pPr marL="3291840" indent="-365760" algn="l" defTabSz="731520" rtl="0" eaLnBrk="1" latinLnBrk="0" hangingPunct="1">
              <a:spcBef>
                <a:spcPct val="20000"/>
              </a:spcBef>
              <a:buFont typeface="Arial"/>
              <a:buChar char="»"/>
              <a:defRPr sz="19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5pPr>
            <a:lvl6pPr marL="402336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5488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8640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1792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Instance capacity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6726F39-0E2A-774F-8EFF-593600F273EC}"/>
              </a:ext>
            </a:extLst>
          </p:cNvPr>
          <p:cNvSpPr txBox="1">
            <a:spLocks/>
          </p:cNvSpPr>
          <p:nvPr/>
        </p:nvSpPr>
        <p:spPr>
          <a:xfrm>
            <a:off x="8673988" y="6262945"/>
            <a:ext cx="4460107" cy="5419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731520" rtl="0" eaLnBrk="1" latinLnBrk="0" hangingPunct="1">
              <a:spcBef>
                <a:spcPct val="20000"/>
              </a:spcBef>
              <a:buFontTx/>
              <a:buNone/>
              <a:defRPr sz="29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1pPr>
            <a:lvl2pPr marL="1188720" indent="-45720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29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2pPr>
            <a:lvl3pPr marL="182880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26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3pPr>
            <a:lvl4pPr marL="2560320" indent="-365760" algn="l" defTabSz="731520" rtl="0" eaLnBrk="1" latinLnBrk="0" hangingPunct="1">
              <a:spcBef>
                <a:spcPct val="20000"/>
              </a:spcBef>
              <a:buFont typeface="Arial"/>
              <a:buChar char="–"/>
              <a:defRPr sz="22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4pPr>
            <a:lvl5pPr marL="3291840" indent="-365760" algn="l" defTabSz="731520" rtl="0" eaLnBrk="1" latinLnBrk="0" hangingPunct="1">
              <a:spcBef>
                <a:spcPct val="20000"/>
              </a:spcBef>
              <a:buFont typeface="Arial"/>
              <a:buChar char="»"/>
              <a:defRPr sz="19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5pPr>
            <a:lvl6pPr marL="402336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5488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8640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1792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Application consumption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B81C86C0-EE12-D540-9D4E-D334B8E582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65129" y="2926549"/>
            <a:ext cx="928255" cy="928255"/>
          </a:xfrm>
          <a:prstGeom prst="rect">
            <a:avLst/>
          </a:prstGeom>
        </p:spPr>
      </p:pic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F629A414-FAD6-F246-8AEE-F1D97A7C9AA5}"/>
              </a:ext>
            </a:extLst>
          </p:cNvPr>
          <p:cNvSpPr txBox="1">
            <a:spLocks/>
          </p:cNvSpPr>
          <p:nvPr/>
        </p:nvSpPr>
        <p:spPr>
          <a:xfrm>
            <a:off x="11701202" y="3119711"/>
            <a:ext cx="2369128" cy="5419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731520" rtl="0" eaLnBrk="1" latinLnBrk="0" hangingPunct="1">
              <a:spcBef>
                <a:spcPct val="20000"/>
              </a:spcBef>
              <a:buFontTx/>
              <a:buNone/>
              <a:defRPr sz="29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1pPr>
            <a:lvl2pPr marL="1188720" indent="-45720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29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2pPr>
            <a:lvl3pPr marL="182880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26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3pPr>
            <a:lvl4pPr marL="2560320" indent="-365760" algn="l" defTabSz="731520" rtl="0" eaLnBrk="1" latinLnBrk="0" hangingPunct="1">
              <a:spcBef>
                <a:spcPct val="20000"/>
              </a:spcBef>
              <a:buFont typeface="Arial"/>
              <a:buChar char="–"/>
              <a:defRPr sz="22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4pPr>
            <a:lvl5pPr marL="3291840" indent="-365760" algn="l" defTabSz="731520" rtl="0" eaLnBrk="1" latinLnBrk="0" hangingPunct="1">
              <a:spcBef>
                <a:spcPct val="20000"/>
              </a:spcBef>
              <a:buFont typeface="Arial"/>
              <a:buChar char="»"/>
              <a:defRPr sz="19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5pPr>
            <a:lvl6pPr marL="402336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5488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8640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1792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 x vCPU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89707D4A-BC26-004B-A7A0-4639B53A44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65128" y="4558530"/>
            <a:ext cx="928256" cy="928256"/>
          </a:xfrm>
          <a:prstGeom prst="rect">
            <a:avLst/>
          </a:prstGeom>
        </p:spPr>
      </p:pic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A1DF13B-4C3B-3543-978A-AFA89D3D55C0}"/>
              </a:ext>
            </a:extLst>
          </p:cNvPr>
          <p:cNvSpPr txBox="1">
            <a:spLocks/>
          </p:cNvSpPr>
          <p:nvPr/>
        </p:nvSpPr>
        <p:spPr>
          <a:xfrm>
            <a:off x="11701202" y="4669406"/>
            <a:ext cx="2369128" cy="5419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731520" rtl="0" eaLnBrk="1" latinLnBrk="0" hangingPunct="1">
              <a:spcBef>
                <a:spcPct val="20000"/>
              </a:spcBef>
              <a:buFontTx/>
              <a:buNone/>
              <a:defRPr sz="29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1pPr>
            <a:lvl2pPr marL="1188720" indent="-45720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29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2pPr>
            <a:lvl3pPr marL="182880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26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3pPr>
            <a:lvl4pPr marL="2560320" indent="-365760" algn="l" defTabSz="731520" rtl="0" eaLnBrk="1" latinLnBrk="0" hangingPunct="1">
              <a:spcBef>
                <a:spcPct val="20000"/>
              </a:spcBef>
              <a:buFont typeface="Arial"/>
              <a:buChar char="–"/>
              <a:defRPr sz="22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4pPr>
            <a:lvl5pPr marL="3291840" indent="-365760" algn="l" defTabSz="731520" rtl="0" eaLnBrk="1" latinLnBrk="0" hangingPunct="1">
              <a:spcBef>
                <a:spcPct val="20000"/>
              </a:spcBef>
              <a:buFont typeface="Arial"/>
              <a:buChar char="»"/>
              <a:defRPr sz="19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5pPr>
            <a:lvl6pPr marL="402336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5488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8640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1792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6 GB memory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3D2FB15-8109-694E-85AA-89A75D2B8726}"/>
              </a:ext>
            </a:extLst>
          </p:cNvPr>
          <p:cNvCxnSpPr/>
          <p:nvPr/>
        </p:nvCxnSpPr>
        <p:spPr>
          <a:xfrm>
            <a:off x="7315200" y="2266473"/>
            <a:ext cx="0" cy="49599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36936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0DCC2-4EE2-944D-B373-BC5ADA6D5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070" y="484344"/>
            <a:ext cx="13510260" cy="993392"/>
          </a:xfrm>
        </p:spPr>
        <p:txBody>
          <a:bodyPr/>
          <a:lstStyle/>
          <a:p>
            <a:r>
              <a:rPr lang="en-US" dirty="0"/>
              <a:t>Scale based on the metric for the real resource that your application runs out of first.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C875D81-5227-7249-BC68-83A285102C9D}"/>
              </a:ext>
            </a:extLst>
          </p:cNvPr>
          <p:cNvCxnSpPr/>
          <p:nvPr/>
        </p:nvCxnSpPr>
        <p:spPr>
          <a:xfrm>
            <a:off x="2586447" y="2769326"/>
            <a:ext cx="0" cy="3553097"/>
          </a:xfrm>
          <a:prstGeom prst="line">
            <a:avLst/>
          </a:prstGeom>
          <a:ln w="698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D96D8BC-6B33-BC46-A23F-69CC329C0E32}"/>
              </a:ext>
            </a:extLst>
          </p:cNvPr>
          <p:cNvCxnSpPr>
            <a:cxnSpLocks/>
          </p:cNvCxnSpPr>
          <p:nvPr/>
        </p:nvCxnSpPr>
        <p:spPr>
          <a:xfrm>
            <a:off x="2586447" y="6283236"/>
            <a:ext cx="5394960" cy="0"/>
          </a:xfrm>
          <a:prstGeom prst="line">
            <a:avLst/>
          </a:prstGeom>
          <a:ln w="698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1290F75-4FA7-7647-945B-19939545EEA1}"/>
              </a:ext>
            </a:extLst>
          </p:cNvPr>
          <p:cNvSpPr txBox="1"/>
          <p:nvPr/>
        </p:nvSpPr>
        <p:spPr>
          <a:xfrm>
            <a:off x="1353278" y="5890647"/>
            <a:ext cx="137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0%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ACEA0B-1602-5446-B8D5-BFB349B188AF}"/>
              </a:ext>
            </a:extLst>
          </p:cNvPr>
          <p:cNvSpPr txBox="1"/>
          <p:nvPr/>
        </p:nvSpPr>
        <p:spPr>
          <a:xfrm>
            <a:off x="1274626" y="2612684"/>
            <a:ext cx="137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100%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90AE69-728B-E749-9888-508965BD1257}"/>
              </a:ext>
            </a:extLst>
          </p:cNvPr>
          <p:cNvSpPr txBox="1"/>
          <p:nvPr/>
        </p:nvSpPr>
        <p:spPr>
          <a:xfrm>
            <a:off x="3197168" y="6475061"/>
            <a:ext cx="4408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Time with increasing load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978FA2-2543-D54A-9CDB-907F047D28D0}"/>
              </a:ext>
            </a:extLst>
          </p:cNvPr>
          <p:cNvSpPr txBox="1"/>
          <p:nvPr/>
        </p:nvSpPr>
        <p:spPr>
          <a:xfrm>
            <a:off x="1289824" y="4293123"/>
            <a:ext cx="137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50%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1F937F84-628E-DD4D-AED6-E9FD0536AFCE}"/>
              </a:ext>
            </a:extLst>
          </p:cNvPr>
          <p:cNvSpPr/>
          <p:nvPr/>
        </p:nvSpPr>
        <p:spPr>
          <a:xfrm>
            <a:off x="2677886" y="3513882"/>
            <a:ext cx="5225143" cy="2677912"/>
          </a:xfrm>
          <a:custGeom>
            <a:avLst/>
            <a:gdLst>
              <a:gd name="connsiteX0" fmla="*/ 0 w 5225143"/>
              <a:gd name="connsiteY0" fmla="*/ 2677912 h 2677912"/>
              <a:gd name="connsiteX1" fmla="*/ 261257 w 5225143"/>
              <a:gd name="connsiteY1" fmla="*/ 1632884 h 2677912"/>
              <a:gd name="connsiteX2" fmla="*/ 352697 w 5225143"/>
              <a:gd name="connsiteY2" fmla="*/ 1436941 h 2677912"/>
              <a:gd name="connsiteX3" fmla="*/ 705394 w 5225143"/>
              <a:gd name="connsiteY3" fmla="*/ 483352 h 2677912"/>
              <a:gd name="connsiteX4" fmla="*/ 1175657 w 5225143"/>
              <a:gd name="connsiteY4" fmla="*/ 13089 h 2677912"/>
              <a:gd name="connsiteX5" fmla="*/ 1254034 w 5225143"/>
              <a:gd name="connsiteY5" fmla="*/ 535604 h 2677912"/>
              <a:gd name="connsiteX6" fmla="*/ 1907177 w 5225143"/>
              <a:gd name="connsiteY6" fmla="*/ 27 h 2677912"/>
              <a:gd name="connsiteX7" fmla="*/ 2011680 w 5225143"/>
              <a:gd name="connsiteY7" fmla="*/ 509478 h 2677912"/>
              <a:gd name="connsiteX8" fmla="*/ 2599508 w 5225143"/>
              <a:gd name="connsiteY8" fmla="*/ 13089 h 2677912"/>
              <a:gd name="connsiteX9" fmla="*/ 2782388 w 5225143"/>
              <a:gd name="connsiteY9" fmla="*/ 509478 h 2677912"/>
              <a:gd name="connsiteX10" fmla="*/ 3265714 w 5225143"/>
              <a:gd name="connsiteY10" fmla="*/ 65341 h 2677912"/>
              <a:gd name="connsiteX11" fmla="*/ 3618411 w 5225143"/>
              <a:gd name="connsiteY11" fmla="*/ 496415 h 2677912"/>
              <a:gd name="connsiteX12" fmla="*/ 4101737 w 5225143"/>
              <a:gd name="connsiteY12" fmla="*/ 248221 h 2677912"/>
              <a:gd name="connsiteX13" fmla="*/ 5225143 w 5225143"/>
              <a:gd name="connsiteY13" fmla="*/ 209032 h 2677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25143" h="2677912">
                <a:moveTo>
                  <a:pt x="0" y="2677912"/>
                </a:moveTo>
                <a:cubicBezTo>
                  <a:pt x="101237" y="2258812"/>
                  <a:pt x="202474" y="1839712"/>
                  <a:pt x="261257" y="1632884"/>
                </a:cubicBezTo>
                <a:cubicBezTo>
                  <a:pt x="320040" y="1426055"/>
                  <a:pt x="278674" y="1628530"/>
                  <a:pt x="352697" y="1436941"/>
                </a:cubicBezTo>
                <a:cubicBezTo>
                  <a:pt x="426720" y="1245352"/>
                  <a:pt x="568234" y="720661"/>
                  <a:pt x="705394" y="483352"/>
                </a:cubicBezTo>
                <a:cubicBezTo>
                  <a:pt x="842554" y="246043"/>
                  <a:pt x="1084217" y="4380"/>
                  <a:pt x="1175657" y="13089"/>
                </a:cubicBezTo>
                <a:cubicBezTo>
                  <a:pt x="1267097" y="21798"/>
                  <a:pt x="1132114" y="537781"/>
                  <a:pt x="1254034" y="535604"/>
                </a:cubicBezTo>
                <a:cubicBezTo>
                  <a:pt x="1375954" y="533427"/>
                  <a:pt x="1780903" y="4381"/>
                  <a:pt x="1907177" y="27"/>
                </a:cubicBezTo>
                <a:cubicBezTo>
                  <a:pt x="2033451" y="-4327"/>
                  <a:pt x="1896292" y="507301"/>
                  <a:pt x="2011680" y="509478"/>
                </a:cubicBezTo>
                <a:cubicBezTo>
                  <a:pt x="2127068" y="511655"/>
                  <a:pt x="2471057" y="13089"/>
                  <a:pt x="2599508" y="13089"/>
                </a:cubicBezTo>
                <a:cubicBezTo>
                  <a:pt x="2727959" y="13089"/>
                  <a:pt x="2671354" y="500769"/>
                  <a:pt x="2782388" y="509478"/>
                </a:cubicBezTo>
                <a:cubicBezTo>
                  <a:pt x="2893422" y="518187"/>
                  <a:pt x="3126377" y="67518"/>
                  <a:pt x="3265714" y="65341"/>
                </a:cubicBezTo>
                <a:cubicBezTo>
                  <a:pt x="3405051" y="63164"/>
                  <a:pt x="3479074" y="465935"/>
                  <a:pt x="3618411" y="496415"/>
                </a:cubicBezTo>
                <a:cubicBezTo>
                  <a:pt x="3757748" y="526895"/>
                  <a:pt x="3833948" y="296118"/>
                  <a:pt x="4101737" y="248221"/>
                </a:cubicBezTo>
                <a:cubicBezTo>
                  <a:pt x="4369526" y="200324"/>
                  <a:pt x="4797334" y="204678"/>
                  <a:pt x="5225143" y="209032"/>
                </a:cubicBezTo>
              </a:path>
            </a:pathLst>
          </a:custGeom>
          <a:noFill/>
          <a:ln w="539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5F294FB-13C5-A646-B675-42630DF91D27}"/>
              </a:ext>
            </a:extLst>
          </p:cNvPr>
          <p:cNvCxnSpPr>
            <a:cxnSpLocks/>
          </p:cNvCxnSpPr>
          <p:nvPr/>
        </p:nvCxnSpPr>
        <p:spPr>
          <a:xfrm>
            <a:off x="2050868" y="3500793"/>
            <a:ext cx="6701246" cy="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6ED7689-0416-874B-B53C-8A539EB74FAB}"/>
              </a:ext>
            </a:extLst>
          </p:cNvPr>
          <p:cNvCxnSpPr>
            <a:cxnSpLocks/>
          </p:cNvCxnSpPr>
          <p:nvPr/>
        </p:nvCxnSpPr>
        <p:spPr>
          <a:xfrm>
            <a:off x="2050868" y="4293123"/>
            <a:ext cx="6609806" cy="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9E81627-7841-1A43-8105-7E0C83ECEA53}"/>
              </a:ext>
            </a:extLst>
          </p:cNvPr>
          <p:cNvSpPr txBox="1"/>
          <p:nvPr/>
        </p:nvSpPr>
        <p:spPr>
          <a:xfrm>
            <a:off x="9261567" y="2495027"/>
            <a:ext cx="474093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Good scaling looks like a sawtooth. When your metric hits the high point a new task is launched which lowers the overall aggregate usage.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Give service a little headroom in case there is a burst of activity.</a:t>
            </a:r>
          </a:p>
        </p:txBody>
      </p:sp>
    </p:spTree>
    <p:extLst>
      <p:ext uri="{BB962C8B-B14F-4D97-AF65-F5344CB8AC3E}">
        <p14:creationId xmlns:p14="http://schemas.microsoft.com/office/powerpoint/2010/main" val="12154184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0DCC2-4EE2-944D-B373-BC5ADA6D5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070" y="484344"/>
            <a:ext cx="13510260" cy="993392"/>
          </a:xfrm>
        </p:spPr>
        <p:txBody>
          <a:bodyPr/>
          <a:lstStyle/>
          <a:p>
            <a:r>
              <a:rPr lang="en-US" dirty="0"/>
              <a:t>Types of application scaling policy available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C875D81-5227-7249-BC68-83A285102C9D}"/>
              </a:ext>
            </a:extLst>
          </p:cNvPr>
          <p:cNvCxnSpPr/>
          <p:nvPr/>
        </p:nvCxnSpPr>
        <p:spPr>
          <a:xfrm>
            <a:off x="2586447" y="2769326"/>
            <a:ext cx="0" cy="3553097"/>
          </a:xfrm>
          <a:prstGeom prst="line">
            <a:avLst/>
          </a:prstGeom>
          <a:ln w="698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D96D8BC-6B33-BC46-A23F-69CC329C0E32}"/>
              </a:ext>
            </a:extLst>
          </p:cNvPr>
          <p:cNvCxnSpPr>
            <a:cxnSpLocks/>
          </p:cNvCxnSpPr>
          <p:nvPr/>
        </p:nvCxnSpPr>
        <p:spPr>
          <a:xfrm>
            <a:off x="2586447" y="6283236"/>
            <a:ext cx="5394960" cy="0"/>
          </a:xfrm>
          <a:prstGeom prst="line">
            <a:avLst/>
          </a:prstGeom>
          <a:ln w="698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1290F75-4FA7-7647-945B-19939545EEA1}"/>
              </a:ext>
            </a:extLst>
          </p:cNvPr>
          <p:cNvSpPr txBox="1"/>
          <p:nvPr/>
        </p:nvSpPr>
        <p:spPr>
          <a:xfrm>
            <a:off x="1353278" y="5890647"/>
            <a:ext cx="137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0%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ACEA0B-1602-5446-B8D5-BFB349B188AF}"/>
              </a:ext>
            </a:extLst>
          </p:cNvPr>
          <p:cNvSpPr txBox="1"/>
          <p:nvPr/>
        </p:nvSpPr>
        <p:spPr>
          <a:xfrm>
            <a:off x="1274626" y="2612684"/>
            <a:ext cx="137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100%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90AE69-728B-E749-9888-508965BD1257}"/>
              </a:ext>
            </a:extLst>
          </p:cNvPr>
          <p:cNvSpPr txBox="1"/>
          <p:nvPr/>
        </p:nvSpPr>
        <p:spPr>
          <a:xfrm>
            <a:off x="3197168" y="6475061"/>
            <a:ext cx="4408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Time with increasing load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978FA2-2543-D54A-9CDB-907F047D28D0}"/>
              </a:ext>
            </a:extLst>
          </p:cNvPr>
          <p:cNvSpPr txBox="1"/>
          <p:nvPr/>
        </p:nvSpPr>
        <p:spPr>
          <a:xfrm>
            <a:off x="1289824" y="4293123"/>
            <a:ext cx="137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50%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1F937F84-628E-DD4D-AED6-E9FD0536AFCE}"/>
              </a:ext>
            </a:extLst>
          </p:cNvPr>
          <p:cNvSpPr/>
          <p:nvPr/>
        </p:nvSpPr>
        <p:spPr>
          <a:xfrm>
            <a:off x="2677886" y="3513882"/>
            <a:ext cx="5225143" cy="2677912"/>
          </a:xfrm>
          <a:custGeom>
            <a:avLst/>
            <a:gdLst>
              <a:gd name="connsiteX0" fmla="*/ 0 w 5225143"/>
              <a:gd name="connsiteY0" fmla="*/ 2677912 h 2677912"/>
              <a:gd name="connsiteX1" fmla="*/ 261257 w 5225143"/>
              <a:gd name="connsiteY1" fmla="*/ 1632884 h 2677912"/>
              <a:gd name="connsiteX2" fmla="*/ 352697 w 5225143"/>
              <a:gd name="connsiteY2" fmla="*/ 1436941 h 2677912"/>
              <a:gd name="connsiteX3" fmla="*/ 705394 w 5225143"/>
              <a:gd name="connsiteY3" fmla="*/ 483352 h 2677912"/>
              <a:gd name="connsiteX4" fmla="*/ 1175657 w 5225143"/>
              <a:gd name="connsiteY4" fmla="*/ 13089 h 2677912"/>
              <a:gd name="connsiteX5" fmla="*/ 1254034 w 5225143"/>
              <a:gd name="connsiteY5" fmla="*/ 535604 h 2677912"/>
              <a:gd name="connsiteX6" fmla="*/ 1907177 w 5225143"/>
              <a:gd name="connsiteY6" fmla="*/ 27 h 2677912"/>
              <a:gd name="connsiteX7" fmla="*/ 2011680 w 5225143"/>
              <a:gd name="connsiteY7" fmla="*/ 509478 h 2677912"/>
              <a:gd name="connsiteX8" fmla="*/ 2599508 w 5225143"/>
              <a:gd name="connsiteY8" fmla="*/ 13089 h 2677912"/>
              <a:gd name="connsiteX9" fmla="*/ 2782388 w 5225143"/>
              <a:gd name="connsiteY9" fmla="*/ 509478 h 2677912"/>
              <a:gd name="connsiteX10" fmla="*/ 3265714 w 5225143"/>
              <a:gd name="connsiteY10" fmla="*/ 65341 h 2677912"/>
              <a:gd name="connsiteX11" fmla="*/ 3618411 w 5225143"/>
              <a:gd name="connsiteY11" fmla="*/ 496415 h 2677912"/>
              <a:gd name="connsiteX12" fmla="*/ 4101737 w 5225143"/>
              <a:gd name="connsiteY12" fmla="*/ 248221 h 2677912"/>
              <a:gd name="connsiteX13" fmla="*/ 5225143 w 5225143"/>
              <a:gd name="connsiteY13" fmla="*/ 209032 h 2677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25143" h="2677912">
                <a:moveTo>
                  <a:pt x="0" y="2677912"/>
                </a:moveTo>
                <a:cubicBezTo>
                  <a:pt x="101237" y="2258812"/>
                  <a:pt x="202474" y="1839712"/>
                  <a:pt x="261257" y="1632884"/>
                </a:cubicBezTo>
                <a:cubicBezTo>
                  <a:pt x="320040" y="1426055"/>
                  <a:pt x="278674" y="1628530"/>
                  <a:pt x="352697" y="1436941"/>
                </a:cubicBezTo>
                <a:cubicBezTo>
                  <a:pt x="426720" y="1245352"/>
                  <a:pt x="568234" y="720661"/>
                  <a:pt x="705394" y="483352"/>
                </a:cubicBezTo>
                <a:cubicBezTo>
                  <a:pt x="842554" y="246043"/>
                  <a:pt x="1084217" y="4380"/>
                  <a:pt x="1175657" y="13089"/>
                </a:cubicBezTo>
                <a:cubicBezTo>
                  <a:pt x="1267097" y="21798"/>
                  <a:pt x="1132114" y="537781"/>
                  <a:pt x="1254034" y="535604"/>
                </a:cubicBezTo>
                <a:cubicBezTo>
                  <a:pt x="1375954" y="533427"/>
                  <a:pt x="1780903" y="4381"/>
                  <a:pt x="1907177" y="27"/>
                </a:cubicBezTo>
                <a:cubicBezTo>
                  <a:pt x="2033451" y="-4327"/>
                  <a:pt x="1896292" y="507301"/>
                  <a:pt x="2011680" y="509478"/>
                </a:cubicBezTo>
                <a:cubicBezTo>
                  <a:pt x="2127068" y="511655"/>
                  <a:pt x="2471057" y="13089"/>
                  <a:pt x="2599508" y="13089"/>
                </a:cubicBezTo>
                <a:cubicBezTo>
                  <a:pt x="2727959" y="13089"/>
                  <a:pt x="2671354" y="500769"/>
                  <a:pt x="2782388" y="509478"/>
                </a:cubicBezTo>
                <a:cubicBezTo>
                  <a:pt x="2893422" y="518187"/>
                  <a:pt x="3126377" y="67518"/>
                  <a:pt x="3265714" y="65341"/>
                </a:cubicBezTo>
                <a:cubicBezTo>
                  <a:pt x="3405051" y="63164"/>
                  <a:pt x="3479074" y="465935"/>
                  <a:pt x="3618411" y="496415"/>
                </a:cubicBezTo>
                <a:cubicBezTo>
                  <a:pt x="3757748" y="526895"/>
                  <a:pt x="3833948" y="296118"/>
                  <a:pt x="4101737" y="248221"/>
                </a:cubicBezTo>
                <a:cubicBezTo>
                  <a:pt x="4369526" y="200324"/>
                  <a:pt x="4797334" y="204678"/>
                  <a:pt x="5225143" y="209032"/>
                </a:cubicBezTo>
              </a:path>
            </a:pathLst>
          </a:custGeom>
          <a:noFill/>
          <a:ln w="539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6ED7689-0416-874B-B53C-8A539EB74FAB}"/>
              </a:ext>
            </a:extLst>
          </p:cNvPr>
          <p:cNvCxnSpPr>
            <a:cxnSpLocks/>
          </p:cNvCxnSpPr>
          <p:nvPr/>
        </p:nvCxnSpPr>
        <p:spPr>
          <a:xfrm>
            <a:off x="2063931" y="3783672"/>
            <a:ext cx="6296298" cy="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6CC2E21-B0D0-AA47-A306-C55E57F026B5}"/>
              </a:ext>
            </a:extLst>
          </p:cNvPr>
          <p:cNvSpPr txBox="1"/>
          <p:nvPr/>
        </p:nvSpPr>
        <p:spPr>
          <a:xfrm>
            <a:off x="9062763" y="2060663"/>
            <a:ext cx="474093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Target tracking</a:t>
            </a:r>
            <a:r>
              <a:rPr lang="en-US" sz="2800" dirty="0"/>
              <a:t> policy: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Easiest autoscaling rule to setup. Give it one threshold and tell it to try to keep the metric as close to that threshold as possible.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Expects metric to react to scaling proportionally, can be slower to react than other strategies.</a:t>
            </a:r>
          </a:p>
        </p:txBody>
      </p:sp>
    </p:spTree>
    <p:extLst>
      <p:ext uri="{BB962C8B-B14F-4D97-AF65-F5344CB8AC3E}">
        <p14:creationId xmlns:p14="http://schemas.microsoft.com/office/powerpoint/2010/main" val="12949686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0DCC2-4EE2-944D-B373-BC5ADA6D5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070" y="484344"/>
            <a:ext cx="13510260" cy="993392"/>
          </a:xfrm>
        </p:spPr>
        <p:txBody>
          <a:bodyPr/>
          <a:lstStyle/>
          <a:p>
            <a:r>
              <a:rPr lang="en-US" dirty="0"/>
              <a:t>Types of application scaling policy available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C875D81-5227-7249-BC68-83A285102C9D}"/>
              </a:ext>
            </a:extLst>
          </p:cNvPr>
          <p:cNvCxnSpPr/>
          <p:nvPr/>
        </p:nvCxnSpPr>
        <p:spPr>
          <a:xfrm>
            <a:off x="1871891" y="2782854"/>
            <a:ext cx="0" cy="3553097"/>
          </a:xfrm>
          <a:prstGeom prst="line">
            <a:avLst/>
          </a:prstGeom>
          <a:ln w="698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D96D8BC-6B33-BC46-A23F-69CC329C0E32}"/>
              </a:ext>
            </a:extLst>
          </p:cNvPr>
          <p:cNvCxnSpPr>
            <a:cxnSpLocks/>
          </p:cNvCxnSpPr>
          <p:nvPr/>
        </p:nvCxnSpPr>
        <p:spPr>
          <a:xfrm>
            <a:off x="1871891" y="6296764"/>
            <a:ext cx="5394960" cy="0"/>
          </a:xfrm>
          <a:prstGeom prst="line">
            <a:avLst/>
          </a:prstGeom>
          <a:ln w="698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1290F75-4FA7-7647-945B-19939545EEA1}"/>
              </a:ext>
            </a:extLst>
          </p:cNvPr>
          <p:cNvSpPr txBox="1"/>
          <p:nvPr/>
        </p:nvSpPr>
        <p:spPr>
          <a:xfrm>
            <a:off x="638722" y="5904175"/>
            <a:ext cx="137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0%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ACEA0B-1602-5446-B8D5-BFB349B188AF}"/>
              </a:ext>
            </a:extLst>
          </p:cNvPr>
          <p:cNvSpPr txBox="1"/>
          <p:nvPr/>
        </p:nvSpPr>
        <p:spPr>
          <a:xfrm>
            <a:off x="560070" y="2626212"/>
            <a:ext cx="137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100%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90AE69-728B-E749-9888-508965BD1257}"/>
              </a:ext>
            </a:extLst>
          </p:cNvPr>
          <p:cNvSpPr txBox="1"/>
          <p:nvPr/>
        </p:nvSpPr>
        <p:spPr>
          <a:xfrm>
            <a:off x="2482612" y="6488589"/>
            <a:ext cx="4408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Time with increasing load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978FA2-2543-D54A-9CDB-907F047D28D0}"/>
              </a:ext>
            </a:extLst>
          </p:cNvPr>
          <p:cNvSpPr txBox="1"/>
          <p:nvPr/>
        </p:nvSpPr>
        <p:spPr>
          <a:xfrm>
            <a:off x="575268" y="4306651"/>
            <a:ext cx="137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50%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1F937F84-628E-DD4D-AED6-E9FD0536AFCE}"/>
              </a:ext>
            </a:extLst>
          </p:cNvPr>
          <p:cNvSpPr/>
          <p:nvPr/>
        </p:nvSpPr>
        <p:spPr>
          <a:xfrm>
            <a:off x="1963330" y="3042411"/>
            <a:ext cx="5232577" cy="3162910"/>
          </a:xfrm>
          <a:custGeom>
            <a:avLst/>
            <a:gdLst>
              <a:gd name="connsiteX0" fmla="*/ 0 w 5225143"/>
              <a:gd name="connsiteY0" fmla="*/ 2677912 h 2677912"/>
              <a:gd name="connsiteX1" fmla="*/ 261257 w 5225143"/>
              <a:gd name="connsiteY1" fmla="*/ 1632884 h 2677912"/>
              <a:gd name="connsiteX2" fmla="*/ 352697 w 5225143"/>
              <a:gd name="connsiteY2" fmla="*/ 1436941 h 2677912"/>
              <a:gd name="connsiteX3" fmla="*/ 705394 w 5225143"/>
              <a:gd name="connsiteY3" fmla="*/ 483352 h 2677912"/>
              <a:gd name="connsiteX4" fmla="*/ 1175657 w 5225143"/>
              <a:gd name="connsiteY4" fmla="*/ 13089 h 2677912"/>
              <a:gd name="connsiteX5" fmla="*/ 1254034 w 5225143"/>
              <a:gd name="connsiteY5" fmla="*/ 535604 h 2677912"/>
              <a:gd name="connsiteX6" fmla="*/ 1907177 w 5225143"/>
              <a:gd name="connsiteY6" fmla="*/ 27 h 2677912"/>
              <a:gd name="connsiteX7" fmla="*/ 2011680 w 5225143"/>
              <a:gd name="connsiteY7" fmla="*/ 509478 h 2677912"/>
              <a:gd name="connsiteX8" fmla="*/ 2599508 w 5225143"/>
              <a:gd name="connsiteY8" fmla="*/ 13089 h 2677912"/>
              <a:gd name="connsiteX9" fmla="*/ 2782388 w 5225143"/>
              <a:gd name="connsiteY9" fmla="*/ 509478 h 2677912"/>
              <a:gd name="connsiteX10" fmla="*/ 3265714 w 5225143"/>
              <a:gd name="connsiteY10" fmla="*/ 65341 h 2677912"/>
              <a:gd name="connsiteX11" fmla="*/ 3618411 w 5225143"/>
              <a:gd name="connsiteY11" fmla="*/ 496415 h 2677912"/>
              <a:gd name="connsiteX12" fmla="*/ 4101737 w 5225143"/>
              <a:gd name="connsiteY12" fmla="*/ 248221 h 2677912"/>
              <a:gd name="connsiteX13" fmla="*/ 5225143 w 5225143"/>
              <a:gd name="connsiteY13" fmla="*/ 209032 h 2677912"/>
              <a:gd name="connsiteX0" fmla="*/ 0 w 5225143"/>
              <a:gd name="connsiteY0" fmla="*/ 2984491 h 2984491"/>
              <a:gd name="connsiteX1" fmla="*/ 261257 w 5225143"/>
              <a:gd name="connsiteY1" fmla="*/ 1939463 h 2984491"/>
              <a:gd name="connsiteX2" fmla="*/ 352697 w 5225143"/>
              <a:gd name="connsiteY2" fmla="*/ 1743520 h 2984491"/>
              <a:gd name="connsiteX3" fmla="*/ 705394 w 5225143"/>
              <a:gd name="connsiteY3" fmla="*/ 789931 h 2984491"/>
              <a:gd name="connsiteX4" fmla="*/ 1175657 w 5225143"/>
              <a:gd name="connsiteY4" fmla="*/ 319668 h 2984491"/>
              <a:gd name="connsiteX5" fmla="*/ 1254034 w 5225143"/>
              <a:gd name="connsiteY5" fmla="*/ 842183 h 2984491"/>
              <a:gd name="connsiteX6" fmla="*/ 1907177 w 5225143"/>
              <a:gd name="connsiteY6" fmla="*/ 306606 h 2984491"/>
              <a:gd name="connsiteX7" fmla="*/ 2011680 w 5225143"/>
              <a:gd name="connsiteY7" fmla="*/ 816057 h 2984491"/>
              <a:gd name="connsiteX8" fmla="*/ 2644113 w 5225143"/>
              <a:gd name="connsiteY8" fmla="*/ 0 h 2984491"/>
              <a:gd name="connsiteX9" fmla="*/ 2782388 w 5225143"/>
              <a:gd name="connsiteY9" fmla="*/ 816057 h 2984491"/>
              <a:gd name="connsiteX10" fmla="*/ 3265714 w 5225143"/>
              <a:gd name="connsiteY10" fmla="*/ 371920 h 2984491"/>
              <a:gd name="connsiteX11" fmla="*/ 3618411 w 5225143"/>
              <a:gd name="connsiteY11" fmla="*/ 802994 h 2984491"/>
              <a:gd name="connsiteX12" fmla="*/ 4101737 w 5225143"/>
              <a:gd name="connsiteY12" fmla="*/ 554800 h 2984491"/>
              <a:gd name="connsiteX13" fmla="*/ 5225143 w 5225143"/>
              <a:gd name="connsiteY13" fmla="*/ 515611 h 2984491"/>
              <a:gd name="connsiteX0" fmla="*/ 0 w 5225143"/>
              <a:gd name="connsiteY0" fmla="*/ 3162910 h 3162910"/>
              <a:gd name="connsiteX1" fmla="*/ 261257 w 5225143"/>
              <a:gd name="connsiteY1" fmla="*/ 2117882 h 3162910"/>
              <a:gd name="connsiteX2" fmla="*/ 352697 w 5225143"/>
              <a:gd name="connsiteY2" fmla="*/ 1921939 h 3162910"/>
              <a:gd name="connsiteX3" fmla="*/ 705394 w 5225143"/>
              <a:gd name="connsiteY3" fmla="*/ 968350 h 3162910"/>
              <a:gd name="connsiteX4" fmla="*/ 1175657 w 5225143"/>
              <a:gd name="connsiteY4" fmla="*/ 498087 h 3162910"/>
              <a:gd name="connsiteX5" fmla="*/ 1254034 w 5225143"/>
              <a:gd name="connsiteY5" fmla="*/ 1020602 h 3162910"/>
              <a:gd name="connsiteX6" fmla="*/ 1907177 w 5225143"/>
              <a:gd name="connsiteY6" fmla="*/ 485025 h 3162910"/>
              <a:gd name="connsiteX7" fmla="*/ 2011680 w 5225143"/>
              <a:gd name="connsiteY7" fmla="*/ 994476 h 3162910"/>
              <a:gd name="connsiteX8" fmla="*/ 2629245 w 5225143"/>
              <a:gd name="connsiteY8" fmla="*/ 0 h 3162910"/>
              <a:gd name="connsiteX9" fmla="*/ 2782388 w 5225143"/>
              <a:gd name="connsiteY9" fmla="*/ 994476 h 3162910"/>
              <a:gd name="connsiteX10" fmla="*/ 3265714 w 5225143"/>
              <a:gd name="connsiteY10" fmla="*/ 550339 h 3162910"/>
              <a:gd name="connsiteX11" fmla="*/ 3618411 w 5225143"/>
              <a:gd name="connsiteY11" fmla="*/ 981413 h 3162910"/>
              <a:gd name="connsiteX12" fmla="*/ 4101737 w 5225143"/>
              <a:gd name="connsiteY12" fmla="*/ 733219 h 3162910"/>
              <a:gd name="connsiteX13" fmla="*/ 5225143 w 5225143"/>
              <a:gd name="connsiteY13" fmla="*/ 694030 h 3162910"/>
              <a:gd name="connsiteX0" fmla="*/ 0 w 5225143"/>
              <a:gd name="connsiteY0" fmla="*/ 3162910 h 3162910"/>
              <a:gd name="connsiteX1" fmla="*/ 261257 w 5225143"/>
              <a:gd name="connsiteY1" fmla="*/ 2117882 h 3162910"/>
              <a:gd name="connsiteX2" fmla="*/ 352697 w 5225143"/>
              <a:gd name="connsiteY2" fmla="*/ 1921939 h 3162910"/>
              <a:gd name="connsiteX3" fmla="*/ 705394 w 5225143"/>
              <a:gd name="connsiteY3" fmla="*/ 968350 h 3162910"/>
              <a:gd name="connsiteX4" fmla="*/ 1175657 w 5225143"/>
              <a:gd name="connsiteY4" fmla="*/ 498087 h 3162910"/>
              <a:gd name="connsiteX5" fmla="*/ 1254034 w 5225143"/>
              <a:gd name="connsiteY5" fmla="*/ 1020602 h 3162910"/>
              <a:gd name="connsiteX6" fmla="*/ 1907177 w 5225143"/>
              <a:gd name="connsiteY6" fmla="*/ 485025 h 3162910"/>
              <a:gd name="connsiteX7" fmla="*/ 2011680 w 5225143"/>
              <a:gd name="connsiteY7" fmla="*/ 994476 h 3162910"/>
              <a:gd name="connsiteX8" fmla="*/ 2629245 w 5225143"/>
              <a:gd name="connsiteY8" fmla="*/ 0 h 3162910"/>
              <a:gd name="connsiteX9" fmla="*/ 2782388 w 5225143"/>
              <a:gd name="connsiteY9" fmla="*/ 994476 h 3162910"/>
              <a:gd name="connsiteX10" fmla="*/ 3265714 w 5225143"/>
              <a:gd name="connsiteY10" fmla="*/ 550339 h 3162910"/>
              <a:gd name="connsiteX11" fmla="*/ 3648147 w 5225143"/>
              <a:gd name="connsiteY11" fmla="*/ 1308515 h 3162910"/>
              <a:gd name="connsiteX12" fmla="*/ 4101737 w 5225143"/>
              <a:gd name="connsiteY12" fmla="*/ 733219 h 3162910"/>
              <a:gd name="connsiteX13" fmla="*/ 5225143 w 5225143"/>
              <a:gd name="connsiteY13" fmla="*/ 694030 h 3162910"/>
              <a:gd name="connsiteX0" fmla="*/ 0 w 5225143"/>
              <a:gd name="connsiteY0" fmla="*/ 3162910 h 3162910"/>
              <a:gd name="connsiteX1" fmla="*/ 261257 w 5225143"/>
              <a:gd name="connsiteY1" fmla="*/ 2117882 h 3162910"/>
              <a:gd name="connsiteX2" fmla="*/ 352697 w 5225143"/>
              <a:gd name="connsiteY2" fmla="*/ 1921939 h 3162910"/>
              <a:gd name="connsiteX3" fmla="*/ 705394 w 5225143"/>
              <a:gd name="connsiteY3" fmla="*/ 968350 h 3162910"/>
              <a:gd name="connsiteX4" fmla="*/ 1175657 w 5225143"/>
              <a:gd name="connsiteY4" fmla="*/ 498087 h 3162910"/>
              <a:gd name="connsiteX5" fmla="*/ 1254034 w 5225143"/>
              <a:gd name="connsiteY5" fmla="*/ 1020602 h 3162910"/>
              <a:gd name="connsiteX6" fmla="*/ 1907177 w 5225143"/>
              <a:gd name="connsiteY6" fmla="*/ 485025 h 3162910"/>
              <a:gd name="connsiteX7" fmla="*/ 2011680 w 5225143"/>
              <a:gd name="connsiteY7" fmla="*/ 994476 h 3162910"/>
              <a:gd name="connsiteX8" fmla="*/ 2629245 w 5225143"/>
              <a:gd name="connsiteY8" fmla="*/ 0 h 3162910"/>
              <a:gd name="connsiteX9" fmla="*/ 2782388 w 5225143"/>
              <a:gd name="connsiteY9" fmla="*/ 994476 h 3162910"/>
              <a:gd name="connsiteX10" fmla="*/ 3265714 w 5225143"/>
              <a:gd name="connsiteY10" fmla="*/ 550339 h 3162910"/>
              <a:gd name="connsiteX11" fmla="*/ 3648147 w 5225143"/>
              <a:gd name="connsiteY11" fmla="*/ 1308515 h 3162910"/>
              <a:gd name="connsiteX12" fmla="*/ 4034830 w 5225143"/>
              <a:gd name="connsiteY12" fmla="*/ 867034 h 3162910"/>
              <a:gd name="connsiteX13" fmla="*/ 5225143 w 5225143"/>
              <a:gd name="connsiteY13" fmla="*/ 694030 h 3162910"/>
              <a:gd name="connsiteX0" fmla="*/ 0 w 5232577"/>
              <a:gd name="connsiteY0" fmla="*/ 3162910 h 3162910"/>
              <a:gd name="connsiteX1" fmla="*/ 261257 w 5232577"/>
              <a:gd name="connsiteY1" fmla="*/ 2117882 h 3162910"/>
              <a:gd name="connsiteX2" fmla="*/ 352697 w 5232577"/>
              <a:gd name="connsiteY2" fmla="*/ 1921939 h 3162910"/>
              <a:gd name="connsiteX3" fmla="*/ 705394 w 5232577"/>
              <a:gd name="connsiteY3" fmla="*/ 968350 h 3162910"/>
              <a:gd name="connsiteX4" fmla="*/ 1175657 w 5232577"/>
              <a:gd name="connsiteY4" fmla="*/ 498087 h 3162910"/>
              <a:gd name="connsiteX5" fmla="*/ 1254034 w 5232577"/>
              <a:gd name="connsiteY5" fmla="*/ 1020602 h 3162910"/>
              <a:gd name="connsiteX6" fmla="*/ 1907177 w 5232577"/>
              <a:gd name="connsiteY6" fmla="*/ 485025 h 3162910"/>
              <a:gd name="connsiteX7" fmla="*/ 2011680 w 5232577"/>
              <a:gd name="connsiteY7" fmla="*/ 994476 h 3162910"/>
              <a:gd name="connsiteX8" fmla="*/ 2629245 w 5232577"/>
              <a:gd name="connsiteY8" fmla="*/ 0 h 3162910"/>
              <a:gd name="connsiteX9" fmla="*/ 2782388 w 5232577"/>
              <a:gd name="connsiteY9" fmla="*/ 994476 h 3162910"/>
              <a:gd name="connsiteX10" fmla="*/ 3265714 w 5232577"/>
              <a:gd name="connsiteY10" fmla="*/ 550339 h 3162910"/>
              <a:gd name="connsiteX11" fmla="*/ 3648147 w 5232577"/>
              <a:gd name="connsiteY11" fmla="*/ 1308515 h 3162910"/>
              <a:gd name="connsiteX12" fmla="*/ 4034830 w 5232577"/>
              <a:gd name="connsiteY12" fmla="*/ 867034 h 3162910"/>
              <a:gd name="connsiteX13" fmla="*/ 5232577 w 5232577"/>
              <a:gd name="connsiteY13" fmla="*/ 857582 h 3162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32577" h="3162910">
                <a:moveTo>
                  <a:pt x="0" y="3162910"/>
                </a:moveTo>
                <a:cubicBezTo>
                  <a:pt x="101237" y="2743810"/>
                  <a:pt x="202474" y="2324710"/>
                  <a:pt x="261257" y="2117882"/>
                </a:cubicBezTo>
                <a:cubicBezTo>
                  <a:pt x="320040" y="1911053"/>
                  <a:pt x="278674" y="2113528"/>
                  <a:pt x="352697" y="1921939"/>
                </a:cubicBezTo>
                <a:cubicBezTo>
                  <a:pt x="426720" y="1730350"/>
                  <a:pt x="568234" y="1205659"/>
                  <a:pt x="705394" y="968350"/>
                </a:cubicBezTo>
                <a:cubicBezTo>
                  <a:pt x="842554" y="731041"/>
                  <a:pt x="1084217" y="489378"/>
                  <a:pt x="1175657" y="498087"/>
                </a:cubicBezTo>
                <a:cubicBezTo>
                  <a:pt x="1267097" y="506796"/>
                  <a:pt x="1132114" y="1022779"/>
                  <a:pt x="1254034" y="1020602"/>
                </a:cubicBezTo>
                <a:cubicBezTo>
                  <a:pt x="1375954" y="1018425"/>
                  <a:pt x="1780903" y="489379"/>
                  <a:pt x="1907177" y="485025"/>
                </a:cubicBezTo>
                <a:cubicBezTo>
                  <a:pt x="2033451" y="480671"/>
                  <a:pt x="1891335" y="1075313"/>
                  <a:pt x="2011680" y="994476"/>
                </a:cubicBezTo>
                <a:cubicBezTo>
                  <a:pt x="2132025" y="913639"/>
                  <a:pt x="2500794" y="0"/>
                  <a:pt x="2629245" y="0"/>
                </a:cubicBezTo>
                <a:cubicBezTo>
                  <a:pt x="2757696" y="0"/>
                  <a:pt x="2676310" y="902753"/>
                  <a:pt x="2782388" y="994476"/>
                </a:cubicBezTo>
                <a:cubicBezTo>
                  <a:pt x="2888466" y="1086199"/>
                  <a:pt x="3121421" y="497999"/>
                  <a:pt x="3265714" y="550339"/>
                </a:cubicBezTo>
                <a:cubicBezTo>
                  <a:pt x="3410007" y="602679"/>
                  <a:pt x="3519961" y="1255733"/>
                  <a:pt x="3648147" y="1308515"/>
                </a:cubicBezTo>
                <a:cubicBezTo>
                  <a:pt x="3776333" y="1361298"/>
                  <a:pt x="3767041" y="914931"/>
                  <a:pt x="4034830" y="867034"/>
                </a:cubicBezTo>
                <a:cubicBezTo>
                  <a:pt x="4302619" y="819137"/>
                  <a:pt x="4804768" y="853228"/>
                  <a:pt x="5232577" y="857582"/>
                </a:cubicBezTo>
              </a:path>
            </a:pathLst>
          </a:custGeom>
          <a:noFill/>
          <a:ln w="539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6ED7689-0416-874B-B53C-8A539EB74FAB}"/>
              </a:ext>
            </a:extLst>
          </p:cNvPr>
          <p:cNvCxnSpPr>
            <a:cxnSpLocks/>
          </p:cNvCxnSpPr>
          <p:nvPr/>
        </p:nvCxnSpPr>
        <p:spPr>
          <a:xfrm>
            <a:off x="1401626" y="3248560"/>
            <a:ext cx="6296298" cy="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6CC2E21-B0D0-AA47-A306-C55E57F026B5}"/>
              </a:ext>
            </a:extLst>
          </p:cNvPr>
          <p:cNvSpPr txBox="1"/>
          <p:nvPr/>
        </p:nvSpPr>
        <p:spPr>
          <a:xfrm>
            <a:off x="9009745" y="2247742"/>
            <a:ext cx="474093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Step Scaling </a:t>
            </a:r>
            <a:r>
              <a:rPr lang="en-US" sz="2800" dirty="0"/>
              <a:t>policy: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Define multiple bounds and your own custom values for how many tasks or percentage of tasks to add or remove at that boundary.</a:t>
            </a:r>
          </a:p>
          <a:p>
            <a:endParaRPr lang="en-US" sz="2800" dirty="0"/>
          </a:p>
          <a:p>
            <a:r>
              <a:rPr lang="en-US" sz="2800" dirty="0"/>
              <a:t>Harder to configure, but gives you the most speed and fine grained control.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09044D7-1114-DF46-8CB1-D3FA856A50AF}"/>
              </a:ext>
            </a:extLst>
          </p:cNvPr>
          <p:cNvCxnSpPr>
            <a:cxnSpLocks/>
          </p:cNvCxnSpPr>
          <p:nvPr/>
        </p:nvCxnSpPr>
        <p:spPr>
          <a:xfrm>
            <a:off x="1401626" y="3662217"/>
            <a:ext cx="6296298" cy="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1ABFBB-5B53-1149-A4E7-44CF74850A07}"/>
              </a:ext>
            </a:extLst>
          </p:cNvPr>
          <p:cNvCxnSpPr>
            <a:cxnSpLocks/>
          </p:cNvCxnSpPr>
          <p:nvPr/>
        </p:nvCxnSpPr>
        <p:spPr>
          <a:xfrm>
            <a:off x="1401626" y="4193440"/>
            <a:ext cx="6296298" cy="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67A3FB8-F94B-2F40-8DC2-DAE5BBFA1FEF}"/>
              </a:ext>
            </a:extLst>
          </p:cNvPr>
          <p:cNvCxnSpPr>
            <a:cxnSpLocks/>
          </p:cNvCxnSpPr>
          <p:nvPr/>
        </p:nvCxnSpPr>
        <p:spPr>
          <a:xfrm>
            <a:off x="1401626" y="4829871"/>
            <a:ext cx="6296298" cy="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3B87CB5-63A5-6E46-BA4C-AEE713B8CAEC}"/>
              </a:ext>
            </a:extLst>
          </p:cNvPr>
          <p:cNvSpPr txBox="1"/>
          <p:nvPr/>
        </p:nvSpPr>
        <p:spPr>
          <a:xfrm>
            <a:off x="7688764" y="2931201"/>
            <a:ext cx="649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+2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863165E-CFE0-5142-9905-864B8CC500AE}"/>
              </a:ext>
            </a:extLst>
          </p:cNvPr>
          <p:cNvSpPr txBox="1"/>
          <p:nvPr/>
        </p:nvSpPr>
        <p:spPr>
          <a:xfrm>
            <a:off x="7688764" y="3399639"/>
            <a:ext cx="649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+1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81553C-DE86-284B-B23B-D59F16BD4608}"/>
              </a:ext>
            </a:extLst>
          </p:cNvPr>
          <p:cNvSpPr txBox="1"/>
          <p:nvPr/>
        </p:nvSpPr>
        <p:spPr>
          <a:xfrm>
            <a:off x="7697924" y="3949423"/>
            <a:ext cx="649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-1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5BADADE-DDD9-6F4B-9288-49A77B486754}"/>
              </a:ext>
            </a:extLst>
          </p:cNvPr>
          <p:cNvSpPr txBox="1"/>
          <p:nvPr/>
        </p:nvSpPr>
        <p:spPr>
          <a:xfrm>
            <a:off x="7709126" y="4559402"/>
            <a:ext cx="649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-2</a:t>
            </a:r>
          </a:p>
        </p:txBody>
      </p:sp>
    </p:spTree>
    <p:extLst>
      <p:ext uri="{BB962C8B-B14F-4D97-AF65-F5344CB8AC3E}">
        <p14:creationId xmlns:p14="http://schemas.microsoft.com/office/powerpoint/2010/main" val="16824913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0DCC2-4EE2-944D-B373-BC5ADA6D5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070" y="484344"/>
            <a:ext cx="13510260" cy="993392"/>
          </a:xfrm>
        </p:spPr>
        <p:txBody>
          <a:bodyPr/>
          <a:lstStyle/>
          <a:p>
            <a:r>
              <a:rPr lang="en-US" dirty="0"/>
              <a:t>Types of application scaling policy available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C875D81-5227-7249-BC68-83A285102C9D}"/>
              </a:ext>
            </a:extLst>
          </p:cNvPr>
          <p:cNvCxnSpPr/>
          <p:nvPr/>
        </p:nvCxnSpPr>
        <p:spPr>
          <a:xfrm>
            <a:off x="1871891" y="2782854"/>
            <a:ext cx="0" cy="3553097"/>
          </a:xfrm>
          <a:prstGeom prst="line">
            <a:avLst/>
          </a:prstGeom>
          <a:ln w="698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D96D8BC-6B33-BC46-A23F-69CC329C0E32}"/>
              </a:ext>
            </a:extLst>
          </p:cNvPr>
          <p:cNvCxnSpPr>
            <a:cxnSpLocks/>
          </p:cNvCxnSpPr>
          <p:nvPr/>
        </p:nvCxnSpPr>
        <p:spPr>
          <a:xfrm>
            <a:off x="1871891" y="6296764"/>
            <a:ext cx="5394960" cy="0"/>
          </a:xfrm>
          <a:prstGeom prst="line">
            <a:avLst/>
          </a:prstGeom>
          <a:ln w="698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1290F75-4FA7-7647-945B-19939545EEA1}"/>
              </a:ext>
            </a:extLst>
          </p:cNvPr>
          <p:cNvSpPr txBox="1"/>
          <p:nvPr/>
        </p:nvSpPr>
        <p:spPr>
          <a:xfrm>
            <a:off x="638722" y="5904175"/>
            <a:ext cx="137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0%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ACEA0B-1602-5446-B8D5-BFB349B188AF}"/>
              </a:ext>
            </a:extLst>
          </p:cNvPr>
          <p:cNvSpPr txBox="1"/>
          <p:nvPr/>
        </p:nvSpPr>
        <p:spPr>
          <a:xfrm>
            <a:off x="560070" y="2626212"/>
            <a:ext cx="137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100%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90AE69-728B-E749-9888-508965BD1257}"/>
              </a:ext>
            </a:extLst>
          </p:cNvPr>
          <p:cNvSpPr txBox="1"/>
          <p:nvPr/>
        </p:nvSpPr>
        <p:spPr>
          <a:xfrm>
            <a:off x="3592955" y="6841286"/>
            <a:ext cx="1710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Time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978FA2-2543-D54A-9CDB-907F047D28D0}"/>
              </a:ext>
            </a:extLst>
          </p:cNvPr>
          <p:cNvSpPr txBox="1"/>
          <p:nvPr/>
        </p:nvSpPr>
        <p:spPr>
          <a:xfrm>
            <a:off x="575268" y="4306651"/>
            <a:ext cx="137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50%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6ED7689-0416-874B-B53C-8A539EB74FAB}"/>
              </a:ext>
            </a:extLst>
          </p:cNvPr>
          <p:cNvCxnSpPr>
            <a:cxnSpLocks/>
          </p:cNvCxnSpPr>
          <p:nvPr/>
        </p:nvCxnSpPr>
        <p:spPr>
          <a:xfrm flipV="1">
            <a:off x="3109461" y="2273597"/>
            <a:ext cx="0" cy="4398091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6CC2E21-B0D0-AA47-A306-C55E57F026B5}"/>
              </a:ext>
            </a:extLst>
          </p:cNvPr>
          <p:cNvSpPr txBox="1"/>
          <p:nvPr/>
        </p:nvSpPr>
        <p:spPr>
          <a:xfrm>
            <a:off x="8623999" y="1704070"/>
            <a:ext cx="474093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Scheduled Scaling </a:t>
            </a:r>
            <a:r>
              <a:rPr lang="en-US" sz="2800" dirty="0"/>
              <a:t>policy: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Can be used for services that have a predictable, static pattern of daily traffic: batch processing overnight, services only used during work hours.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Not good for dealing with unexpected traffic spikes or gradual traffic trends over weeks or months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09044D7-1114-DF46-8CB1-D3FA856A50AF}"/>
              </a:ext>
            </a:extLst>
          </p:cNvPr>
          <p:cNvCxnSpPr>
            <a:cxnSpLocks/>
          </p:cNvCxnSpPr>
          <p:nvPr/>
        </p:nvCxnSpPr>
        <p:spPr>
          <a:xfrm>
            <a:off x="4549775" y="2340889"/>
            <a:ext cx="0" cy="4380411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67A3FB8-F94B-2F40-8DC2-DAE5BBFA1FEF}"/>
              </a:ext>
            </a:extLst>
          </p:cNvPr>
          <p:cNvCxnSpPr>
            <a:cxnSpLocks/>
          </p:cNvCxnSpPr>
          <p:nvPr/>
        </p:nvCxnSpPr>
        <p:spPr>
          <a:xfrm flipV="1">
            <a:off x="5906924" y="2390503"/>
            <a:ext cx="0" cy="4281185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3B87CB5-63A5-6E46-BA4C-AEE713B8CAEC}"/>
              </a:ext>
            </a:extLst>
          </p:cNvPr>
          <p:cNvSpPr txBox="1"/>
          <p:nvPr/>
        </p:nvSpPr>
        <p:spPr>
          <a:xfrm>
            <a:off x="2745031" y="1718113"/>
            <a:ext cx="649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+2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863165E-CFE0-5142-9905-864B8CC500AE}"/>
              </a:ext>
            </a:extLst>
          </p:cNvPr>
          <p:cNvSpPr txBox="1"/>
          <p:nvPr/>
        </p:nvSpPr>
        <p:spPr>
          <a:xfrm>
            <a:off x="4123616" y="1687039"/>
            <a:ext cx="649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+1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5BADADE-DDD9-6F4B-9288-49A77B486754}"/>
              </a:ext>
            </a:extLst>
          </p:cNvPr>
          <p:cNvSpPr txBox="1"/>
          <p:nvPr/>
        </p:nvSpPr>
        <p:spPr>
          <a:xfrm>
            <a:off x="5582303" y="1687039"/>
            <a:ext cx="649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-3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C86A8B29-D43D-6F4D-8EC1-F6BDC30D0058}"/>
              </a:ext>
            </a:extLst>
          </p:cNvPr>
          <p:cNvSpPr/>
          <p:nvPr/>
        </p:nvSpPr>
        <p:spPr>
          <a:xfrm>
            <a:off x="1907177" y="3245954"/>
            <a:ext cx="5277394" cy="2371075"/>
          </a:xfrm>
          <a:custGeom>
            <a:avLst/>
            <a:gdLst>
              <a:gd name="connsiteX0" fmla="*/ 0 w 5238205"/>
              <a:gd name="connsiteY0" fmla="*/ 3024217 h 3024217"/>
              <a:gd name="connsiteX1" fmla="*/ 679268 w 5238205"/>
              <a:gd name="connsiteY1" fmla="*/ 503086 h 3024217"/>
              <a:gd name="connsiteX2" fmla="*/ 1240971 w 5238205"/>
              <a:gd name="connsiteY2" fmla="*/ 111200 h 3024217"/>
              <a:gd name="connsiteX3" fmla="*/ 1698171 w 5238205"/>
              <a:gd name="connsiteY3" fmla="*/ 777406 h 3024217"/>
              <a:gd name="connsiteX4" fmla="*/ 2573383 w 5238205"/>
              <a:gd name="connsiteY4" fmla="*/ 137326 h 3024217"/>
              <a:gd name="connsiteX5" fmla="*/ 3892731 w 5238205"/>
              <a:gd name="connsiteY5" fmla="*/ 111200 h 3024217"/>
              <a:gd name="connsiteX6" fmla="*/ 4728754 w 5238205"/>
              <a:gd name="connsiteY6" fmla="*/ 1365235 h 3024217"/>
              <a:gd name="connsiteX7" fmla="*/ 5238205 w 5238205"/>
              <a:gd name="connsiteY7" fmla="*/ 2371075 h 3024217"/>
              <a:gd name="connsiteX0" fmla="*/ 0 w 5277394"/>
              <a:gd name="connsiteY0" fmla="*/ 2318823 h 2371075"/>
              <a:gd name="connsiteX1" fmla="*/ 718457 w 5277394"/>
              <a:gd name="connsiteY1" fmla="*/ 503086 h 2371075"/>
              <a:gd name="connsiteX2" fmla="*/ 1280160 w 5277394"/>
              <a:gd name="connsiteY2" fmla="*/ 111200 h 2371075"/>
              <a:gd name="connsiteX3" fmla="*/ 1737360 w 5277394"/>
              <a:gd name="connsiteY3" fmla="*/ 777406 h 2371075"/>
              <a:gd name="connsiteX4" fmla="*/ 2612572 w 5277394"/>
              <a:gd name="connsiteY4" fmla="*/ 137326 h 2371075"/>
              <a:gd name="connsiteX5" fmla="*/ 3931920 w 5277394"/>
              <a:gd name="connsiteY5" fmla="*/ 111200 h 2371075"/>
              <a:gd name="connsiteX6" fmla="*/ 4767943 w 5277394"/>
              <a:gd name="connsiteY6" fmla="*/ 1365235 h 2371075"/>
              <a:gd name="connsiteX7" fmla="*/ 5277394 w 5277394"/>
              <a:gd name="connsiteY7" fmla="*/ 2371075 h 237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77394" h="2371075">
                <a:moveTo>
                  <a:pt x="0" y="2318823"/>
                </a:moveTo>
                <a:cubicBezTo>
                  <a:pt x="236219" y="1301009"/>
                  <a:pt x="505097" y="871023"/>
                  <a:pt x="718457" y="503086"/>
                </a:cubicBezTo>
                <a:cubicBezTo>
                  <a:pt x="931817" y="135149"/>
                  <a:pt x="1110343" y="65480"/>
                  <a:pt x="1280160" y="111200"/>
                </a:cubicBezTo>
                <a:cubicBezTo>
                  <a:pt x="1449977" y="156920"/>
                  <a:pt x="1515291" y="773052"/>
                  <a:pt x="1737360" y="777406"/>
                </a:cubicBezTo>
                <a:cubicBezTo>
                  <a:pt x="1959429" y="781760"/>
                  <a:pt x="2246812" y="248360"/>
                  <a:pt x="2612572" y="137326"/>
                </a:cubicBezTo>
                <a:cubicBezTo>
                  <a:pt x="2978332" y="26292"/>
                  <a:pt x="3572692" y="-93451"/>
                  <a:pt x="3931920" y="111200"/>
                </a:cubicBezTo>
                <a:cubicBezTo>
                  <a:pt x="4291148" y="315851"/>
                  <a:pt x="4543697" y="988589"/>
                  <a:pt x="4767943" y="1365235"/>
                </a:cubicBezTo>
                <a:cubicBezTo>
                  <a:pt x="4992189" y="1741881"/>
                  <a:pt x="5220788" y="2294875"/>
                  <a:pt x="5277394" y="2371075"/>
                </a:cubicBezTo>
              </a:path>
            </a:pathLst>
          </a:custGeom>
          <a:noFill/>
          <a:ln w="571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0321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D838E4-BD93-3F41-894D-C133848F2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Cluster capacity scaling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C9DF1E-45A2-D545-B6A8-7FE089C0EB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39" y="4752341"/>
            <a:ext cx="9040203" cy="783078"/>
          </a:xfrm>
        </p:spPr>
        <p:txBody>
          <a:bodyPr/>
          <a:lstStyle/>
          <a:p>
            <a:r>
              <a:rPr lang="en-US" dirty="0"/>
              <a:t>More containers need more compute capacity to run on</a:t>
            </a:r>
          </a:p>
        </p:txBody>
      </p:sp>
    </p:spTree>
    <p:extLst>
      <p:ext uri="{BB962C8B-B14F-4D97-AF65-F5344CB8AC3E}">
        <p14:creationId xmlns:p14="http://schemas.microsoft.com/office/powerpoint/2010/main" val="3381070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0DCC2-4EE2-944D-B373-BC5ADA6D5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070" y="470917"/>
            <a:ext cx="13835199" cy="993392"/>
          </a:xfrm>
        </p:spPr>
        <p:txBody>
          <a:bodyPr/>
          <a:lstStyle/>
          <a:p>
            <a:r>
              <a:rPr lang="en-US" dirty="0"/>
              <a:t>AWS </a:t>
            </a:r>
            <a:r>
              <a:rPr lang="en-US" dirty="0" err="1"/>
              <a:t>Fargate</a:t>
            </a:r>
            <a:r>
              <a:rPr lang="en-US" dirty="0"/>
              <a:t> makes cluster capacity easy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B547345-F7BC-7B44-AFEF-5AFADD68D989}"/>
              </a:ext>
            </a:extLst>
          </p:cNvPr>
          <p:cNvCxnSpPr/>
          <p:nvPr/>
        </p:nvCxnSpPr>
        <p:spPr>
          <a:xfrm>
            <a:off x="3905795" y="2106336"/>
            <a:ext cx="0" cy="49599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AADF77E-ED03-1744-89F3-FF1359D1F8D9}"/>
              </a:ext>
            </a:extLst>
          </p:cNvPr>
          <p:cNvSpPr txBox="1"/>
          <p:nvPr/>
        </p:nvSpPr>
        <p:spPr>
          <a:xfrm>
            <a:off x="4555398" y="2234172"/>
            <a:ext cx="851830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As the service horizontally scales you get more tasks running on AWS </a:t>
            </a:r>
            <a:r>
              <a:rPr lang="en-US" sz="2800" dirty="0" err="1"/>
              <a:t>Fargate</a:t>
            </a:r>
            <a:r>
              <a:rPr lang="en-US" sz="2800" dirty="0"/>
              <a:t> automatically.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Default limits: 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1000 on-demand tasks</a:t>
            </a:r>
          </a:p>
          <a:p>
            <a:r>
              <a:rPr lang="en-US" sz="2800" dirty="0"/>
              <a:t>1000 spot tasks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This is a </a:t>
            </a:r>
            <a:r>
              <a:rPr lang="en-US" sz="2800" dirty="0">
                <a:solidFill>
                  <a:schemeClr val="accent1"/>
                </a:solidFill>
              </a:rPr>
              <a:t>soft limit</a:t>
            </a:r>
            <a:r>
              <a:rPr lang="en-US" sz="2800" dirty="0"/>
              <a:t>, you can open a support ticket to get more tasks</a:t>
            </a:r>
          </a:p>
        </p:txBody>
      </p:sp>
      <p:pic>
        <p:nvPicPr>
          <p:cNvPr id="27" name="Graphic 14">
            <a:extLst>
              <a:ext uri="{FF2B5EF4-FFF2-40B4-BE49-F238E27FC236}">
                <a16:creationId xmlns:a16="http://schemas.microsoft.com/office/drawing/2014/main" id="{C79FD752-05C2-234B-9D81-C4B95DA4B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709" y="5060163"/>
            <a:ext cx="1138894" cy="113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F303F7A-E290-0049-99A3-AB047F632AE1}"/>
              </a:ext>
            </a:extLst>
          </p:cNvPr>
          <p:cNvSpPr txBox="1"/>
          <p:nvPr/>
        </p:nvSpPr>
        <p:spPr>
          <a:xfrm>
            <a:off x="487423" y="6384363"/>
            <a:ext cx="2849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Fargate</a:t>
            </a:r>
            <a:endParaRPr lang="en-US" sz="2800" dirty="0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529513A-6387-2A44-9931-935050E006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48469" y="2480755"/>
            <a:ext cx="1138894" cy="113889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7C3158C4-1926-844D-AC7B-34D74D111E31}"/>
              </a:ext>
            </a:extLst>
          </p:cNvPr>
          <p:cNvSpPr txBox="1"/>
          <p:nvPr/>
        </p:nvSpPr>
        <p:spPr>
          <a:xfrm>
            <a:off x="1556687" y="4229023"/>
            <a:ext cx="774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+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93C6BEF-4BCA-6848-B3AC-E912ADE68A1B}"/>
              </a:ext>
            </a:extLst>
          </p:cNvPr>
          <p:cNvSpPr txBox="1"/>
          <p:nvPr/>
        </p:nvSpPr>
        <p:spPr>
          <a:xfrm>
            <a:off x="424783" y="3705803"/>
            <a:ext cx="2849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ECS</a:t>
            </a:r>
          </a:p>
        </p:txBody>
      </p:sp>
    </p:spTree>
    <p:extLst>
      <p:ext uri="{BB962C8B-B14F-4D97-AF65-F5344CB8AC3E}">
        <p14:creationId xmlns:p14="http://schemas.microsoft.com/office/powerpoint/2010/main" val="21960274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0DCC2-4EE2-944D-B373-BC5ADA6D5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070" y="470917"/>
            <a:ext cx="13835199" cy="993392"/>
          </a:xfrm>
        </p:spPr>
        <p:txBody>
          <a:bodyPr/>
          <a:lstStyle/>
          <a:p>
            <a:r>
              <a:rPr lang="en-US" dirty="0"/>
              <a:t>Running containers on EC2 requires capacity management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B547345-F7BC-7B44-AFEF-5AFADD68D989}"/>
              </a:ext>
            </a:extLst>
          </p:cNvPr>
          <p:cNvCxnSpPr/>
          <p:nvPr/>
        </p:nvCxnSpPr>
        <p:spPr>
          <a:xfrm>
            <a:off x="3905795" y="2106336"/>
            <a:ext cx="0" cy="49599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AADF77E-ED03-1744-89F3-FF1359D1F8D9}"/>
              </a:ext>
            </a:extLst>
          </p:cNvPr>
          <p:cNvSpPr txBox="1"/>
          <p:nvPr/>
        </p:nvSpPr>
        <p:spPr>
          <a:xfrm>
            <a:off x="4536893" y="1954810"/>
            <a:ext cx="853680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You can launch as many tasks as can fit on the EC2 instances that have been registered to the cluster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Default limits: 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2000 EC2 instances per cluster</a:t>
            </a:r>
          </a:p>
          <a:p>
            <a:r>
              <a:rPr lang="en-US" sz="2800" dirty="0"/>
              <a:t>5000 services per cluster</a:t>
            </a:r>
          </a:p>
          <a:p>
            <a:r>
              <a:rPr lang="en-US" sz="2800" dirty="0"/>
              <a:t>5000 tasks per service (25 million tasks per cluster)</a:t>
            </a:r>
          </a:p>
          <a:p>
            <a:endParaRPr lang="en-US" sz="2800" dirty="0"/>
          </a:p>
          <a:p>
            <a:r>
              <a:rPr lang="en-US" sz="2800" dirty="0"/>
              <a:t>These are </a:t>
            </a:r>
            <a:r>
              <a:rPr lang="en-US" sz="2800" dirty="0">
                <a:solidFill>
                  <a:schemeClr val="accent1"/>
                </a:solidFill>
              </a:rPr>
              <a:t>soft</a:t>
            </a:r>
            <a:r>
              <a:rPr lang="en-US" sz="2800" dirty="0"/>
              <a:t> limits, you can open a support ticket to get them raised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198E5A-A9EC-474C-AD0D-51E0D7C85F19}"/>
              </a:ext>
            </a:extLst>
          </p:cNvPr>
          <p:cNvSpPr txBox="1"/>
          <p:nvPr/>
        </p:nvSpPr>
        <p:spPr>
          <a:xfrm>
            <a:off x="487423" y="6384363"/>
            <a:ext cx="2849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EC2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BCC0AD3-0128-8940-AAC3-44BFEC1AA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8469" y="2480755"/>
            <a:ext cx="1138894" cy="11388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A4404D3-8862-2A4B-9CAA-ED2813F5C034}"/>
              </a:ext>
            </a:extLst>
          </p:cNvPr>
          <p:cNvSpPr txBox="1"/>
          <p:nvPr/>
        </p:nvSpPr>
        <p:spPr>
          <a:xfrm>
            <a:off x="1556687" y="4229023"/>
            <a:ext cx="774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+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ABC230-6270-B54C-A6B2-4B1491AAD2DC}"/>
              </a:ext>
            </a:extLst>
          </p:cNvPr>
          <p:cNvSpPr txBox="1"/>
          <p:nvPr/>
        </p:nvSpPr>
        <p:spPr>
          <a:xfrm>
            <a:off x="424783" y="3705803"/>
            <a:ext cx="2849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ECS</a:t>
            </a:r>
          </a:p>
        </p:txBody>
      </p:sp>
      <p:pic>
        <p:nvPicPr>
          <p:cNvPr id="12" name="Graphic 5">
            <a:extLst>
              <a:ext uri="{FF2B5EF4-FFF2-40B4-BE49-F238E27FC236}">
                <a16:creationId xmlns:a16="http://schemas.microsoft.com/office/drawing/2014/main" id="{E7E9DB4C-D843-3E4F-B8DF-91614EA79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293" y="5106126"/>
            <a:ext cx="1138893" cy="1138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06784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F4354-5F0F-E14C-97C0-7D4AEEFF0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070" y="614972"/>
            <a:ext cx="13510260" cy="993392"/>
          </a:xfrm>
        </p:spPr>
        <p:txBody>
          <a:bodyPr/>
          <a:lstStyle/>
          <a:p>
            <a:r>
              <a:rPr lang="en-US" dirty="0"/>
              <a:t>But how do you manage EC2 capacity for your container workload as you scale up and down?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D7400C8-C506-6549-9713-C3DF3B1A8B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02217" y="3174142"/>
            <a:ext cx="2007753" cy="2007753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19602CE-6C30-6641-9771-ED6CA80D7193}"/>
              </a:ext>
            </a:extLst>
          </p:cNvPr>
          <p:cNvCxnSpPr/>
          <p:nvPr/>
        </p:nvCxnSpPr>
        <p:spPr>
          <a:xfrm>
            <a:off x="4180115" y="2328405"/>
            <a:ext cx="0" cy="49599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595BAAC-F276-E74C-9F31-D5215C6C780B}"/>
              </a:ext>
            </a:extLst>
          </p:cNvPr>
          <p:cNvSpPr txBox="1"/>
          <p:nvPr/>
        </p:nvSpPr>
        <p:spPr>
          <a:xfrm>
            <a:off x="4850261" y="2546958"/>
            <a:ext cx="853680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Capacity Providers</a:t>
            </a:r>
          </a:p>
          <a:p>
            <a:br>
              <a:rPr lang="en-US" sz="2800" dirty="0"/>
            </a:br>
            <a:r>
              <a:rPr lang="en-US" sz="2800" dirty="0"/>
              <a:t>ECS comes with </a:t>
            </a:r>
            <a:r>
              <a:rPr lang="en-US" sz="2800" dirty="0" err="1"/>
              <a:t>Fargate</a:t>
            </a:r>
            <a:r>
              <a:rPr lang="en-US" sz="2800" dirty="0"/>
              <a:t> and </a:t>
            </a:r>
            <a:r>
              <a:rPr lang="en-US" sz="2800" dirty="0" err="1"/>
              <a:t>Fargate</a:t>
            </a:r>
            <a:r>
              <a:rPr lang="en-US" sz="2800" dirty="0"/>
              <a:t> Spot capacity providers out of the box. Just associate them with a cluster to launch tasks.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You can optionally create EC2 capacity providers that launch EC2 instances for you automatically when needed.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813429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F4354-5F0F-E14C-97C0-7D4AEEFF0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070" y="614971"/>
            <a:ext cx="13510260" cy="2128339"/>
          </a:xfrm>
        </p:spPr>
        <p:txBody>
          <a:bodyPr/>
          <a:lstStyle/>
          <a:p>
            <a:r>
              <a:rPr lang="en-US" dirty="0"/>
              <a:t>Capacity providers track total reservation by all the different types of application container that are launched in the cluster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D7400C8-C506-6549-9713-C3DF3B1A8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84547" y="3361181"/>
            <a:ext cx="2007753" cy="20077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3EF1BD-7734-D242-9B13-2A29756BA368}"/>
              </a:ext>
            </a:extLst>
          </p:cNvPr>
          <p:cNvSpPr txBox="1"/>
          <p:nvPr/>
        </p:nvSpPr>
        <p:spPr>
          <a:xfrm>
            <a:off x="2084546" y="5403733"/>
            <a:ext cx="20077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Capacity Provider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9308A6B-D21D-D84E-8367-DA1A039EEB9B}"/>
              </a:ext>
            </a:extLst>
          </p:cNvPr>
          <p:cNvGrpSpPr/>
          <p:nvPr/>
        </p:nvGrpSpPr>
        <p:grpSpPr>
          <a:xfrm>
            <a:off x="5712839" y="3110686"/>
            <a:ext cx="6529962" cy="2541628"/>
            <a:chOff x="785238" y="2383927"/>
            <a:chExt cx="12643115" cy="4921023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BB84919-C0A5-B040-8976-CF35D5C443FF}"/>
                </a:ext>
              </a:extLst>
            </p:cNvPr>
            <p:cNvSpPr/>
            <p:nvPr/>
          </p:nvSpPr>
          <p:spPr>
            <a:xfrm>
              <a:off x="2980467" y="3244371"/>
              <a:ext cx="762000" cy="6373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E41B62D-C398-304B-B98A-6D11B5C7929C}"/>
                </a:ext>
              </a:extLst>
            </p:cNvPr>
            <p:cNvSpPr/>
            <p:nvPr/>
          </p:nvSpPr>
          <p:spPr>
            <a:xfrm>
              <a:off x="3835601" y="3244371"/>
              <a:ext cx="762000" cy="6373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7D1DFBF-DCD2-684B-9DFB-5E97C1F719B6}"/>
                </a:ext>
              </a:extLst>
            </p:cNvPr>
            <p:cNvSpPr/>
            <p:nvPr/>
          </p:nvSpPr>
          <p:spPr>
            <a:xfrm>
              <a:off x="2872701" y="3152831"/>
              <a:ext cx="1828816" cy="825640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CE148A7-72AD-6640-86B7-E74391A6DEF1}"/>
                </a:ext>
              </a:extLst>
            </p:cNvPr>
            <p:cNvSpPr/>
            <p:nvPr/>
          </p:nvSpPr>
          <p:spPr>
            <a:xfrm>
              <a:off x="5048858" y="3244371"/>
              <a:ext cx="762000" cy="63730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C2AB532-3270-7649-B3F4-BA29771DB5D7}"/>
                </a:ext>
              </a:extLst>
            </p:cNvPr>
            <p:cNvSpPr/>
            <p:nvPr/>
          </p:nvSpPr>
          <p:spPr>
            <a:xfrm>
              <a:off x="4941092" y="3152831"/>
              <a:ext cx="989093" cy="825640"/>
            </a:xfrm>
            <a:prstGeom prst="rect">
              <a:avLst/>
            </a:prstGeom>
            <a:noFill/>
            <a:ln w="28575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1B0457D-A1BE-4F41-919D-E201033F3A93}"/>
                </a:ext>
              </a:extLst>
            </p:cNvPr>
            <p:cNvSpPr/>
            <p:nvPr/>
          </p:nvSpPr>
          <p:spPr>
            <a:xfrm>
              <a:off x="8887696" y="3522446"/>
              <a:ext cx="762000" cy="63730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0E14CD8-E50D-ED43-9A08-DCF359F22771}"/>
                </a:ext>
              </a:extLst>
            </p:cNvPr>
            <p:cNvSpPr/>
            <p:nvPr/>
          </p:nvSpPr>
          <p:spPr>
            <a:xfrm>
              <a:off x="8887696" y="2815865"/>
              <a:ext cx="762000" cy="63730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FE1C4E2-8429-F04C-85A0-BFD0205E63DE}"/>
                </a:ext>
              </a:extLst>
            </p:cNvPr>
            <p:cNvSpPr/>
            <p:nvPr/>
          </p:nvSpPr>
          <p:spPr>
            <a:xfrm>
              <a:off x="9742830" y="3522446"/>
              <a:ext cx="762000" cy="63730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289D17F-E1A3-AC4B-BBD5-9248915E41B9}"/>
                </a:ext>
              </a:extLst>
            </p:cNvPr>
            <p:cNvSpPr/>
            <p:nvPr/>
          </p:nvSpPr>
          <p:spPr>
            <a:xfrm>
              <a:off x="9742830" y="2815865"/>
              <a:ext cx="762000" cy="63730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5633A63-EBCB-D346-98DA-3D82618F681B}"/>
                </a:ext>
              </a:extLst>
            </p:cNvPr>
            <p:cNvSpPr/>
            <p:nvPr/>
          </p:nvSpPr>
          <p:spPr>
            <a:xfrm>
              <a:off x="10601815" y="3522446"/>
              <a:ext cx="762000" cy="63730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E7A7B36-D9D2-D04A-B116-60AD4925011C}"/>
                </a:ext>
              </a:extLst>
            </p:cNvPr>
            <p:cNvSpPr/>
            <p:nvPr/>
          </p:nvSpPr>
          <p:spPr>
            <a:xfrm>
              <a:off x="10601815" y="2815865"/>
              <a:ext cx="762000" cy="63730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B27F50F-769D-A14D-A9C0-9278435D6B3B}"/>
                </a:ext>
              </a:extLst>
            </p:cNvPr>
            <p:cNvSpPr/>
            <p:nvPr/>
          </p:nvSpPr>
          <p:spPr>
            <a:xfrm>
              <a:off x="8800877" y="2713216"/>
              <a:ext cx="2656072" cy="1540449"/>
            </a:xfrm>
            <a:prstGeom prst="rect">
              <a:avLst/>
            </a:prstGeom>
            <a:noFill/>
            <a:ln w="28575">
              <a:solidFill>
                <a:schemeClr val="accent1">
                  <a:shade val="95000"/>
                  <a:satMod val="10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750EC178-EDC5-4C46-9712-85E3EBE7FD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21302" y="2866825"/>
              <a:ext cx="1311241" cy="1311241"/>
            </a:xfrm>
            <a:prstGeom prst="rect">
              <a:avLst/>
            </a:prstGeom>
          </p:spPr>
        </p:pic>
        <p:pic>
          <p:nvPicPr>
            <p:cNvPr id="41" name="Graphic 40">
              <a:extLst>
                <a:ext uri="{FF2B5EF4-FFF2-40B4-BE49-F238E27FC236}">
                  <a16:creationId xmlns:a16="http://schemas.microsoft.com/office/drawing/2014/main" id="{D62CBA12-74DB-DD43-906E-2F2B46C8ED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52600" y="5227043"/>
              <a:ext cx="1311241" cy="1311241"/>
            </a:xfrm>
            <a:prstGeom prst="rect">
              <a:avLst/>
            </a:prstGeom>
          </p:spPr>
        </p:pic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85D12569-5561-D84D-8E96-4B667C897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942562" y="2713216"/>
              <a:ext cx="1311241" cy="1311241"/>
            </a:xfrm>
            <a:prstGeom prst="rect">
              <a:avLst/>
            </a:prstGeom>
          </p:spPr>
        </p:pic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083FF6B-B6A1-4E4E-9B6F-BD62D2F4EE40}"/>
                </a:ext>
              </a:extLst>
            </p:cNvPr>
            <p:cNvSpPr/>
            <p:nvPr/>
          </p:nvSpPr>
          <p:spPr>
            <a:xfrm>
              <a:off x="7576059" y="2719074"/>
              <a:ext cx="762000" cy="63730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194C048-C2D8-8D44-867E-5B2BF47FDE11}"/>
                </a:ext>
              </a:extLst>
            </p:cNvPr>
            <p:cNvSpPr/>
            <p:nvPr/>
          </p:nvSpPr>
          <p:spPr>
            <a:xfrm>
              <a:off x="7468293" y="2627534"/>
              <a:ext cx="989093" cy="825640"/>
            </a:xfrm>
            <a:prstGeom prst="rect">
              <a:avLst/>
            </a:prstGeom>
            <a:noFill/>
            <a:ln w="28575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461E376-2E64-D84D-8E38-9630D45CE9E8}"/>
                </a:ext>
              </a:extLst>
            </p:cNvPr>
            <p:cNvSpPr/>
            <p:nvPr/>
          </p:nvSpPr>
          <p:spPr>
            <a:xfrm>
              <a:off x="7576059" y="3754338"/>
              <a:ext cx="762000" cy="63730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E09CDFFC-FC10-9844-9094-E8FFB72D1757}"/>
                </a:ext>
              </a:extLst>
            </p:cNvPr>
            <p:cNvSpPr/>
            <p:nvPr/>
          </p:nvSpPr>
          <p:spPr>
            <a:xfrm>
              <a:off x="7468293" y="3662798"/>
              <a:ext cx="989093" cy="825640"/>
            </a:xfrm>
            <a:prstGeom prst="rect">
              <a:avLst/>
            </a:prstGeom>
            <a:noFill/>
            <a:ln w="28575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7" name="Graphic 46">
              <a:extLst>
                <a:ext uri="{FF2B5EF4-FFF2-40B4-BE49-F238E27FC236}">
                  <a16:creationId xmlns:a16="http://schemas.microsoft.com/office/drawing/2014/main" id="{294A1231-2C3A-804B-9A51-DEBDA153F2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942562" y="5409983"/>
              <a:ext cx="1311241" cy="1311241"/>
            </a:xfrm>
            <a:prstGeom prst="rect">
              <a:avLst/>
            </a:prstGeom>
          </p:spPr>
        </p:pic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33EEA53-9D98-4B46-B5E0-E3C19BEC11CB}"/>
                </a:ext>
              </a:extLst>
            </p:cNvPr>
            <p:cNvSpPr/>
            <p:nvPr/>
          </p:nvSpPr>
          <p:spPr>
            <a:xfrm>
              <a:off x="9587690" y="5318583"/>
              <a:ext cx="762000" cy="6373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C4AC946-48FD-4E48-A0A2-85680F790D3B}"/>
                </a:ext>
              </a:extLst>
            </p:cNvPr>
            <p:cNvSpPr/>
            <p:nvPr/>
          </p:nvSpPr>
          <p:spPr>
            <a:xfrm>
              <a:off x="10442824" y="5318583"/>
              <a:ext cx="762000" cy="6373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FC4414F-0C61-4D46-84FF-A70859CFD6EA}"/>
                </a:ext>
              </a:extLst>
            </p:cNvPr>
            <p:cNvSpPr/>
            <p:nvPr/>
          </p:nvSpPr>
          <p:spPr>
            <a:xfrm>
              <a:off x="9479924" y="5227043"/>
              <a:ext cx="1828816" cy="825640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0F75076-5AF5-9C43-89F2-D50B06C3D1A8}"/>
                </a:ext>
              </a:extLst>
            </p:cNvPr>
            <p:cNvSpPr/>
            <p:nvPr/>
          </p:nvSpPr>
          <p:spPr>
            <a:xfrm>
              <a:off x="9587690" y="6361905"/>
              <a:ext cx="762000" cy="6373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0F6FE429-1AEB-9B44-8870-D5E2A13FB971}"/>
                </a:ext>
              </a:extLst>
            </p:cNvPr>
            <p:cNvSpPr/>
            <p:nvPr/>
          </p:nvSpPr>
          <p:spPr>
            <a:xfrm>
              <a:off x="10442824" y="6361905"/>
              <a:ext cx="762000" cy="6373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1E2B858-A3D7-6B43-9B3C-83CF17009A9C}"/>
                </a:ext>
              </a:extLst>
            </p:cNvPr>
            <p:cNvSpPr/>
            <p:nvPr/>
          </p:nvSpPr>
          <p:spPr>
            <a:xfrm>
              <a:off x="9479924" y="6270365"/>
              <a:ext cx="1828816" cy="825640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6105603-CE5F-FB4A-BAA7-E018FFFCC5B6}"/>
                </a:ext>
              </a:extLst>
            </p:cNvPr>
            <p:cNvSpPr/>
            <p:nvPr/>
          </p:nvSpPr>
          <p:spPr>
            <a:xfrm>
              <a:off x="7431998" y="5318583"/>
              <a:ext cx="762000" cy="6373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68C52A1-DB7E-1C43-9963-ED751BDD1CA5}"/>
                </a:ext>
              </a:extLst>
            </p:cNvPr>
            <p:cNvSpPr/>
            <p:nvPr/>
          </p:nvSpPr>
          <p:spPr>
            <a:xfrm>
              <a:off x="8287132" y="5318583"/>
              <a:ext cx="762000" cy="6373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012D816-09BE-0541-962B-7A8F798DCF40}"/>
                </a:ext>
              </a:extLst>
            </p:cNvPr>
            <p:cNvSpPr/>
            <p:nvPr/>
          </p:nvSpPr>
          <p:spPr>
            <a:xfrm>
              <a:off x="7324232" y="5227043"/>
              <a:ext cx="1828816" cy="825640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525775C-92F7-8B40-86E8-92E9B969EC97}"/>
                </a:ext>
              </a:extLst>
            </p:cNvPr>
            <p:cNvSpPr/>
            <p:nvPr/>
          </p:nvSpPr>
          <p:spPr>
            <a:xfrm>
              <a:off x="8228354" y="6361905"/>
              <a:ext cx="762000" cy="63730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9347235-33F1-0E4E-A111-9D3974840437}"/>
                </a:ext>
              </a:extLst>
            </p:cNvPr>
            <p:cNvSpPr/>
            <p:nvPr/>
          </p:nvSpPr>
          <p:spPr>
            <a:xfrm>
              <a:off x="8120588" y="6270365"/>
              <a:ext cx="989093" cy="825640"/>
            </a:xfrm>
            <a:prstGeom prst="rect">
              <a:avLst/>
            </a:prstGeom>
            <a:noFill/>
            <a:ln w="28575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D86800AA-801B-8244-8A4F-0C7703DF9EC3}"/>
                </a:ext>
              </a:extLst>
            </p:cNvPr>
            <p:cNvSpPr/>
            <p:nvPr/>
          </p:nvSpPr>
          <p:spPr>
            <a:xfrm>
              <a:off x="785238" y="2586158"/>
              <a:ext cx="5444029" cy="1902280"/>
            </a:xfrm>
            <a:prstGeom prst="rect">
              <a:avLst/>
            </a:prstGeom>
            <a:noFill/>
            <a:ln w="47625">
              <a:solidFill>
                <a:schemeClr val="tx2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F73A5C1-3603-9F48-BFF9-E8D70DC125AC}"/>
                </a:ext>
              </a:extLst>
            </p:cNvPr>
            <p:cNvSpPr/>
            <p:nvPr/>
          </p:nvSpPr>
          <p:spPr>
            <a:xfrm>
              <a:off x="812174" y="4986908"/>
              <a:ext cx="5444029" cy="1902280"/>
            </a:xfrm>
            <a:prstGeom prst="rect">
              <a:avLst/>
            </a:prstGeom>
            <a:noFill/>
            <a:ln w="47625">
              <a:solidFill>
                <a:schemeClr val="tx2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C01FCDE-DFD6-0D47-BCA1-2664480F4405}"/>
                </a:ext>
              </a:extLst>
            </p:cNvPr>
            <p:cNvSpPr/>
            <p:nvPr/>
          </p:nvSpPr>
          <p:spPr>
            <a:xfrm>
              <a:off x="7154153" y="2383927"/>
              <a:ext cx="6274200" cy="2318042"/>
            </a:xfrm>
            <a:prstGeom prst="rect">
              <a:avLst/>
            </a:prstGeom>
            <a:noFill/>
            <a:ln w="47625">
              <a:solidFill>
                <a:schemeClr val="tx2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5331B6C8-CEFA-C948-AB9E-A1466F6F43E4}"/>
                </a:ext>
              </a:extLst>
            </p:cNvPr>
            <p:cNvSpPr/>
            <p:nvPr/>
          </p:nvSpPr>
          <p:spPr>
            <a:xfrm>
              <a:off x="7154153" y="4986908"/>
              <a:ext cx="6274200" cy="2318042"/>
            </a:xfrm>
            <a:prstGeom prst="rect">
              <a:avLst/>
            </a:prstGeom>
            <a:noFill/>
            <a:ln w="47625">
              <a:solidFill>
                <a:schemeClr val="tx2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C25060BD-4C8F-754B-B279-360E4646DC15}"/>
              </a:ext>
            </a:extLst>
          </p:cNvPr>
          <p:cNvSpPr/>
          <p:nvPr/>
        </p:nvSpPr>
        <p:spPr>
          <a:xfrm>
            <a:off x="6846639" y="4760374"/>
            <a:ext cx="393561" cy="32916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3E3EEA0-A55E-D945-B01E-3FD730035A27}"/>
              </a:ext>
            </a:extLst>
          </p:cNvPr>
          <p:cNvSpPr/>
          <p:nvPr/>
        </p:nvSpPr>
        <p:spPr>
          <a:xfrm>
            <a:off x="7288302" y="4760374"/>
            <a:ext cx="393561" cy="32916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6B3E4C3-05DA-DB45-A4F4-5D5EA33ADD71}"/>
              </a:ext>
            </a:extLst>
          </p:cNvPr>
          <p:cNvSpPr/>
          <p:nvPr/>
        </p:nvSpPr>
        <p:spPr>
          <a:xfrm>
            <a:off x="6790979" y="4713095"/>
            <a:ext cx="944554" cy="426430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4102C67-305B-B441-81DC-09B19CEB6268}"/>
              </a:ext>
            </a:extLst>
          </p:cNvPr>
          <p:cNvSpPr txBox="1"/>
          <p:nvPr/>
        </p:nvSpPr>
        <p:spPr>
          <a:xfrm>
            <a:off x="5712839" y="5859414"/>
            <a:ext cx="8536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75% Reserved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856006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F4354-5F0F-E14C-97C0-7D4AEEFF0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070" y="614972"/>
            <a:ext cx="13510260" cy="993392"/>
          </a:xfrm>
        </p:spPr>
        <p:txBody>
          <a:bodyPr/>
          <a:lstStyle/>
          <a:p>
            <a:r>
              <a:rPr lang="en-US" dirty="0"/>
              <a:t>Cluster capacity providers can manage EC2 capacity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177B2B-4807-A544-8ECC-81870CB2A708}"/>
              </a:ext>
            </a:extLst>
          </p:cNvPr>
          <p:cNvSpPr txBox="1"/>
          <p:nvPr/>
        </p:nvSpPr>
        <p:spPr>
          <a:xfrm>
            <a:off x="10869091" y="3818958"/>
            <a:ext cx="2544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EC2 Auto Scaling Group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63FA4CB-7038-8242-8A83-502E51546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88878" y="2518706"/>
            <a:ext cx="1138894" cy="113889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D7400C8-C506-6549-9713-C3DF3B1A8B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45817" y="2036444"/>
            <a:ext cx="2007753" cy="20077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3EF1BD-7734-D242-9B13-2A29756BA368}"/>
              </a:ext>
            </a:extLst>
          </p:cNvPr>
          <p:cNvSpPr txBox="1"/>
          <p:nvPr/>
        </p:nvSpPr>
        <p:spPr>
          <a:xfrm>
            <a:off x="7445816" y="4078996"/>
            <a:ext cx="20077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Capacity Provider</a:t>
            </a:r>
          </a:p>
        </p:txBody>
      </p:sp>
      <p:pic>
        <p:nvPicPr>
          <p:cNvPr id="11" name="Graphic 11">
            <a:extLst>
              <a:ext uri="{FF2B5EF4-FFF2-40B4-BE49-F238E27FC236}">
                <a16:creationId xmlns:a16="http://schemas.microsoft.com/office/drawing/2014/main" id="{33F888C7-EC1B-8848-989A-8608AD8A6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060" y="2518706"/>
            <a:ext cx="1138894" cy="113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6D08221-BD7C-7841-A56B-2E2AAB768AFA}"/>
              </a:ext>
            </a:extLst>
          </p:cNvPr>
          <p:cNvSpPr txBox="1"/>
          <p:nvPr/>
        </p:nvSpPr>
        <p:spPr>
          <a:xfrm>
            <a:off x="4343279" y="3818958"/>
            <a:ext cx="1417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ECS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74EB83A5-0F83-D74E-ABBE-3EA351CCB5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74569" y="2306498"/>
            <a:ext cx="1737699" cy="173769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E8EC557-FCBA-614E-91C0-D699553B7DB5}"/>
              </a:ext>
            </a:extLst>
          </p:cNvPr>
          <p:cNvSpPr txBox="1"/>
          <p:nvPr/>
        </p:nvSpPr>
        <p:spPr>
          <a:xfrm>
            <a:off x="560070" y="4296011"/>
            <a:ext cx="29405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“Run 10 copies of my container please”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3F25EF-3A32-534B-998B-1FD0A6C57B00}"/>
              </a:ext>
            </a:extLst>
          </p:cNvPr>
          <p:cNvSpPr txBox="1"/>
          <p:nvPr/>
        </p:nvSpPr>
        <p:spPr>
          <a:xfrm>
            <a:off x="3618986" y="4633221"/>
            <a:ext cx="26976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“Okay I’ll launch those 10 containers”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FAD5E1-B94F-2E49-B37E-048FEE804104}"/>
              </a:ext>
            </a:extLst>
          </p:cNvPr>
          <p:cNvSpPr txBox="1"/>
          <p:nvPr/>
        </p:nvSpPr>
        <p:spPr>
          <a:xfrm>
            <a:off x="6854346" y="5067902"/>
            <a:ext cx="34770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“I see that cluster reservation is exceeding limits, so we need two more instances”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2A2943-85DE-8F45-A8D8-7D1E651B62B6}"/>
              </a:ext>
            </a:extLst>
          </p:cNvPr>
          <p:cNvSpPr txBox="1"/>
          <p:nvPr/>
        </p:nvSpPr>
        <p:spPr>
          <a:xfrm>
            <a:off x="10869091" y="5122823"/>
            <a:ext cx="29405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“I will launch two more EC2 instances”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8C479AC-EF9C-DA4E-8569-0950A5D43D55}"/>
              </a:ext>
            </a:extLst>
          </p:cNvPr>
          <p:cNvCxnSpPr>
            <a:cxnSpLocks/>
          </p:cNvCxnSpPr>
          <p:nvPr/>
        </p:nvCxnSpPr>
        <p:spPr>
          <a:xfrm>
            <a:off x="2912268" y="3120792"/>
            <a:ext cx="1431011" cy="0"/>
          </a:xfrm>
          <a:prstGeom prst="straightConnector1">
            <a:avLst/>
          </a:prstGeom>
          <a:ln w="79375"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E387376-5A64-6C48-B181-1F9C9B4C69F6}"/>
              </a:ext>
            </a:extLst>
          </p:cNvPr>
          <p:cNvCxnSpPr>
            <a:cxnSpLocks/>
          </p:cNvCxnSpPr>
          <p:nvPr/>
        </p:nvCxnSpPr>
        <p:spPr>
          <a:xfrm>
            <a:off x="5779594" y="3120792"/>
            <a:ext cx="1470281" cy="0"/>
          </a:xfrm>
          <a:prstGeom prst="straightConnector1">
            <a:avLst/>
          </a:prstGeom>
          <a:ln w="79375"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63BFA32-BBEA-7441-B560-678ABE16273C}"/>
              </a:ext>
            </a:extLst>
          </p:cNvPr>
          <p:cNvCxnSpPr>
            <a:cxnSpLocks/>
          </p:cNvCxnSpPr>
          <p:nvPr/>
        </p:nvCxnSpPr>
        <p:spPr>
          <a:xfrm>
            <a:off x="9641845" y="3088153"/>
            <a:ext cx="1722830" cy="0"/>
          </a:xfrm>
          <a:prstGeom prst="straightConnector1">
            <a:avLst/>
          </a:prstGeom>
          <a:ln w="79375"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9447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9FD19FDE-9722-2341-8FB9-22B3E086C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77641" y="3280671"/>
            <a:ext cx="2080055" cy="208005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7D86CCB-CB42-A247-AA20-562D6193A9DA}"/>
              </a:ext>
            </a:extLst>
          </p:cNvPr>
          <p:cNvSpPr/>
          <p:nvPr/>
        </p:nvSpPr>
        <p:spPr>
          <a:xfrm>
            <a:off x="4544290" y="5081760"/>
            <a:ext cx="762000" cy="6373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B336DE-8299-F143-A978-C272652F4F7C}"/>
              </a:ext>
            </a:extLst>
          </p:cNvPr>
          <p:cNvSpPr/>
          <p:nvPr/>
        </p:nvSpPr>
        <p:spPr>
          <a:xfrm>
            <a:off x="4544290" y="4375179"/>
            <a:ext cx="762000" cy="6373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51B0A3-3402-4446-BA09-E0E1D673A43E}"/>
              </a:ext>
            </a:extLst>
          </p:cNvPr>
          <p:cNvSpPr/>
          <p:nvPr/>
        </p:nvSpPr>
        <p:spPr>
          <a:xfrm>
            <a:off x="4544290" y="3668598"/>
            <a:ext cx="762000" cy="6373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78356A-90ED-E343-A788-F5A64773C0F6}"/>
              </a:ext>
            </a:extLst>
          </p:cNvPr>
          <p:cNvSpPr/>
          <p:nvPr/>
        </p:nvSpPr>
        <p:spPr>
          <a:xfrm>
            <a:off x="4544290" y="2962017"/>
            <a:ext cx="762000" cy="6373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B9FE5B-CCB0-3C4D-83F1-CDC9D33E0435}"/>
              </a:ext>
            </a:extLst>
          </p:cNvPr>
          <p:cNvSpPr/>
          <p:nvPr/>
        </p:nvSpPr>
        <p:spPr>
          <a:xfrm>
            <a:off x="5399424" y="5081760"/>
            <a:ext cx="762000" cy="6373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9594D4-C810-9E41-BF52-3C998ACEBECB}"/>
              </a:ext>
            </a:extLst>
          </p:cNvPr>
          <p:cNvSpPr/>
          <p:nvPr/>
        </p:nvSpPr>
        <p:spPr>
          <a:xfrm>
            <a:off x="5399424" y="4375179"/>
            <a:ext cx="762000" cy="6373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BCEA68-1989-B84C-AC46-73EC2513F5C5}"/>
              </a:ext>
            </a:extLst>
          </p:cNvPr>
          <p:cNvSpPr/>
          <p:nvPr/>
        </p:nvSpPr>
        <p:spPr>
          <a:xfrm>
            <a:off x="5399424" y="3668598"/>
            <a:ext cx="762000" cy="6373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5AB34E-1D95-5944-9BD6-3C3E90A7FA52}"/>
              </a:ext>
            </a:extLst>
          </p:cNvPr>
          <p:cNvSpPr/>
          <p:nvPr/>
        </p:nvSpPr>
        <p:spPr>
          <a:xfrm>
            <a:off x="5399424" y="2962017"/>
            <a:ext cx="762000" cy="6373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1C9CBC-3F66-7841-8464-F2BB88F31363}"/>
              </a:ext>
            </a:extLst>
          </p:cNvPr>
          <p:cNvSpPr/>
          <p:nvPr/>
        </p:nvSpPr>
        <p:spPr>
          <a:xfrm>
            <a:off x="7530714" y="5081759"/>
            <a:ext cx="762000" cy="6373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A793C2-8199-9848-9968-427059EED0E9}"/>
              </a:ext>
            </a:extLst>
          </p:cNvPr>
          <p:cNvSpPr/>
          <p:nvPr/>
        </p:nvSpPr>
        <p:spPr>
          <a:xfrm>
            <a:off x="7530714" y="4375178"/>
            <a:ext cx="762000" cy="6373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E5005DC-7B26-DF45-8725-D4EAC4E323FC}"/>
              </a:ext>
            </a:extLst>
          </p:cNvPr>
          <p:cNvSpPr/>
          <p:nvPr/>
        </p:nvSpPr>
        <p:spPr>
          <a:xfrm>
            <a:off x="7530714" y="3668597"/>
            <a:ext cx="762000" cy="63730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A21454-2F7B-F442-875D-23020DC3F113}"/>
              </a:ext>
            </a:extLst>
          </p:cNvPr>
          <p:cNvSpPr/>
          <p:nvPr/>
        </p:nvSpPr>
        <p:spPr>
          <a:xfrm>
            <a:off x="7530714" y="2962016"/>
            <a:ext cx="762000" cy="6373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56C4F0F-4134-1A4A-A477-0E69C9A1B775}"/>
              </a:ext>
            </a:extLst>
          </p:cNvPr>
          <p:cNvSpPr/>
          <p:nvPr/>
        </p:nvSpPr>
        <p:spPr>
          <a:xfrm>
            <a:off x="8385848" y="5081759"/>
            <a:ext cx="762000" cy="6373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F6FA46C-40A4-4E42-89FB-D287AB12B2E2}"/>
              </a:ext>
            </a:extLst>
          </p:cNvPr>
          <p:cNvSpPr/>
          <p:nvPr/>
        </p:nvSpPr>
        <p:spPr>
          <a:xfrm>
            <a:off x="8385848" y="4375178"/>
            <a:ext cx="762000" cy="6373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9A5DAC5-EA3F-8D48-9BB0-ACDB8B63E212}"/>
              </a:ext>
            </a:extLst>
          </p:cNvPr>
          <p:cNvSpPr/>
          <p:nvPr/>
        </p:nvSpPr>
        <p:spPr>
          <a:xfrm>
            <a:off x="8385848" y="3668597"/>
            <a:ext cx="762000" cy="63730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10CE92F-7818-2648-AF57-C48EA4F895A4}"/>
              </a:ext>
            </a:extLst>
          </p:cNvPr>
          <p:cNvSpPr/>
          <p:nvPr/>
        </p:nvSpPr>
        <p:spPr>
          <a:xfrm>
            <a:off x="8385848" y="2962016"/>
            <a:ext cx="762000" cy="6373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30070E2-594F-6447-9216-324F61E86A5B}"/>
              </a:ext>
            </a:extLst>
          </p:cNvPr>
          <p:cNvSpPr/>
          <p:nvPr/>
        </p:nvSpPr>
        <p:spPr>
          <a:xfrm>
            <a:off x="9244833" y="5081759"/>
            <a:ext cx="762000" cy="6373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E36509E-66B8-D548-91B0-80CDB2C79B90}"/>
              </a:ext>
            </a:extLst>
          </p:cNvPr>
          <p:cNvSpPr/>
          <p:nvPr/>
        </p:nvSpPr>
        <p:spPr>
          <a:xfrm>
            <a:off x="9244833" y="4375178"/>
            <a:ext cx="762000" cy="6373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C17FC91-F2F5-0D4D-835F-6C9DE38F590C}"/>
              </a:ext>
            </a:extLst>
          </p:cNvPr>
          <p:cNvSpPr/>
          <p:nvPr/>
        </p:nvSpPr>
        <p:spPr>
          <a:xfrm>
            <a:off x="9244833" y="3668597"/>
            <a:ext cx="762000" cy="6373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04A4531-FA57-2041-8143-3989081D8310}"/>
              </a:ext>
            </a:extLst>
          </p:cNvPr>
          <p:cNvSpPr/>
          <p:nvPr/>
        </p:nvSpPr>
        <p:spPr>
          <a:xfrm>
            <a:off x="9244833" y="2962016"/>
            <a:ext cx="762000" cy="6373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8851067-26DF-804B-950F-1269D6F3F654}"/>
              </a:ext>
            </a:extLst>
          </p:cNvPr>
          <p:cNvSpPr/>
          <p:nvPr/>
        </p:nvSpPr>
        <p:spPr>
          <a:xfrm>
            <a:off x="10099967" y="5081759"/>
            <a:ext cx="762000" cy="6373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6CA395E-3713-B240-A3D3-5274EF4A9640}"/>
              </a:ext>
            </a:extLst>
          </p:cNvPr>
          <p:cNvSpPr/>
          <p:nvPr/>
        </p:nvSpPr>
        <p:spPr>
          <a:xfrm>
            <a:off x="10099967" y="4375178"/>
            <a:ext cx="762000" cy="6373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CCC3D35-BFDB-CD4F-8218-1BB4F175DF95}"/>
              </a:ext>
            </a:extLst>
          </p:cNvPr>
          <p:cNvSpPr/>
          <p:nvPr/>
        </p:nvSpPr>
        <p:spPr>
          <a:xfrm>
            <a:off x="10099967" y="3668597"/>
            <a:ext cx="762000" cy="6373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EF2DC53-3F32-F441-924C-9F626A4F583F}"/>
              </a:ext>
            </a:extLst>
          </p:cNvPr>
          <p:cNvSpPr/>
          <p:nvPr/>
        </p:nvSpPr>
        <p:spPr>
          <a:xfrm>
            <a:off x="10099967" y="2962016"/>
            <a:ext cx="762000" cy="6373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ECCD4514-97C8-3E4F-8209-531978A8D1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96410" y="3084181"/>
            <a:ext cx="2473034" cy="2473034"/>
          </a:xfrm>
          <a:prstGeom prst="rect">
            <a:avLst/>
          </a:prstGeom>
        </p:spPr>
      </p:pic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FE0089DC-DD51-1F48-9F9E-5C3CDA825FC6}"/>
              </a:ext>
            </a:extLst>
          </p:cNvPr>
          <p:cNvSpPr txBox="1">
            <a:spLocks/>
          </p:cNvSpPr>
          <p:nvPr/>
        </p:nvSpPr>
        <p:spPr>
          <a:xfrm>
            <a:off x="4544290" y="5991575"/>
            <a:ext cx="3352801" cy="5419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731520" rtl="0" eaLnBrk="1" latinLnBrk="0" hangingPunct="1">
              <a:spcBef>
                <a:spcPct val="20000"/>
              </a:spcBef>
              <a:buFontTx/>
              <a:buNone/>
              <a:defRPr sz="29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1pPr>
            <a:lvl2pPr marL="1188720" indent="-45720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29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2pPr>
            <a:lvl3pPr marL="182880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26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3pPr>
            <a:lvl4pPr marL="2560320" indent="-365760" algn="l" defTabSz="731520" rtl="0" eaLnBrk="1" latinLnBrk="0" hangingPunct="1">
              <a:spcBef>
                <a:spcPct val="20000"/>
              </a:spcBef>
              <a:buFont typeface="Arial"/>
              <a:buChar char="–"/>
              <a:defRPr sz="22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4pPr>
            <a:lvl5pPr marL="3291840" indent="-365760" algn="l" defTabSz="731520" rtl="0" eaLnBrk="1" latinLnBrk="0" hangingPunct="1">
              <a:spcBef>
                <a:spcPct val="20000"/>
              </a:spcBef>
              <a:buFont typeface="Arial"/>
              <a:buChar char="»"/>
              <a:defRPr sz="19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5pPr>
            <a:lvl6pPr marL="402336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5488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8640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1792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25% CPU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FCD87F22-5455-B343-AF59-05E00C0C1B44}"/>
              </a:ext>
            </a:extLst>
          </p:cNvPr>
          <p:cNvSpPr txBox="1">
            <a:spLocks/>
          </p:cNvSpPr>
          <p:nvPr/>
        </p:nvSpPr>
        <p:spPr>
          <a:xfrm>
            <a:off x="8043609" y="6062849"/>
            <a:ext cx="3352801" cy="5419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731520" rtl="0" eaLnBrk="1" latinLnBrk="0" hangingPunct="1">
              <a:spcBef>
                <a:spcPct val="20000"/>
              </a:spcBef>
              <a:buFontTx/>
              <a:buNone/>
              <a:defRPr sz="29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1pPr>
            <a:lvl2pPr marL="1188720" indent="-45720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29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2pPr>
            <a:lvl3pPr marL="182880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26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3pPr>
            <a:lvl4pPr marL="2560320" indent="-365760" algn="l" defTabSz="731520" rtl="0" eaLnBrk="1" latinLnBrk="0" hangingPunct="1">
              <a:spcBef>
                <a:spcPct val="20000"/>
              </a:spcBef>
              <a:buFont typeface="Arial"/>
              <a:buChar char="–"/>
              <a:defRPr sz="22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4pPr>
            <a:lvl5pPr marL="3291840" indent="-365760" algn="l" defTabSz="731520" rtl="0" eaLnBrk="1" latinLnBrk="0" hangingPunct="1">
              <a:spcBef>
                <a:spcPct val="20000"/>
              </a:spcBef>
              <a:buFont typeface="Arial"/>
              <a:buChar char="»"/>
              <a:defRPr sz="19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5pPr>
            <a:lvl6pPr marL="402336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5488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8640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1792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50% Memory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924465AE-8899-C844-BC64-EE0DA39AE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070" y="604028"/>
            <a:ext cx="13510260" cy="1432590"/>
          </a:xfrm>
        </p:spPr>
        <p:txBody>
          <a:bodyPr/>
          <a:lstStyle/>
          <a:p>
            <a:r>
              <a:rPr lang="en-US" dirty="0"/>
              <a:t>Problem: Applications often don’t have enough load to fully utilize the instances they are running on.</a:t>
            </a:r>
          </a:p>
        </p:txBody>
      </p:sp>
    </p:spTree>
    <p:extLst>
      <p:ext uri="{BB962C8B-B14F-4D97-AF65-F5344CB8AC3E}">
        <p14:creationId xmlns:p14="http://schemas.microsoft.com/office/powerpoint/2010/main" val="31288526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F4354-5F0F-E14C-97C0-7D4AEEFF0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070" y="614972"/>
            <a:ext cx="13510260" cy="993392"/>
          </a:xfrm>
        </p:spPr>
        <p:txBody>
          <a:bodyPr/>
          <a:lstStyle/>
          <a:p>
            <a:r>
              <a:rPr lang="en-US" dirty="0"/>
              <a:t>You set your ideal target capacity percent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D7400C8-C506-6549-9713-C3DF3B1A8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19447" y="2802381"/>
            <a:ext cx="2007753" cy="20077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3EF1BD-7734-D242-9B13-2A29756BA368}"/>
              </a:ext>
            </a:extLst>
          </p:cNvPr>
          <p:cNvSpPr txBox="1"/>
          <p:nvPr/>
        </p:nvSpPr>
        <p:spPr>
          <a:xfrm>
            <a:off x="1919446" y="4844933"/>
            <a:ext cx="20077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Capacity Provider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449FB61-C883-9141-9A84-2A21F57893A6}"/>
              </a:ext>
            </a:extLst>
          </p:cNvPr>
          <p:cNvSpPr txBox="1"/>
          <p:nvPr/>
        </p:nvSpPr>
        <p:spPr>
          <a:xfrm>
            <a:off x="5114843" y="2220894"/>
            <a:ext cx="853680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Target capacity percent</a:t>
            </a:r>
          </a:p>
          <a:p>
            <a:endParaRPr lang="en-US" sz="2800" dirty="0">
              <a:solidFill>
                <a:schemeClr val="accent1"/>
              </a:solidFill>
            </a:endParaRPr>
          </a:p>
          <a:p>
            <a:r>
              <a:rPr lang="en-US" sz="2800" dirty="0"/>
              <a:t>A number between 0 and 100% 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Keep enough EC2 instances so that the overall reserved capacity doesn’t get too far above or below this percentage.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Best practice to keep a little headroom in the cluster for launching new tasks when scaling up or doing a deployment</a:t>
            </a:r>
          </a:p>
        </p:txBody>
      </p:sp>
    </p:spTree>
    <p:extLst>
      <p:ext uri="{BB962C8B-B14F-4D97-AF65-F5344CB8AC3E}">
        <p14:creationId xmlns:p14="http://schemas.microsoft.com/office/powerpoint/2010/main" val="36051361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F4354-5F0F-E14C-97C0-7D4AEEFF0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070" y="614972"/>
            <a:ext cx="13510260" cy="993392"/>
          </a:xfrm>
        </p:spPr>
        <p:txBody>
          <a:bodyPr/>
          <a:lstStyle/>
          <a:p>
            <a:r>
              <a:rPr lang="en-US" dirty="0"/>
              <a:t>Capacity providers also manage cluster scale in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D7400C8-C506-6549-9713-C3DF3B1A8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36567" y="2345181"/>
            <a:ext cx="2007753" cy="20077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3EF1BD-7734-D242-9B13-2A29756BA368}"/>
              </a:ext>
            </a:extLst>
          </p:cNvPr>
          <p:cNvSpPr txBox="1"/>
          <p:nvPr/>
        </p:nvSpPr>
        <p:spPr>
          <a:xfrm>
            <a:off x="1736566" y="4387733"/>
            <a:ext cx="20077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Capacity Provider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9308A6B-D21D-D84E-8367-DA1A039EEB9B}"/>
              </a:ext>
            </a:extLst>
          </p:cNvPr>
          <p:cNvGrpSpPr/>
          <p:nvPr/>
        </p:nvGrpSpPr>
        <p:grpSpPr>
          <a:xfrm>
            <a:off x="5364859" y="2374086"/>
            <a:ext cx="6529962" cy="2541628"/>
            <a:chOff x="785238" y="2383927"/>
            <a:chExt cx="12643115" cy="4921023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BB84919-C0A5-B040-8976-CF35D5C443FF}"/>
                </a:ext>
              </a:extLst>
            </p:cNvPr>
            <p:cNvSpPr/>
            <p:nvPr/>
          </p:nvSpPr>
          <p:spPr>
            <a:xfrm>
              <a:off x="2980467" y="3244371"/>
              <a:ext cx="762000" cy="6373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E41B62D-C398-304B-B98A-6D11B5C7929C}"/>
                </a:ext>
              </a:extLst>
            </p:cNvPr>
            <p:cNvSpPr/>
            <p:nvPr/>
          </p:nvSpPr>
          <p:spPr>
            <a:xfrm>
              <a:off x="3835601" y="3244371"/>
              <a:ext cx="762000" cy="6373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7D1DFBF-DCD2-684B-9DFB-5E97C1F719B6}"/>
                </a:ext>
              </a:extLst>
            </p:cNvPr>
            <p:cNvSpPr/>
            <p:nvPr/>
          </p:nvSpPr>
          <p:spPr>
            <a:xfrm>
              <a:off x="2872701" y="3152831"/>
              <a:ext cx="1828816" cy="825640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CE148A7-72AD-6640-86B7-E74391A6DEF1}"/>
                </a:ext>
              </a:extLst>
            </p:cNvPr>
            <p:cNvSpPr/>
            <p:nvPr/>
          </p:nvSpPr>
          <p:spPr>
            <a:xfrm>
              <a:off x="5048858" y="3244371"/>
              <a:ext cx="762000" cy="63730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C2AB532-3270-7649-B3F4-BA29771DB5D7}"/>
                </a:ext>
              </a:extLst>
            </p:cNvPr>
            <p:cNvSpPr/>
            <p:nvPr/>
          </p:nvSpPr>
          <p:spPr>
            <a:xfrm>
              <a:off x="4941092" y="3152831"/>
              <a:ext cx="989093" cy="825640"/>
            </a:xfrm>
            <a:prstGeom prst="rect">
              <a:avLst/>
            </a:prstGeom>
            <a:noFill/>
            <a:ln w="28575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1B0457D-A1BE-4F41-919D-E201033F3A93}"/>
                </a:ext>
              </a:extLst>
            </p:cNvPr>
            <p:cNvSpPr/>
            <p:nvPr/>
          </p:nvSpPr>
          <p:spPr>
            <a:xfrm>
              <a:off x="8887696" y="3522446"/>
              <a:ext cx="762000" cy="63730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0E14CD8-E50D-ED43-9A08-DCF359F22771}"/>
                </a:ext>
              </a:extLst>
            </p:cNvPr>
            <p:cNvSpPr/>
            <p:nvPr/>
          </p:nvSpPr>
          <p:spPr>
            <a:xfrm>
              <a:off x="8887696" y="2815865"/>
              <a:ext cx="762000" cy="63730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FE1C4E2-8429-F04C-85A0-BFD0205E63DE}"/>
                </a:ext>
              </a:extLst>
            </p:cNvPr>
            <p:cNvSpPr/>
            <p:nvPr/>
          </p:nvSpPr>
          <p:spPr>
            <a:xfrm>
              <a:off x="9742830" y="3522446"/>
              <a:ext cx="762000" cy="63730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289D17F-E1A3-AC4B-BBD5-9248915E41B9}"/>
                </a:ext>
              </a:extLst>
            </p:cNvPr>
            <p:cNvSpPr/>
            <p:nvPr/>
          </p:nvSpPr>
          <p:spPr>
            <a:xfrm>
              <a:off x="9742830" y="2815865"/>
              <a:ext cx="762000" cy="63730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5633A63-EBCB-D346-98DA-3D82618F681B}"/>
                </a:ext>
              </a:extLst>
            </p:cNvPr>
            <p:cNvSpPr/>
            <p:nvPr/>
          </p:nvSpPr>
          <p:spPr>
            <a:xfrm>
              <a:off x="10601815" y="3522446"/>
              <a:ext cx="762000" cy="63730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E7A7B36-D9D2-D04A-B116-60AD4925011C}"/>
                </a:ext>
              </a:extLst>
            </p:cNvPr>
            <p:cNvSpPr/>
            <p:nvPr/>
          </p:nvSpPr>
          <p:spPr>
            <a:xfrm>
              <a:off x="10601815" y="2815865"/>
              <a:ext cx="762000" cy="63730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B27F50F-769D-A14D-A9C0-9278435D6B3B}"/>
                </a:ext>
              </a:extLst>
            </p:cNvPr>
            <p:cNvSpPr/>
            <p:nvPr/>
          </p:nvSpPr>
          <p:spPr>
            <a:xfrm>
              <a:off x="8800877" y="2713216"/>
              <a:ext cx="2656072" cy="1540449"/>
            </a:xfrm>
            <a:prstGeom prst="rect">
              <a:avLst/>
            </a:prstGeom>
            <a:noFill/>
            <a:ln w="28575">
              <a:solidFill>
                <a:schemeClr val="accent1">
                  <a:shade val="95000"/>
                  <a:satMod val="10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750EC178-EDC5-4C46-9712-85E3EBE7FD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21302" y="2866825"/>
              <a:ext cx="1311241" cy="1311241"/>
            </a:xfrm>
            <a:prstGeom prst="rect">
              <a:avLst/>
            </a:prstGeom>
          </p:spPr>
        </p:pic>
        <p:pic>
          <p:nvPicPr>
            <p:cNvPr id="41" name="Graphic 40">
              <a:extLst>
                <a:ext uri="{FF2B5EF4-FFF2-40B4-BE49-F238E27FC236}">
                  <a16:creationId xmlns:a16="http://schemas.microsoft.com/office/drawing/2014/main" id="{D62CBA12-74DB-DD43-906E-2F2B46C8ED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52600" y="5227043"/>
              <a:ext cx="1311241" cy="1311241"/>
            </a:xfrm>
            <a:prstGeom prst="rect">
              <a:avLst/>
            </a:prstGeom>
          </p:spPr>
        </p:pic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85D12569-5561-D84D-8E96-4B667C897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942562" y="2713216"/>
              <a:ext cx="1311241" cy="1311241"/>
            </a:xfrm>
            <a:prstGeom prst="rect">
              <a:avLst/>
            </a:prstGeom>
          </p:spPr>
        </p:pic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083FF6B-B6A1-4E4E-9B6F-BD62D2F4EE40}"/>
                </a:ext>
              </a:extLst>
            </p:cNvPr>
            <p:cNvSpPr/>
            <p:nvPr/>
          </p:nvSpPr>
          <p:spPr>
            <a:xfrm>
              <a:off x="7576059" y="2719074"/>
              <a:ext cx="762000" cy="63730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194C048-C2D8-8D44-867E-5B2BF47FDE11}"/>
                </a:ext>
              </a:extLst>
            </p:cNvPr>
            <p:cNvSpPr/>
            <p:nvPr/>
          </p:nvSpPr>
          <p:spPr>
            <a:xfrm>
              <a:off x="7468293" y="2627534"/>
              <a:ext cx="989093" cy="825640"/>
            </a:xfrm>
            <a:prstGeom prst="rect">
              <a:avLst/>
            </a:prstGeom>
            <a:noFill/>
            <a:ln w="28575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461E376-2E64-D84D-8E38-9630D45CE9E8}"/>
                </a:ext>
              </a:extLst>
            </p:cNvPr>
            <p:cNvSpPr/>
            <p:nvPr/>
          </p:nvSpPr>
          <p:spPr>
            <a:xfrm>
              <a:off x="7576059" y="3754338"/>
              <a:ext cx="762000" cy="63730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E09CDFFC-FC10-9844-9094-E8FFB72D1757}"/>
                </a:ext>
              </a:extLst>
            </p:cNvPr>
            <p:cNvSpPr/>
            <p:nvPr/>
          </p:nvSpPr>
          <p:spPr>
            <a:xfrm>
              <a:off x="7468293" y="3662798"/>
              <a:ext cx="989093" cy="825640"/>
            </a:xfrm>
            <a:prstGeom prst="rect">
              <a:avLst/>
            </a:prstGeom>
            <a:noFill/>
            <a:ln w="28575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7" name="Graphic 46">
              <a:extLst>
                <a:ext uri="{FF2B5EF4-FFF2-40B4-BE49-F238E27FC236}">
                  <a16:creationId xmlns:a16="http://schemas.microsoft.com/office/drawing/2014/main" id="{294A1231-2C3A-804B-9A51-DEBDA153F2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942562" y="5409983"/>
              <a:ext cx="1311241" cy="1311241"/>
            </a:xfrm>
            <a:prstGeom prst="rect">
              <a:avLst/>
            </a:prstGeom>
          </p:spPr>
        </p:pic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33EEA53-9D98-4B46-B5E0-E3C19BEC11CB}"/>
                </a:ext>
              </a:extLst>
            </p:cNvPr>
            <p:cNvSpPr/>
            <p:nvPr/>
          </p:nvSpPr>
          <p:spPr>
            <a:xfrm>
              <a:off x="9587690" y="5318583"/>
              <a:ext cx="762000" cy="6373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C4AC946-48FD-4E48-A0A2-85680F790D3B}"/>
                </a:ext>
              </a:extLst>
            </p:cNvPr>
            <p:cNvSpPr/>
            <p:nvPr/>
          </p:nvSpPr>
          <p:spPr>
            <a:xfrm>
              <a:off x="10442824" y="5318583"/>
              <a:ext cx="762000" cy="6373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FC4414F-0C61-4D46-84FF-A70859CFD6EA}"/>
                </a:ext>
              </a:extLst>
            </p:cNvPr>
            <p:cNvSpPr/>
            <p:nvPr/>
          </p:nvSpPr>
          <p:spPr>
            <a:xfrm>
              <a:off x="9479924" y="5227043"/>
              <a:ext cx="1828816" cy="825640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0F75076-5AF5-9C43-89F2-D50B06C3D1A8}"/>
                </a:ext>
              </a:extLst>
            </p:cNvPr>
            <p:cNvSpPr/>
            <p:nvPr/>
          </p:nvSpPr>
          <p:spPr>
            <a:xfrm>
              <a:off x="9587690" y="6361905"/>
              <a:ext cx="762000" cy="6373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0F6FE429-1AEB-9B44-8870-D5E2A13FB971}"/>
                </a:ext>
              </a:extLst>
            </p:cNvPr>
            <p:cNvSpPr/>
            <p:nvPr/>
          </p:nvSpPr>
          <p:spPr>
            <a:xfrm>
              <a:off x="10442824" y="6361905"/>
              <a:ext cx="762000" cy="6373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1E2B858-A3D7-6B43-9B3C-83CF17009A9C}"/>
                </a:ext>
              </a:extLst>
            </p:cNvPr>
            <p:cNvSpPr/>
            <p:nvPr/>
          </p:nvSpPr>
          <p:spPr>
            <a:xfrm>
              <a:off x="9479924" y="6270365"/>
              <a:ext cx="1828816" cy="825640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6105603-CE5F-FB4A-BAA7-E018FFFCC5B6}"/>
                </a:ext>
              </a:extLst>
            </p:cNvPr>
            <p:cNvSpPr/>
            <p:nvPr/>
          </p:nvSpPr>
          <p:spPr>
            <a:xfrm>
              <a:off x="7431998" y="5318583"/>
              <a:ext cx="762000" cy="6373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68C52A1-DB7E-1C43-9963-ED751BDD1CA5}"/>
                </a:ext>
              </a:extLst>
            </p:cNvPr>
            <p:cNvSpPr/>
            <p:nvPr/>
          </p:nvSpPr>
          <p:spPr>
            <a:xfrm>
              <a:off x="8287132" y="5318583"/>
              <a:ext cx="762000" cy="6373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012D816-09BE-0541-962B-7A8F798DCF40}"/>
                </a:ext>
              </a:extLst>
            </p:cNvPr>
            <p:cNvSpPr/>
            <p:nvPr/>
          </p:nvSpPr>
          <p:spPr>
            <a:xfrm>
              <a:off x="7324232" y="5227043"/>
              <a:ext cx="1828816" cy="825640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525775C-92F7-8B40-86E8-92E9B969EC97}"/>
                </a:ext>
              </a:extLst>
            </p:cNvPr>
            <p:cNvSpPr/>
            <p:nvPr/>
          </p:nvSpPr>
          <p:spPr>
            <a:xfrm>
              <a:off x="8228354" y="6361905"/>
              <a:ext cx="762000" cy="63730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9347235-33F1-0E4E-A111-9D3974840437}"/>
                </a:ext>
              </a:extLst>
            </p:cNvPr>
            <p:cNvSpPr/>
            <p:nvPr/>
          </p:nvSpPr>
          <p:spPr>
            <a:xfrm>
              <a:off x="8120588" y="6270365"/>
              <a:ext cx="989093" cy="825640"/>
            </a:xfrm>
            <a:prstGeom prst="rect">
              <a:avLst/>
            </a:prstGeom>
            <a:noFill/>
            <a:ln w="28575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D86800AA-801B-8244-8A4F-0C7703DF9EC3}"/>
                </a:ext>
              </a:extLst>
            </p:cNvPr>
            <p:cNvSpPr/>
            <p:nvPr/>
          </p:nvSpPr>
          <p:spPr>
            <a:xfrm>
              <a:off x="785238" y="2586158"/>
              <a:ext cx="5444029" cy="1902280"/>
            </a:xfrm>
            <a:prstGeom prst="rect">
              <a:avLst/>
            </a:prstGeom>
            <a:noFill/>
            <a:ln w="47625">
              <a:solidFill>
                <a:schemeClr val="tx2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F73A5C1-3603-9F48-BFF9-E8D70DC125AC}"/>
                </a:ext>
              </a:extLst>
            </p:cNvPr>
            <p:cNvSpPr/>
            <p:nvPr/>
          </p:nvSpPr>
          <p:spPr>
            <a:xfrm>
              <a:off x="812174" y="4986908"/>
              <a:ext cx="5444029" cy="1902280"/>
            </a:xfrm>
            <a:prstGeom prst="rect">
              <a:avLst/>
            </a:prstGeom>
            <a:noFill/>
            <a:ln w="47625">
              <a:solidFill>
                <a:schemeClr val="tx2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C01FCDE-DFD6-0D47-BCA1-2664480F4405}"/>
                </a:ext>
              </a:extLst>
            </p:cNvPr>
            <p:cNvSpPr/>
            <p:nvPr/>
          </p:nvSpPr>
          <p:spPr>
            <a:xfrm>
              <a:off x="7154153" y="2383927"/>
              <a:ext cx="6274200" cy="2318042"/>
            </a:xfrm>
            <a:prstGeom prst="rect">
              <a:avLst/>
            </a:prstGeom>
            <a:noFill/>
            <a:ln w="47625">
              <a:solidFill>
                <a:schemeClr val="tx2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5331B6C8-CEFA-C948-AB9E-A1466F6F43E4}"/>
                </a:ext>
              </a:extLst>
            </p:cNvPr>
            <p:cNvSpPr/>
            <p:nvPr/>
          </p:nvSpPr>
          <p:spPr>
            <a:xfrm>
              <a:off x="7154153" y="4986908"/>
              <a:ext cx="6274200" cy="2318042"/>
            </a:xfrm>
            <a:prstGeom prst="rect">
              <a:avLst/>
            </a:prstGeom>
            <a:noFill/>
            <a:ln w="47625">
              <a:solidFill>
                <a:schemeClr val="tx2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463C7399-0F83-3A4E-B75B-3231F7AAF5AE}"/>
              </a:ext>
            </a:extLst>
          </p:cNvPr>
          <p:cNvSpPr txBox="1"/>
          <p:nvPr/>
        </p:nvSpPr>
        <p:spPr>
          <a:xfrm>
            <a:off x="4971059" y="5230695"/>
            <a:ext cx="85368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Managed termination protection</a:t>
            </a:r>
            <a:br>
              <a:rPr lang="en-US" sz="2800" dirty="0">
                <a:solidFill>
                  <a:schemeClr val="accent1"/>
                </a:solidFill>
              </a:rPr>
            </a:b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dirty="0"/>
              <a:t>Keeps instances that are running tasks from being stopped. Only stop empty instances.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828C78B-6A09-E94E-866D-BDBE01BD91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51730" y="2610739"/>
            <a:ext cx="635722" cy="635722"/>
          </a:xfrm>
          <a:prstGeom prst="rect">
            <a:avLst/>
          </a:prstGeom>
        </p:spPr>
      </p:pic>
      <p:pic>
        <p:nvPicPr>
          <p:cNvPr id="64" name="Graphic 63">
            <a:extLst>
              <a:ext uri="{FF2B5EF4-FFF2-40B4-BE49-F238E27FC236}">
                <a16:creationId xmlns:a16="http://schemas.microsoft.com/office/drawing/2014/main" id="{4F0FD5DD-7092-994D-89C3-978851099C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072228" y="2623495"/>
            <a:ext cx="635722" cy="635722"/>
          </a:xfrm>
          <a:prstGeom prst="rect">
            <a:avLst/>
          </a:prstGeom>
        </p:spPr>
      </p:pic>
      <p:pic>
        <p:nvPicPr>
          <p:cNvPr id="65" name="Graphic 64">
            <a:extLst>
              <a:ext uri="{FF2B5EF4-FFF2-40B4-BE49-F238E27FC236}">
                <a16:creationId xmlns:a16="http://schemas.microsoft.com/office/drawing/2014/main" id="{8DBC067D-FBE3-894A-B834-EDB91DA795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063647" y="3939205"/>
            <a:ext cx="635722" cy="63572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D49428DE-0CEB-CB4E-BCEC-F417057007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51730" y="3863265"/>
            <a:ext cx="635722" cy="63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8394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F4354-5F0F-E14C-97C0-7D4AEEFF0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070" y="614972"/>
            <a:ext cx="13510260" cy="993392"/>
          </a:xfrm>
        </p:spPr>
        <p:txBody>
          <a:bodyPr/>
          <a:lstStyle/>
          <a:p>
            <a:r>
              <a:rPr lang="en-US" dirty="0"/>
              <a:t>You can have multiple capacity providers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63FA4CB-7038-8242-8A83-502E51546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63957" y="3521115"/>
            <a:ext cx="1187370" cy="118737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D7400C8-C506-6549-9713-C3DF3B1A8B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17235" y="2133555"/>
            <a:ext cx="1138895" cy="11388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3EF1BD-7734-D242-9B13-2A29756BA368}"/>
              </a:ext>
            </a:extLst>
          </p:cNvPr>
          <p:cNvSpPr txBox="1"/>
          <p:nvPr/>
        </p:nvSpPr>
        <p:spPr>
          <a:xfrm>
            <a:off x="6520878" y="3318794"/>
            <a:ext cx="2215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/>
              <a:t>Fargate</a:t>
            </a:r>
            <a:endParaRPr lang="en-US" sz="1800" dirty="0"/>
          </a:p>
          <a:p>
            <a:pPr algn="ctr"/>
            <a:r>
              <a:rPr lang="en-US" sz="1800" dirty="0"/>
              <a:t>Capacity Provider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D08221-BD7C-7841-A56B-2E2AAB768AFA}"/>
              </a:ext>
            </a:extLst>
          </p:cNvPr>
          <p:cNvSpPr txBox="1"/>
          <p:nvPr/>
        </p:nvSpPr>
        <p:spPr>
          <a:xfrm>
            <a:off x="3635951" y="4748961"/>
            <a:ext cx="1043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ECS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74EB83A5-0F83-D74E-ABBE-3EA351CCB5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9740" y="3589690"/>
            <a:ext cx="1050220" cy="1050220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8C479AC-EF9C-DA4E-8569-0950A5D43D55}"/>
              </a:ext>
            </a:extLst>
          </p:cNvPr>
          <p:cNvCxnSpPr>
            <a:cxnSpLocks/>
          </p:cNvCxnSpPr>
          <p:nvPr/>
        </p:nvCxnSpPr>
        <p:spPr>
          <a:xfrm>
            <a:off x="2089960" y="4072105"/>
            <a:ext cx="1228804" cy="0"/>
          </a:xfrm>
          <a:prstGeom prst="straightConnector1">
            <a:avLst/>
          </a:prstGeom>
          <a:ln w="79375"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E387376-5A64-6C48-B181-1F9C9B4C69F6}"/>
              </a:ext>
            </a:extLst>
          </p:cNvPr>
          <p:cNvCxnSpPr>
            <a:cxnSpLocks/>
          </p:cNvCxnSpPr>
          <p:nvPr/>
        </p:nvCxnSpPr>
        <p:spPr>
          <a:xfrm flipV="1">
            <a:off x="5041900" y="2739792"/>
            <a:ext cx="1714500" cy="1067942"/>
          </a:xfrm>
          <a:prstGeom prst="straightConnector1">
            <a:avLst/>
          </a:prstGeom>
          <a:ln w="79375"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9C0862D-6904-3D42-9696-18C5F9B8B903}"/>
              </a:ext>
            </a:extLst>
          </p:cNvPr>
          <p:cNvSpPr txBox="1"/>
          <p:nvPr/>
        </p:nvSpPr>
        <p:spPr>
          <a:xfrm>
            <a:off x="609085" y="4710513"/>
            <a:ext cx="1911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Run 6 copies of my container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9250EEFF-4E7B-A34C-9596-C743C3BBAC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48218" y="4982880"/>
            <a:ext cx="1138895" cy="113889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CEE4916-45F2-FD49-B898-A12BEA2FFBC6}"/>
              </a:ext>
            </a:extLst>
          </p:cNvPr>
          <p:cNvSpPr txBox="1"/>
          <p:nvPr/>
        </p:nvSpPr>
        <p:spPr>
          <a:xfrm>
            <a:off x="6171413" y="6225234"/>
            <a:ext cx="2861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/>
              <a:t>Fargate</a:t>
            </a:r>
            <a:r>
              <a:rPr lang="en-US" sz="1800" dirty="0"/>
              <a:t> Spot</a:t>
            </a:r>
          </a:p>
          <a:p>
            <a:pPr algn="ctr"/>
            <a:r>
              <a:rPr lang="en-US" sz="1800" dirty="0"/>
              <a:t>Capacity Provider</a:t>
            </a:r>
          </a:p>
        </p:txBody>
      </p:sp>
      <p:pic>
        <p:nvPicPr>
          <p:cNvPr id="24" name="Graphic 14">
            <a:extLst>
              <a:ext uri="{FF2B5EF4-FFF2-40B4-BE49-F238E27FC236}">
                <a16:creationId xmlns:a16="http://schemas.microsoft.com/office/drawing/2014/main" id="{9F3F9F61-29F7-294B-B8E4-511F880B5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3838" y="2133556"/>
            <a:ext cx="1138894" cy="113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46452F6-4321-6341-9A13-BBD89E784D08}"/>
              </a:ext>
            </a:extLst>
          </p:cNvPr>
          <p:cNvSpPr txBox="1"/>
          <p:nvPr/>
        </p:nvSpPr>
        <p:spPr>
          <a:xfrm>
            <a:off x="9017552" y="3457756"/>
            <a:ext cx="2849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Fargate</a:t>
            </a:r>
            <a:endParaRPr lang="en-US" sz="2800" dirty="0"/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7CA19E04-1105-004F-A035-D91926C22E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648801" y="2314687"/>
            <a:ext cx="1050220" cy="105022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3D2B546F-2E94-3A42-A3A4-C18D2618BC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504774" y="2314687"/>
            <a:ext cx="1050220" cy="105022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8E190497-0E74-D749-B419-AB8145C0A8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360747" y="2315080"/>
            <a:ext cx="1050220" cy="1050220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07F72809-0439-3B47-AEE5-8FF49C2083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648801" y="5194781"/>
            <a:ext cx="1050220" cy="1050220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73339099-5945-9C4B-BDBE-0BF9A5131C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504774" y="5194781"/>
            <a:ext cx="1050220" cy="105022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E1FCB58C-2F23-9542-87CB-224FF71E79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360747" y="5195174"/>
            <a:ext cx="1050220" cy="1050220"/>
          </a:xfrm>
          <a:prstGeom prst="rect">
            <a:avLst/>
          </a:prstGeom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4678BC3-F662-B740-ADF8-F58BE2EBB987}"/>
              </a:ext>
            </a:extLst>
          </p:cNvPr>
          <p:cNvCxnSpPr>
            <a:cxnSpLocks/>
          </p:cNvCxnSpPr>
          <p:nvPr/>
        </p:nvCxnSpPr>
        <p:spPr>
          <a:xfrm>
            <a:off x="8355742" y="2739792"/>
            <a:ext cx="1181958" cy="0"/>
          </a:xfrm>
          <a:prstGeom prst="straightConnector1">
            <a:avLst/>
          </a:prstGeom>
          <a:ln w="79375"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36328FF-D78B-1A42-9F24-1FA47F892934}"/>
              </a:ext>
            </a:extLst>
          </p:cNvPr>
          <p:cNvCxnSpPr>
            <a:cxnSpLocks/>
          </p:cNvCxnSpPr>
          <p:nvPr/>
        </p:nvCxnSpPr>
        <p:spPr>
          <a:xfrm>
            <a:off x="8371343" y="5641001"/>
            <a:ext cx="1181958" cy="0"/>
          </a:xfrm>
          <a:prstGeom prst="straightConnector1">
            <a:avLst/>
          </a:prstGeom>
          <a:ln w="79375"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84ADE87-D860-1643-A628-D6E650AA8973}"/>
              </a:ext>
            </a:extLst>
          </p:cNvPr>
          <p:cNvCxnSpPr>
            <a:cxnSpLocks/>
          </p:cNvCxnSpPr>
          <p:nvPr/>
        </p:nvCxnSpPr>
        <p:spPr>
          <a:xfrm>
            <a:off x="5041900" y="4357413"/>
            <a:ext cx="1822088" cy="1318142"/>
          </a:xfrm>
          <a:prstGeom prst="straightConnector1">
            <a:avLst/>
          </a:prstGeom>
          <a:ln w="79375"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" name="Graphic 14">
            <a:extLst>
              <a:ext uri="{FF2B5EF4-FFF2-40B4-BE49-F238E27FC236}">
                <a16:creationId xmlns:a16="http://schemas.microsoft.com/office/drawing/2014/main" id="{D2F19189-E362-F649-AF7F-85B5D2E05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555" y="5049571"/>
            <a:ext cx="1138894" cy="113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5676C524-3CBC-744D-B6B2-5E5409EA309B}"/>
              </a:ext>
            </a:extLst>
          </p:cNvPr>
          <p:cNvSpPr txBox="1"/>
          <p:nvPr/>
        </p:nvSpPr>
        <p:spPr>
          <a:xfrm>
            <a:off x="9029269" y="6373771"/>
            <a:ext cx="2849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Fargate</a:t>
            </a:r>
            <a:r>
              <a:rPr lang="en-US" sz="2800" dirty="0"/>
              <a:t> Spot</a:t>
            </a:r>
          </a:p>
        </p:txBody>
      </p:sp>
    </p:spTree>
    <p:extLst>
      <p:ext uri="{BB962C8B-B14F-4D97-AF65-F5344CB8AC3E}">
        <p14:creationId xmlns:p14="http://schemas.microsoft.com/office/powerpoint/2010/main" val="290096303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F4354-5F0F-E14C-97C0-7D4AEEFF0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070" y="614972"/>
            <a:ext cx="13510260" cy="993392"/>
          </a:xfrm>
        </p:spPr>
        <p:txBody>
          <a:bodyPr/>
          <a:lstStyle/>
          <a:p>
            <a:r>
              <a:rPr lang="en-US" dirty="0"/>
              <a:t>Capacity provider strategies let you fine tune the behavior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47C5A0C-948D-B048-8C1E-FABDD251CA2C}"/>
              </a:ext>
            </a:extLst>
          </p:cNvPr>
          <p:cNvSpPr txBox="1"/>
          <p:nvPr/>
        </p:nvSpPr>
        <p:spPr>
          <a:xfrm>
            <a:off x="4941547" y="2273145"/>
            <a:ext cx="853680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Base</a:t>
            </a:r>
          </a:p>
          <a:p>
            <a:endParaRPr lang="en-US" sz="2800" dirty="0">
              <a:solidFill>
                <a:schemeClr val="accent1"/>
              </a:solidFill>
            </a:endParaRPr>
          </a:p>
          <a:p>
            <a:r>
              <a:rPr lang="en-US" sz="2800" dirty="0"/>
              <a:t>Launch an initial baseline number of tasks using this capacity provider.</a:t>
            </a:r>
          </a:p>
          <a:p>
            <a:br>
              <a:rPr lang="en-US" sz="2800" dirty="0"/>
            </a:br>
            <a:r>
              <a:rPr lang="en-US" sz="2800" dirty="0">
                <a:solidFill>
                  <a:schemeClr val="accent1"/>
                </a:solidFill>
              </a:rPr>
              <a:t>Weight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Once the baseline level of capacity has been filled, what is the ratio of tasks to distribute to this capacity provider relative to other capacity providers</a:t>
            </a:r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26B2862F-E34D-634A-828F-C9F3405EDC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05939" y="2841570"/>
            <a:ext cx="2007753" cy="2007753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0394D4B6-CB10-3646-A602-4271CADC3CEC}"/>
              </a:ext>
            </a:extLst>
          </p:cNvPr>
          <p:cNvSpPr txBox="1"/>
          <p:nvPr/>
        </p:nvSpPr>
        <p:spPr>
          <a:xfrm>
            <a:off x="1605938" y="4884122"/>
            <a:ext cx="20077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Capacity Provider</a:t>
            </a:r>
          </a:p>
        </p:txBody>
      </p:sp>
    </p:spTree>
    <p:extLst>
      <p:ext uri="{BB962C8B-B14F-4D97-AF65-F5344CB8AC3E}">
        <p14:creationId xmlns:p14="http://schemas.microsoft.com/office/powerpoint/2010/main" val="28888065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F4354-5F0F-E14C-97C0-7D4AEEFF0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070" y="614972"/>
            <a:ext cx="13510260" cy="993392"/>
          </a:xfrm>
        </p:spPr>
        <p:txBody>
          <a:bodyPr/>
          <a:lstStyle/>
          <a:p>
            <a:r>
              <a:rPr lang="en-US" dirty="0"/>
              <a:t>Example strategy to fully utilize reserved EC2 instances first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26E0FD1-22EE-6143-9E8F-D1AF77201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19019" y="4836010"/>
            <a:ext cx="1138895" cy="11388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9137E2-7AED-C345-AF74-F3A740F9196C}"/>
              </a:ext>
            </a:extLst>
          </p:cNvPr>
          <p:cNvSpPr txBox="1"/>
          <p:nvPr/>
        </p:nvSpPr>
        <p:spPr>
          <a:xfrm>
            <a:off x="1220551" y="6049784"/>
            <a:ext cx="2735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EC2 Auto Scaling Group Capacity Provider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EE8E720-48BC-D940-A821-1742E796B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19019" y="2226115"/>
            <a:ext cx="1138895" cy="11388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248C103-DA44-7B48-834F-4D73083F81F0}"/>
              </a:ext>
            </a:extLst>
          </p:cNvPr>
          <p:cNvSpPr txBox="1"/>
          <p:nvPr/>
        </p:nvSpPr>
        <p:spPr>
          <a:xfrm>
            <a:off x="1142214" y="3468469"/>
            <a:ext cx="2861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EC2 Auto Scaling Group Capacity Provider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BFFC28-28B0-4145-BB23-C31E45BF2F36}"/>
              </a:ext>
            </a:extLst>
          </p:cNvPr>
          <p:cNvSpPr txBox="1"/>
          <p:nvPr/>
        </p:nvSpPr>
        <p:spPr>
          <a:xfrm>
            <a:off x="4614976" y="2189909"/>
            <a:ext cx="85368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Base: 50, Weight: 0</a:t>
            </a:r>
          </a:p>
          <a:p>
            <a:endParaRPr lang="en-US" sz="2800" dirty="0">
              <a:solidFill>
                <a:schemeClr val="accent1"/>
              </a:solidFill>
            </a:endParaRPr>
          </a:p>
          <a:p>
            <a:r>
              <a:rPr lang="en-US" sz="2800" dirty="0"/>
              <a:t>Launch 50 tasks on this provider initially, then stop distributing new tasks to it above 50 tasks.</a:t>
            </a:r>
          </a:p>
          <a:p>
            <a:br>
              <a:rPr lang="en-US" sz="2800" dirty="0"/>
            </a:b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60D6A7-C94E-D24E-A36A-FD42400FC67C}"/>
              </a:ext>
            </a:extLst>
          </p:cNvPr>
          <p:cNvSpPr txBox="1"/>
          <p:nvPr/>
        </p:nvSpPr>
        <p:spPr>
          <a:xfrm>
            <a:off x="4614976" y="4682421"/>
            <a:ext cx="85368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Base: 0, Weight: 1</a:t>
            </a:r>
          </a:p>
          <a:p>
            <a:endParaRPr lang="en-US" sz="2800" dirty="0">
              <a:solidFill>
                <a:schemeClr val="accent1"/>
              </a:solidFill>
            </a:endParaRPr>
          </a:p>
          <a:p>
            <a:r>
              <a:rPr lang="en-US" sz="2800" dirty="0"/>
              <a:t>Don’t launch any tasks on this provider initially, but launch 100% of new tasks on this provider after the other capacity provider’s base is filled up.</a:t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818681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F4354-5F0F-E14C-97C0-7D4AEEFF0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070" y="614972"/>
            <a:ext cx="13510260" cy="993392"/>
          </a:xfrm>
        </p:spPr>
        <p:txBody>
          <a:bodyPr/>
          <a:lstStyle/>
          <a:p>
            <a:r>
              <a:rPr lang="en-US" dirty="0"/>
              <a:t>Example strategy to minimize cost of traffic bursts when using AWS </a:t>
            </a:r>
            <a:r>
              <a:rPr lang="en-US" dirty="0" err="1"/>
              <a:t>Fargate</a:t>
            </a:r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26E0FD1-22EE-6143-9E8F-D1AF77201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19019" y="4836010"/>
            <a:ext cx="1138895" cy="11388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9137E2-7AED-C345-AF74-F3A740F9196C}"/>
              </a:ext>
            </a:extLst>
          </p:cNvPr>
          <p:cNvSpPr txBox="1"/>
          <p:nvPr/>
        </p:nvSpPr>
        <p:spPr>
          <a:xfrm>
            <a:off x="1220551" y="6049784"/>
            <a:ext cx="2735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/>
              <a:t>Fargate</a:t>
            </a:r>
            <a:r>
              <a:rPr lang="en-US" sz="1800" dirty="0"/>
              <a:t> Spot</a:t>
            </a:r>
            <a:br>
              <a:rPr lang="en-US" sz="1800" dirty="0"/>
            </a:br>
            <a:r>
              <a:rPr lang="en-US" sz="1800" dirty="0"/>
              <a:t>Capacity Provider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EE8E720-48BC-D940-A821-1742E796B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19019" y="2226115"/>
            <a:ext cx="1138895" cy="11388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248C103-DA44-7B48-834F-4D73083F81F0}"/>
              </a:ext>
            </a:extLst>
          </p:cNvPr>
          <p:cNvSpPr txBox="1"/>
          <p:nvPr/>
        </p:nvSpPr>
        <p:spPr>
          <a:xfrm>
            <a:off x="1142214" y="3468469"/>
            <a:ext cx="2861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/>
              <a:t>Fargate</a:t>
            </a:r>
            <a:r>
              <a:rPr lang="en-US" sz="1800" dirty="0"/>
              <a:t> On-Demand</a:t>
            </a:r>
          </a:p>
          <a:p>
            <a:pPr algn="ctr"/>
            <a:r>
              <a:rPr lang="en-US" sz="1800" dirty="0"/>
              <a:t>Capacity Provider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BFFC28-28B0-4145-BB23-C31E45BF2F36}"/>
              </a:ext>
            </a:extLst>
          </p:cNvPr>
          <p:cNvSpPr txBox="1"/>
          <p:nvPr/>
        </p:nvSpPr>
        <p:spPr>
          <a:xfrm>
            <a:off x="4614976" y="2189909"/>
            <a:ext cx="8536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Base: 100, Weight: 1</a:t>
            </a:r>
          </a:p>
          <a:p>
            <a:endParaRPr lang="en-US" sz="2800" dirty="0">
              <a:solidFill>
                <a:schemeClr val="accent1"/>
              </a:solidFill>
            </a:endParaRPr>
          </a:p>
          <a:p>
            <a:r>
              <a:rPr lang="en-US" sz="2800" dirty="0"/>
              <a:t>Launch 100 tasks on this provider initially, then above 100 tasks launch 1 new on-demand task for every 3 new spot tasks.</a:t>
            </a:r>
          </a:p>
          <a:p>
            <a:br>
              <a:rPr lang="en-US" sz="2800" dirty="0"/>
            </a:b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60D6A7-C94E-D24E-A36A-FD42400FC67C}"/>
              </a:ext>
            </a:extLst>
          </p:cNvPr>
          <p:cNvSpPr txBox="1"/>
          <p:nvPr/>
        </p:nvSpPr>
        <p:spPr>
          <a:xfrm>
            <a:off x="4614976" y="4682421"/>
            <a:ext cx="8536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Base: 0, Weight: 3</a:t>
            </a:r>
          </a:p>
          <a:p>
            <a:endParaRPr lang="en-US" sz="2800" dirty="0">
              <a:solidFill>
                <a:schemeClr val="accent1"/>
              </a:solidFill>
            </a:endParaRPr>
          </a:p>
          <a:p>
            <a:r>
              <a:rPr lang="en-US" sz="2800" dirty="0"/>
              <a:t>Don’t launch any tasks on this provider initially, but after 100 on-demand tasks, launch 3 new spot tasks for every 1 new on-demand task</a:t>
            </a:r>
          </a:p>
          <a:p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566181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D838E4-BD93-3F41-894D-C133848F2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1486717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39829-CD02-2D41-96DB-60ABDBA31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8477" y="316041"/>
            <a:ext cx="13510260" cy="993392"/>
          </a:xfrm>
        </p:spPr>
        <p:txBody>
          <a:bodyPr/>
          <a:lstStyle/>
          <a:p>
            <a:r>
              <a:rPr lang="en-US" dirty="0"/>
              <a:t>Things to remember: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2F365A0-0D0F-0C4E-9582-C49AD608B9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98477" y="1567638"/>
            <a:ext cx="1050220" cy="105022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1B17424-877A-304F-9146-1E673BF38FC0}"/>
              </a:ext>
            </a:extLst>
          </p:cNvPr>
          <p:cNvSpPr txBox="1">
            <a:spLocks/>
          </p:cNvSpPr>
          <p:nvPr/>
        </p:nvSpPr>
        <p:spPr>
          <a:xfrm>
            <a:off x="2900854" y="1567638"/>
            <a:ext cx="8428661" cy="1050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731520" rtl="0" eaLnBrk="1" latinLnBrk="0" hangingPunct="1">
              <a:spcBef>
                <a:spcPct val="20000"/>
              </a:spcBef>
              <a:buFontTx/>
              <a:buNone/>
              <a:defRPr sz="29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1pPr>
            <a:lvl2pPr marL="1188720" indent="-45720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29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2pPr>
            <a:lvl3pPr marL="182880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26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3pPr>
            <a:lvl4pPr marL="2560320" indent="-365760" algn="l" defTabSz="731520" rtl="0" eaLnBrk="1" latinLnBrk="0" hangingPunct="1">
              <a:spcBef>
                <a:spcPct val="20000"/>
              </a:spcBef>
              <a:buFont typeface="Arial"/>
              <a:buChar char="–"/>
              <a:defRPr sz="22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4pPr>
            <a:lvl5pPr marL="3291840" indent="-365760" algn="l" defTabSz="731520" rtl="0" eaLnBrk="1" latinLnBrk="0" hangingPunct="1">
              <a:spcBef>
                <a:spcPct val="20000"/>
              </a:spcBef>
              <a:buFont typeface="Arial"/>
              <a:buChar char="»"/>
              <a:defRPr sz="19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5pPr>
            <a:lvl6pPr marL="402336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5488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8640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1792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Scaling container deployments starts with an application first mindset.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81471A0-32E5-0649-8755-7B5FE9058D1F}"/>
              </a:ext>
            </a:extLst>
          </p:cNvPr>
          <p:cNvGrpSpPr/>
          <p:nvPr/>
        </p:nvGrpSpPr>
        <p:grpSpPr>
          <a:xfrm>
            <a:off x="1475850" y="2952386"/>
            <a:ext cx="1173328" cy="986043"/>
            <a:chOff x="2485176" y="1590218"/>
            <a:chExt cx="5631021" cy="4732205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45AD507-5D63-BA4E-9477-A58987F07CA7}"/>
                </a:ext>
              </a:extLst>
            </p:cNvPr>
            <p:cNvSpPr/>
            <p:nvPr/>
          </p:nvSpPr>
          <p:spPr>
            <a:xfrm>
              <a:off x="2997694" y="4598109"/>
              <a:ext cx="5118503" cy="1645939"/>
            </a:xfrm>
            <a:custGeom>
              <a:avLst/>
              <a:gdLst>
                <a:gd name="connsiteX0" fmla="*/ 10928 w 5118505"/>
                <a:gd name="connsiteY0" fmla="*/ 1645939 h 1645939"/>
                <a:gd name="connsiteX1" fmla="*/ 167682 w 5118505"/>
                <a:gd name="connsiteY1" fmla="*/ 731539 h 1645939"/>
                <a:gd name="connsiteX2" fmla="*/ 1173522 w 5118505"/>
                <a:gd name="connsiteY2" fmla="*/ 117584 h 1645939"/>
                <a:gd name="connsiteX3" fmla="*/ 5118505 w 5118505"/>
                <a:gd name="connsiteY3" fmla="*/ 19 h 1645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18505" h="1645939">
                  <a:moveTo>
                    <a:pt x="10928" y="1645939"/>
                  </a:moveTo>
                  <a:cubicBezTo>
                    <a:pt x="-7578" y="1316102"/>
                    <a:pt x="-26084" y="986265"/>
                    <a:pt x="167682" y="731539"/>
                  </a:cubicBezTo>
                  <a:cubicBezTo>
                    <a:pt x="361448" y="476813"/>
                    <a:pt x="348385" y="239504"/>
                    <a:pt x="1173522" y="117584"/>
                  </a:cubicBezTo>
                  <a:cubicBezTo>
                    <a:pt x="1998659" y="-4336"/>
                    <a:pt x="5118505" y="19"/>
                    <a:pt x="5118505" y="19"/>
                  </a:cubicBezTo>
                </a:path>
              </a:pathLst>
            </a:custGeom>
            <a:noFill/>
            <a:ln w="28575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3EB15399-4508-0C43-93C9-CA6642FCE9E3}"/>
                </a:ext>
              </a:extLst>
            </p:cNvPr>
            <p:cNvSpPr/>
            <p:nvPr/>
          </p:nvSpPr>
          <p:spPr>
            <a:xfrm>
              <a:off x="2982495" y="1868504"/>
              <a:ext cx="5042263" cy="4349417"/>
            </a:xfrm>
            <a:custGeom>
              <a:avLst/>
              <a:gdLst>
                <a:gd name="connsiteX0" fmla="*/ 0 w 5042263"/>
                <a:gd name="connsiteY0" fmla="*/ 4349418 h 4349418"/>
                <a:gd name="connsiteX1" fmla="*/ 156755 w 5042263"/>
                <a:gd name="connsiteY1" fmla="*/ 861635 h 4349418"/>
                <a:gd name="connsiteX2" fmla="*/ 705395 w 5042263"/>
                <a:gd name="connsiteY2" fmla="*/ 12549 h 4349418"/>
                <a:gd name="connsiteX3" fmla="*/ 1280160 w 5042263"/>
                <a:gd name="connsiteY3" fmla="*/ 1266584 h 4349418"/>
                <a:gd name="connsiteX4" fmla="*/ 2952206 w 5042263"/>
                <a:gd name="connsiteY4" fmla="*/ 1736847 h 4349418"/>
                <a:gd name="connsiteX5" fmla="*/ 5042263 w 5042263"/>
                <a:gd name="connsiteY5" fmla="*/ 1789098 h 434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42263" h="4349418">
                  <a:moveTo>
                    <a:pt x="0" y="4349418"/>
                  </a:moveTo>
                  <a:cubicBezTo>
                    <a:pt x="19594" y="2966932"/>
                    <a:pt x="39189" y="1584446"/>
                    <a:pt x="156755" y="861635"/>
                  </a:cubicBezTo>
                  <a:cubicBezTo>
                    <a:pt x="274321" y="138824"/>
                    <a:pt x="518161" y="-54942"/>
                    <a:pt x="705395" y="12549"/>
                  </a:cubicBezTo>
                  <a:cubicBezTo>
                    <a:pt x="892629" y="80040"/>
                    <a:pt x="905692" y="979201"/>
                    <a:pt x="1280160" y="1266584"/>
                  </a:cubicBezTo>
                  <a:cubicBezTo>
                    <a:pt x="1654628" y="1553967"/>
                    <a:pt x="2325189" y="1649761"/>
                    <a:pt x="2952206" y="1736847"/>
                  </a:cubicBezTo>
                  <a:cubicBezTo>
                    <a:pt x="3579223" y="1823933"/>
                    <a:pt x="4310743" y="1806515"/>
                    <a:pt x="5042263" y="1789098"/>
                  </a:cubicBezTo>
                </a:path>
              </a:pathLst>
            </a:custGeom>
            <a:noFill/>
            <a:ln w="28575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5CFE45E-D813-4C4A-8EF5-BD4C65C2AE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86447" y="1590218"/>
              <a:ext cx="80237" cy="4732205"/>
            </a:xfrm>
            <a:prstGeom prst="line">
              <a:avLst/>
            </a:prstGeom>
            <a:ln w="698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11D7EF1-50A2-2340-ACC5-951F783F2447}"/>
                </a:ext>
              </a:extLst>
            </p:cNvPr>
            <p:cNvCxnSpPr>
              <a:cxnSpLocks/>
            </p:cNvCxnSpPr>
            <p:nvPr/>
          </p:nvCxnSpPr>
          <p:spPr>
            <a:xfrm>
              <a:off x="2485176" y="6181965"/>
              <a:ext cx="5394959" cy="0"/>
            </a:xfrm>
            <a:prstGeom prst="line">
              <a:avLst/>
            </a:prstGeom>
            <a:ln w="698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AB195E1-4EF8-1242-8042-F959AB5819CE}"/>
              </a:ext>
            </a:extLst>
          </p:cNvPr>
          <p:cNvSpPr txBox="1">
            <a:spLocks/>
          </p:cNvSpPr>
          <p:nvPr/>
        </p:nvSpPr>
        <p:spPr>
          <a:xfrm>
            <a:off x="2968848" y="3010372"/>
            <a:ext cx="8428661" cy="1050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731520" rtl="0" eaLnBrk="1" latinLnBrk="0" hangingPunct="1">
              <a:spcBef>
                <a:spcPct val="20000"/>
              </a:spcBef>
              <a:buFontTx/>
              <a:buNone/>
              <a:defRPr sz="29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1pPr>
            <a:lvl2pPr marL="1188720" indent="-45720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29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2pPr>
            <a:lvl3pPr marL="182880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26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3pPr>
            <a:lvl4pPr marL="2560320" indent="-365760" algn="l" defTabSz="731520" rtl="0" eaLnBrk="1" latinLnBrk="0" hangingPunct="1">
              <a:spcBef>
                <a:spcPct val="20000"/>
              </a:spcBef>
              <a:buFont typeface="Arial"/>
              <a:buChar char="–"/>
              <a:defRPr sz="22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4pPr>
            <a:lvl5pPr marL="3291840" indent="-365760" algn="l" defTabSz="731520" rtl="0" eaLnBrk="1" latinLnBrk="0" hangingPunct="1">
              <a:spcBef>
                <a:spcPct val="20000"/>
              </a:spcBef>
              <a:buFont typeface="Arial"/>
              <a:buChar char="»"/>
              <a:defRPr sz="19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5pPr>
            <a:lvl6pPr marL="402336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5488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8640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1792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Use load tests to identify the right performance envelope for each containerized service.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324E74-2F63-D743-BA14-E51B6C3E358D}"/>
              </a:ext>
            </a:extLst>
          </p:cNvPr>
          <p:cNvGrpSpPr/>
          <p:nvPr/>
        </p:nvGrpSpPr>
        <p:grpSpPr>
          <a:xfrm>
            <a:off x="1496952" y="4597476"/>
            <a:ext cx="1213467" cy="1050220"/>
            <a:chOff x="2406962" y="4085514"/>
            <a:chExt cx="4608731" cy="3260283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39FB35F-D9E8-9B45-91AB-94E933AFE049}"/>
                </a:ext>
              </a:extLst>
            </p:cNvPr>
            <p:cNvSpPr/>
            <p:nvPr/>
          </p:nvSpPr>
          <p:spPr>
            <a:xfrm>
              <a:off x="2485523" y="4132335"/>
              <a:ext cx="4454434" cy="3108960"/>
            </a:xfrm>
            <a:custGeom>
              <a:avLst/>
              <a:gdLst>
                <a:gd name="connsiteX0" fmla="*/ 391886 w 4454434"/>
                <a:gd name="connsiteY0" fmla="*/ 235131 h 2782389"/>
                <a:gd name="connsiteX1" fmla="*/ 3670663 w 4454434"/>
                <a:gd name="connsiteY1" fmla="*/ 0 h 2782389"/>
                <a:gd name="connsiteX2" fmla="*/ 4454434 w 4454434"/>
                <a:gd name="connsiteY2" fmla="*/ 2573383 h 2782389"/>
                <a:gd name="connsiteX3" fmla="*/ 2677886 w 4454434"/>
                <a:gd name="connsiteY3" fmla="*/ 2717074 h 2782389"/>
                <a:gd name="connsiteX4" fmla="*/ 0 w 4454434"/>
                <a:gd name="connsiteY4" fmla="*/ 2782389 h 2782389"/>
                <a:gd name="connsiteX5" fmla="*/ 391886 w 4454434"/>
                <a:gd name="connsiteY5" fmla="*/ 235131 h 2782389"/>
                <a:gd name="connsiteX0" fmla="*/ 391886 w 4454434"/>
                <a:gd name="connsiteY0" fmla="*/ 235131 h 3108960"/>
                <a:gd name="connsiteX1" fmla="*/ 3670663 w 4454434"/>
                <a:gd name="connsiteY1" fmla="*/ 0 h 3108960"/>
                <a:gd name="connsiteX2" fmla="*/ 4454434 w 4454434"/>
                <a:gd name="connsiteY2" fmla="*/ 2573383 h 3108960"/>
                <a:gd name="connsiteX3" fmla="*/ 2625634 w 4454434"/>
                <a:gd name="connsiteY3" fmla="*/ 3108960 h 3108960"/>
                <a:gd name="connsiteX4" fmla="*/ 0 w 4454434"/>
                <a:gd name="connsiteY4" fmla="*/ 2782389 h 3108960"/>
                <a:gd name="connsiteX5" fmla="*/ 391886 w 4454434"/>
                <a:gd name="connsiteY5" fmla="*/ 235131 h 310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54434" h="3108960">
                  <a:moveTo>
                    <a:pt x="391886" y="235131"/>
                  </a:moveTo>
                  <a:lnTo>
                    <a:pt x="3670663" y="0"/>
                  </a:lnTo>
                  <a:lnTo>
                    <a:pt x="4454434" y="2573383"/>
                  </a:lnTo>
                  <a:lnTo>
                    <a:pt x="2625634" y="3108960"/>
                  </a:lnTo>
                  <a:lnTo>
                    <a:pt x="0" y="2782389"/>
                  </a:lnTo>
                  <a:lnTo>
                    <a:pt x="391886" y="235131"/>
                  </a:lnTo>
                  <a:close/>
                </a:path>
              </a:pathLst>
            </a:custGeom>
            <a:solidFill>
              <a:schemeClr val="accent1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8681AAD2-6C71-374D-9D17-DDE5638715E0}"/>
                </a:ext>
              </a:extLst>
            </p:cNvPr>
            <p:cNvSpPr/>
            <p:nvPr/>
          </p:nvSpPr>
          <p:spPr>
            <a:xfrm>
              <a:off x="2968848" y="4445843"/>
              <a:ext cx="3396343" cy="2468880"/>
            </a:xfrm>
            <a:custGeom>
              <a:avLst/>
              <a:gdLst>
                <a:gd name="connsiteX0" fmla="*/ 496389 w 4088674"/>
                <a:gd name="connsiteY0" fmla="*/ 1567543 h 3709852"/>
                <a:gd name="connsiteX1" fmla="*/ 4088674 w 4088674"/>
                <a:gd name="connsiteY1" fmla="*/ 0 h 3709852"/>
                <a:gd name="connsiteX2" fmla="*/ 3396343 w 4088674"/>
                <a:gd name="connsiteY2" fmla="*/ 3187337 h 3709852"/>
                <a:gd name="connsiteX3" fmla="*/ 2063931 w 4088674"/>
                <a:gd name="connsiteY3" fmla="*/ 3709852 h 3709852"/>
                <a:gd name="connsiteX4" fmla="*/ 0 w 4088674"/>
                <a:gd name="connsiteY4" fmla="*/ 3409406 h 3709852"/>
                <a:gd name="connsiteX5" fmla="*/ 496389 w 4088674"/>
                <a:gd name="connsiteY5" fmla="*/ 1567543 h 3709852"/>
                <a:gd name="connsiteX0" fmla="*/ 496389 w 3396343"/>
                <a:gd name="connsiteY0" fmla="*/ 326571 h 2468880"/>
                <a:gd name="connsiteX1" fmla="*/ 2913016 w 3396343"/>
                <a:gd name="connsiteY1" fmla="*/ 0 h 2468880"/>
                <a:gd name="connsiteX2" fmla="*/ 3396343 w 3396343"/>
                <a:gd name="connsiteY2" fmla="*/ 1946365 h 2468880"/>
                <a:gd name="connsiteX3" fmla="*/ 2063931 w 3396343"/>
                <a:gd name="connsiteY3" fmla="*/ 2468880 h 2468880"/>
                <a:gd name="connsiteX4" fmla="*/ 0 w 3396343"/>
                <a:gd name="connsiteY4" fmla="*/ 2168434 h 2468880"/>
                <a:gd name="connsiteX5" fmla="*/ 496389 w 3396343"/>
                <a:gd name="connsiteY5" fmla="*/ 326571 h 2468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96343" h="2468880">
                  <a:moveTo>
                    <a:pt x="496389" y="326571"/>
                  </a:moveTo>
                  <a:lnTo>
                    <a:pt x="2913016" y="0"/>
                  </a:lnTo>
                  <a:lnTo>
                    <a:pt x="3396343" y="1946365"/>
                  </a:lnTo>
                  <a:lnTo>
                    <a:pt x="2063931" y="2468880"/>
                  </a:lnTo>
                  <a:lnTo>
                    <a:pt x="0" y="2168434"/>
                  </a:lnTo>
                  <a:lnTo>
                    <a:pt x="496389" y="326571"/>
                  </a:lnTo>
                  <a:close/>
                </a:path>
              </a:pathLst>
            </a:custGeom>
            <a:solidFill>
              <a:schemeClr val="accent6">
                <a:alpha val="47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F8245BB1-6D61-B04B-9896-0604914300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49894" y="4085514"/>
              <a:ext cx="1658543" cy="133006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4304D358-A0BC-4F43-9CA5-C04E2A87D442}"/>
                </a:ext>
              </a:extLst>
            </p:cNvPr>
            <p:cNvCxnSpPr>
              <a:cxnSpLocks/>
            </p:cNvCxnSpPr>
            <p:nvPr/>
          </p:nvCxnSpPr>
          <p:spPr>
            <a:xfrm>
              <a:off x="4549894" y="5415575"/>
              <a:ext cx="2465799" cy="132434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D7FE60D3-ACD3-2B4A-B532-6030BB3B2C1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18294" y="4341340"/>
              <a:ext cx="1731599" cy="107423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65BD955E-F8DB-DE45-A80C-FBCA758098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06962" y="5415575"/>
              <a:ext cx="2142931" cy="157752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CBC8C424-3C7C-DF45-BEED-DDE05D25AE0A}"/>
                </a:ext>
              </a:extLst>
            </p:cNvPr>
            <p:cNvCxnSpPr>
              <a:cxnSpLocks/>
            </p:cNvCxnSpPr>
            <p:nvPr/>
          </p:nvCxnSpPr>
          <p:spPr>
            <a:xfrm>
              <a:off x="4549893" y="5415575"/>
              <a:ext cx="626578" cy="193022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56480E4E-3C78-B246-9AEB-4877352D4BFF}"/>
              </a:ext>
            </a:extLst>
          </p:cNvPr>
          <p:cNvSpPr txBox="1">
            <a:spLocks/>
          </p:cNvSpPr>
          <p:nvPr/>
        </p:nvSpPr>
        <p:spPr>
          <a:xfrm>
            <a:off x="2955428" y="4474670"/>
            <a:ext cx="8428661" cy="25208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731520" rtl="0" eaLnBrk="1" latinLnBrk="0" hangingPunct="1">
              <a:spcBef>
                <a:spcPct val="20000"/>
              </a:spcBef>
              <a:buFontTx/>
              <a:buNone/>
              <a:defRPr sz="29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1pPr>
            <a:lvl2pPr marL="1188720" indent="-45720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29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2pPr>
            <a:lvl3pPr marL="182880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26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3pPr>
            <a:lvl4pPr marL="2560320" indent="-365760" algn="l" defTabSz="731520" rtl="0" eaLnBrk="1" latinLnBrk="0" hangingPunct="1">
              <a:spcBef>
                <a:spcPct val="20000"/>
              </a:spcBef>
              <a:buFont typeface="Arial"/>
              <a:buChar char="–"/>
              <a:defRPr sz="22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4pPr>
            <a:lvl5pPr marL="3291840" indent="-365760" algn="l" defTabSz="731520" rtl="0" eaLnBrk="1" latinLnBrk="0" hangingPunct="1">
              <a:spcBef>
                <a:spcPct val="20000"/>
              </a:spcBef>
              <a:buFont typeface="Arial"/>
              <a:buChar char="»"/>
              <a:defRPr sz="19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5pPr>
            <a:lvl6pPr marL="402336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5488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8640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1792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Performance tuning is not a one time thing, plan to keep the performance envelope updated as you add features, optimize code paths, and upgrade underlying compute capacity to a new generation</a:t>
            </a:r>
          </a:p>
        </p:txBody>
      </p:sp>
    </p:spTree>
    <p:extLst>
      <p:ext uri="{BB962C8B-B14F-4D97-AF65-F5344CB8AC3E}">
        <p14:creationId xmlns:p14="http://schemas.microsoft.com/office/powerpoint/2010/main" val="5976944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39829-CD02-2D41-96DB-60ABDBA31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8477" y="316041"/>
            <a:ext cx="13510260" cy="993392"/>
          </a:xfrm>
        </p:spPr>
        <p:txBody>
          <a:bodyPr/>
          <a:lstStyle/>
          <a:p>
            <a:r>
              <a:rPr lang="en-US" dirty="0"/>
              <a:t>Things to remember:</a:t>
            </a:r>
          </a:p>
        </p:txBody>
      </p:sp>
      <p:pic>
        <p:nvPicPr>
          <p:cNvPr id="19" name="Graphic 14">
            <a:extLst>
              <a:ext uri="{FF2B5EF4-FFF2-40B4-BE49-F238E27FC236}">
                <a16:creationId xmlns:a16="http://schemas.microsoft.com/office/drawing/2014/main" id="{4BC3B015-3B6B-064B-83E9-52284F27A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139" y="4551272"/>
            <a:ext cx="1021216" cy="102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85E56535-7442-ED45-AF87-E8A986BE62B1}"/>
              </a:ext>
            </a:extLst>
          </p:cNvPr>
          <p:cNvSpPr txBox="1">
            <a:spLocks/>
          </p:cNvSpPr>
          <p:nvPr/>
        </p:nvSpPr>
        <p:spPr>
          <a:xfrm>
            <a:off x="2926646" y="4536770"/>
            <a:ext cx="9399169" cy="1050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731520" rtl="0" eaLnBrk="1" latinLnBrk="0" hangingPunct="1">
              <a:spcBef>
                <a:spcPct val="20000"/>
              </a:spcBef>
              <a:buFontTx/>
              <a:buNone/>
              <a:defRPr sz="29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1pPr>
            <a:lvl2pPr marL="1188720" indent="-45720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29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2pPr>
            <a:lvl3pPr marL="182880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26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3pPr>
            <a:lvl4pPr marL="2560320" indent="-365760" algn="l" defTabSz="731520" rtl="0" eaLnBrk="1" latinLnBrk="0" hangingPunct="1">
              <a:spcBef>
                <a:spcPct val="20000"/>
              </a:spcBef>
              <a:buFont typeface="Arial"/>
              <a:buChar char="–"/>
              <a:defRPr sz="22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4pPr>
            <a:lvl5pPr marL="3291840" indent="-365760" algn="l" defTabSz="731520" rtl="0" eaLnBrk="1" latinLnBrk="0" hangingPunct="1">
              <a:spcBef>
                <a:spcPct val="20000"/>
              </a:spcBef>
              <a:buFont typeface="Arial"/>
              <a:buChar char="»"/>
              <a:defRPr sz="19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5pPr>
            <a:lvl6pPr marL="402336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5488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8640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1792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Use AWS </a:t>
            </a:r>
            <a:r>
              <a:rPr lang="en-US" dirty="0" err="1"/>
              <a:t>Fargate</a:t>
            </a:r>
            <a:r>
              <a:rPr lang="en-US" dirty="0"/>
              <a:t> if you want easy, worry free capacity for horizontally scaling application containers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182BFF77-7C3A-6148-AA56-B84F7F1843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07139" y="5970260"/>
            <a:ext cx="1021216" cy="1021216"/>
          </a:xfrm>
          <a:prstGeom prst="rect">
            <a:avLst/>
          </a:prstGeom>
        </p:spPr>
      </p:pic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839F1275-E2AD-BF47-9DD2-A2CA7D45A27C}"/>
              </a:ext>
            </a:extLst>
          </p:cNvPr>
          <p:cNvSpPr txBox="1">
            <a:spLocks/>
          </p:cNvSpPr>
          <p:nvPr/>
        </p:nvSpPr>
        <p:spPr>
          <a:xfrm>
            <a:off x="2926646" y="5970260"/>
            <a:ext cx="8428661" cy="1050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731520" rtl="0" eaLnBrk="1" latinLnBrk="0" hangingPunct="1">
              <a:spcBef>
                <a:spcPct val="20000"/>
              </a:spcBef>
              <a:buFontTx/>
              <a:buNone/>
              <a:defRPr sz="29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1pPr>
            <a:lvl2pPr marL="1188720" indent="-45720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29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2pPr>
            <a:lvl3pPr marL="182880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26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3pPr>
            <a:lvl4pPr marL="2560320" indent="-365760" algn="l" defTabSz="731520" rtl="0" eaLnBrk="1" latinLnBrk="0" hangingPunct="1">
              <a:spcBef>
                <a:spcPct val="20000"/>
              </a:spcBef>
              <a:buFont typeface="Arial"/>
              <a:buChar char="–"/>
              <a:defRPr sz="22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4pPr>
            <a:lvl5pPr marL="3291840" indent="-365760" algn="l" defTabSz="731520" rtl="0" eaLnBrk="1" latinLnBrk="0" hangingPunct="1">
              <a:spcBef>
                <a:spcPct val="20000"/>
              </a:spcBef>
              <a:buFont typeface="Arial"/>
              <a:buChar char="»"/>
              <a:defRPr sz="19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5pPr>
            <a:lvl6pPr marL="402336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5488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8640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1792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Use ECS Capacity Providers to automatically scale EC2 capacity for running your containers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A4C9162-34AA-D947-A1AA-45CB392E484D}"/>
              </a:ext>
            </a:extLst>
          </p:cNvPr>
          <p:cNvGrpSpPr/>
          <p:nvPr/>
        </p:nvGrpSpPr>
        <p:grpSpPr>
          <a:xfrm>
            <a:off x="1398477" y="1663721"/>
            <a:ext cx="1359592" cy="993392"/>
            <a:chOff x="7228898" y="427123"/>
            <a:chExt cx="6701246" cy="355309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51DF530-2EDF-8049-B7F1-17BF78979382}"/>
                </a:ext>
              </a:extLst>
            </p:cNvPr>
            <p:cNvCxnSpPr/>
            <p:nvPr/>
          </p:nvCxnSpPr>
          <p:spPr>
            <a:xfrm>
              <a:off x="7764477" y="427123"/>
              <a:ext cx="0" cy="355309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676A1A7-A524-B146-9438-A90F167655C1}"/>
                </a:ext>
              </a:extLst>
            </p:cNvPr>
            <p:cNvCxnSpPr>
              <a:cxnSpLocks/>
            </p:cNvCxnSpPr>
            <p:nvPr/>
          </p:nvCxnSpPr>
          <p:spPr>
            <a:xfrm>
              <a:off x="7764477" y="3941033"/>
              <a:ext cx="539496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9C4D01A1-9B32-D74F-91AB-FED041195056}"/>
                </a:ext>
              </a:extLst>
            </p:cNvPr>
            <p:cNvSpPr/>
            <p:nvPr/>
          </p:nvSpPr>
          <p:spPr>
            <a:xfrm>
              <a:off x="7855916" y="1171679"/>
              <a:ext cx="5225143" cy="2677912"/>
            </a:xfrm>
            <a:custGeom>
              <a:avLst/>
              <a:gdLst>
                <a:gd name="connsiteX0" fmla="*/ 0 w 5225143"/>
                <a:gd name="connsiteY0" fmla="*/ 2677912 h 2677912"/>
                <a:gd name="connsiteX1" fmla="*/ 261257 w 5225143"/>
                <a:gd name="connsiteY1" fmla="*/ 1632884 h 2677912"/>
                <a:gd name="connsiteX2" fmla="*/ 352697 w 5225143"/>
                <a:gd name="connsiteY2" fmla="*/ 1436941 h 2677912"/>
                <a:gd name="connsiteX3" fmla="*/ 705394 w 5225143"/>
                <a:gd name="connsiteY3" fmla="*/ 483352 h 2677912"/>
                <a:gd name="connsiteX4" fmla="*/ 1175657 w 5225143"/>
                <a:gd name="connsiteY4" fmla="*/ 13089 h 2677912"/>
                <a:gd name="connsiteX5" fmla="*/ 1254034 w 5225143"/>
                <a:gd name="connsiteY5" fmla="*/ 535604 h 2677912"/>
                <a:gd name="connsiteX6" fmla="*/ 1907177 w 5225143"/>
                <a:gd name="connsiteY6" fmla="*/ 27 h 2677912"/>
                <a:gd name="connsiteX7" fmla="*/ 2011680 w 5225143"/>
                <a:gd name="connsiteY7" fmla="*/ 509478 h 2677912"/>
                <a:gd name="connsiteX8" fmla="*/ 2599508 w 5225143"/>
                <a:gd name="connsiteY8" fmla="*/ 13089 h 2677912"/>
                <a:gd name="connsiteX9" fmla="*/ 2782388 w 5225143"/>
                <a:gd name="connsiteY9" fmla="*/ 509478 h 2677912"/>
                <a:gd name="connsiteX10" fmla="*/ 3265714 w 5225143"/>
                <a:gd name="connsiteY10" fmla="*/ 65341 h 2677912"/>
                <a:gd name="connsiteX11" fmla="*/ 3618411 w 5225143"/>
                <a:gd name="connsiteY11" fmla="*/ 496415 h 2677912"/>
                <a:gd name="connsiteX12" fmla="*/ 4101737 w 5225143"/>
                <a:gd name="connsiteY12" fmla="*/ 248221 h 2677912"/>
                <a:gd name="connsiteX13" fmla="*/ 5225143 w 5225143"/>
                <a:gd name="connsiteY13" fmla="*/ 209032 h 2677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25143" h="2677912">
                  <a:moveTo>
                    <a:pt x="0" y="2677912"/>
                  </a:moveTo>
                  <a:cubicBezTo>
                    <a:pt x="101237" y="2258812"/>
                    <a:pt x="202474" y="1839712"/>
                    <a:pt x="261257" y="1632884"/>
                  </a:cubicBezTo>
                  <a:cubicBezTo>
                    <a:pt x="320040" y="1426055"/>
                    <a:pt x="278674" y="1628530"/>
                    <a:pt x="352697" y="1436941"/>
                  </a:cubicBezTo>
                  <a:cubicBezTo>
                    <a:pt x="426720" y="1245352"/>
                    <a:pt x="568234" y="720661"/>
                    <a:pt x="705394" y="483352"/>
                  </a:cubicBezTo>
                  <a:cubicBezTo>
                    <a:pt x="842554" y="246043"/>
                    <a:pt x="1084217" y="4380"/>
                    <a:pt x="1175657" y="13089"/>
                  </a:cubicBezTo>
                  <a:cubicBezTo>
                    <a:pt x="1267097" y="21798"/>
                    <a:pt x="1132114" y="537781"/>
                    <a:pt x="1254034" y="535604"/>
                  </a:cubicBezTo>
                  <a:cubicBezTo>
                    <a:pt x="1375954" y="533427"/>
                    <a:pt x="1780903" y="4381"/>
                    <a:pt x="1907177" y="27"/>
                  </a:cubicBezTo>
                  <a:cubicBezTo>
                    <a:pt x="2033451" y="-4327"/>
                    <a:pt x="1896292" y="507301"/>
                    <a:pt x="2011680" y="509478"/>
                  </a:cubicBezTo>
                  <a:cubicBezTo>
                    <a:pt x="2127068" y="511655"/>
                    <a:pt x="2471057" y="13089"/>
                    <a:pt x="2599508" y="13089"/>
                  </a:cubicBezTo>
                  <a:cubicBezTo>
                    <a:pt x="2727959" y="13089"/>
                    <a:pt x="2671354" y="500769"/>
                    <a:pt x="2782388" y="509478"/>
                  </a:cubicBezTo>
                  <a:cubicBezTo>
                    <a:pt x="2893422" y="518187"/>
                    <a:pt x="3126377" y="67518"/>
                    <a:pt x="3265714" y="65341"/>
                  </a:cubicBezTo>
                  <a:cubicBezTo>
                    <a:pt x="3405051" y="63164"/>
                    <a:pt x="3479074" y="465935"/>
                    <a:pt x="3618411" y="496415"/>
                  </a:cubicBezTo>
                  <a:cubicBezTo>
                    <a:pt x="3757748" y="526895"/>
                    <a:pt x="3833948" y="296118"/>
                    <a:pt x="4101737" y="248221"/>
                  </a:cubicBezTo>
                  <a:cubicBezTo>
                    <a:pt x="4369526" y="200324"/>
                    <a:pt x="4797334" y="204678"/>
                    <a:pt x="5225143" y="209032"/>
                  </a:cubicBezTo>
                </a:path>
              </a:pathLst>
            </a:custGeom>
            <a:noFill/>
            <a:ln w="317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B85D37B-AD88-E249-8BE4-5208FB0EEF65}"/>
                </a:ext>
              </a:extLst>
            </p:cNvPr>
            <p:cNvCxnSpPr>
              <a:cxnSpLocks/>
            </p:cNvCxnSpPr>
            <p:nvPr/>
          </p:nvCxnSpPr>
          <p:spPr>
            <a:xfrm>
              <a:off x="7228898" y="1158590"/>
              <a:ext cx="6701246" cy="0"/>
            </a:xfrm>
            <a:prstGeom prst="line">
              <a:avLst/>
            </a:prstGeom>
            <a:ln w="31750"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8218782-DCE5-5140-A5C9-DBE814F50F7D}"/>
                </a:ext>
              </a:extLst>
            </p:cNvPr>
            <p:cNvCxnSpPr>
              <a:cxnSpLocks/>
            </p:cNvCxnSpPr>
            <p:nvPr/>
          </p:nvCxnSpPr>
          <p:spPr>
            <a:xfrm>
              <a:off x="7228898" y="1950920"/>
              <a:ext cx="6609806" cy="0"/>
            </a:xfrm>
            <a:prstGeom prst="line">
              <a:avLst/>
            </a:prstGeom>
            <a:ln w="31750"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C01B2EB4-E22A-394C-B803-96F583DA0BC3}"/>
              </a:ext>
            </a:extLst>
          </p:cNvPr>
          <p:cNvSpPr txBox="1">
            <a:spLocks/>
          </p:cNvSpPr>
          <p:nvPr/>
        </p:nvSpPr>
        <p:spPr>
          <a:xfrm>
            <a:off x="2905657" y="1413160"/>
            <a:ext cx="8428661" cy="29283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731520" rtl="0" eaLnBrk="1" latinLnBrk="0" hangingPunct="1">
              <a:spcBef>
                <a:spcPct val="20000"/>
              </a:spcBef>
              <a:buFontTx/>
              <a:buNone/>
              <a:defRPr sz="29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1pPr>
            <a:lvl2pPr marL="1188720" indent="-45720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29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2pPr>
            <a:lvl3pPr marL="182880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26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3pPr>
            <a:lvl4pPr marL="2560320" indent="-365760" algn="l" defTabSz="731520" rtl="0" eaLnBrk="1" latinLnBrk="0" hangingPunct="1">
              <a:spcBef>
                <a:spcPct val="20000"/>
              </a:spcBef>
              <a:buFont typeface="Arial"/>
              <a:buChar char="–"/>
              <a:defRPr sz="22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4pPr>
            <a:lvl5pPr marL="3291840" indent="-365760" algn="l" defTabSz="731520" rtl="0" eaLnBrk="1" latinLnBrk="0" hangingPunct="1">
              <a:spcBef>
                <a:spcPct val="20000"/>
              </a:spcBef>
              <a:buFont typeface="Arial"/>
              <a:buChar char="»"/>
              <a:defRPr sz="19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5pPr>
            <a:lvl6pPr marL="402336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5488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8640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1792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Horizontal scaling is based on the aggregate metric for the resource that your application runs out of first in a load test. There are multiple scaling strategies, but the goal is to create a “sawtooth” that keeps that metric reasonable with a little headroom for bursts</a:t>
            </a:r>
          </a:p>
        </p:txBody>
      </p:sp>
    </p:spTree>
    <p:extLst>
      <p:ext uri="{BB962C8B-B14F-4D97-AF65-F5344CB8AC3E}">
        <p14:creationId xmlns:p14="http://schemas.microsoft.com/office/powerpoint/2010/main" val="17481977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6E977-F13D-0A42-AA42-1D4FBDD12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0CB427-07A6-074C-B247-C806CA80AB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Got questions? You can chat with me here: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Twitter: @</a:t>
            </a:r>
            <a:r>
              <a:rPr lang="en-US" dirty="0" err="1"/>
              <a:t>nathankpeck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759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9FD19FDE-9722-2341-8FB9-22B3E086C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77641" y="3280671"/>
            <a:ext cx="2080055" cy="208005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7D86CCB-CB42-A247-AA20-562D6193A9DA}"/>
              </a:ext>
            </a:extLst>
          </p:cNvPr>
          <p:cNvSpPr/>
          <p:nvPr/>
        </p:nvSpPr>
        <p:spPr>
          <a:xfrm>
            <a:off x="4544290" y="5081760"/>
            <a:ext cx="762000" cy="6373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B336DE-8299-F143-A978-C272652F4F7C}"/>
              </a:ext>
            </a:extLst>
          </p:cNvPr>
          <p:cNvSpPr/>
          <p:nvPr/>
        </p:nvSpPr>
        <p:spPr>
          <a:xfrm>
            <a:off x="4544290" y="4375179"/>
            <a:ext cx="762000" cy="63730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51B0A3-3402-4446-BA09-E0E1D673A43E}"/>
              </a:ext>
            </a:extLst>
          </p:cNvPr>
          <p:cNvSpPr/>
          <p:nvPr/>
        </p:nvSpPr>
        <p:spPr>
          <a:xfrm>
            <a:off x="4544290" y="3668598"/>
            <a:ext cx="762000" cy="6373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78356A-90ED-E343-A788-F5A64773C0F6}"/>
              </a:ext>
            </a:extLst>
          </p:cNvPr>
          <p:cNvSpPr/>
          <p:nvPr/>
        </p:nvSpPr>
        <p:spPr>
          <a:xfrm>
            <a:off x="4544290" y="2962017"/>
            <a:ext cx="762000" cy="6373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B9FE5B-CCB0-3C4D-83F1-CDC9D33E0435}"/>
              </a:ext>
            </a:extLst>
          </p:cNvPr>
          <p:cNvSpPr/>
          <p:nvPr/>
        </p:nvSpPr>
        <p:spPr>
          <a:xfrm>
            <a:off x="5399424" y="5081760"/>
            <a:ext cx="762000" cy="6373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9594D4-C810-9E41-BF52-3C998ACEBECB}"/>
              </a:ext>
            </a:extLst>
          </p:cNvPr>
          <p:cNvSpPr/>
          <p:nvPr/>
        </p:nvSpPr>
        <p:spPr>
          <a:xfrm>
            <a:off x="5399424" y="4375179"/>
            <a:ext cx="762000" cy="63730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BCEA68-1989-B84C-AC46-73EC2513F5C5}"/>
              </a:ext>
            </a:extLst>
          </p:cNvPr>
          <p:cNvSpPr/>
          <p:nvPr/>
        </p:nvSpPr>
        <p:spPr>
          <a:xfrm>
            <a:off x="5399424" y="3668598"/>
            <a:ext cx="762000" cy="6373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5AB34E-1D95-5944-9BD6-3C3E90A7FA52}"/>
              </a:ext>
            </a:extLst>
          </p:cNvPr>
          <p:cNvSpPr/>
          <p:nvPr/>
        </p:nvSpPr>
        <p:spPr>
          <a:xfrm>
            <a:off x="5399424" y="2962017"/>
            <a:ext cx="762000" cy="6373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1C9CBC-3F66-7841-8464-F2BB88F31363}"/>
              </a:ext>
            </a:extLst>
          </p:cNvPr>
          <p:cNvSpPr/>
          <p:nvPr/>
        </p:nvSpPr>
        <p:spPr>
          <a:xfrm>
            <a:off x="7530714" y="5081759"/>
            <a:ext cx="762000" cy="6373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A793C2-8199-9848-9968-427059EED0E9}"/>
              </a:ext>
            </a:extLst>
          </p:cNvPr>
          <p:cNvSpPr/>
          <p:nvPr/>
        </p:nvSpPr>
        <p:spPr>
          <a:xfrm>
            <a:off x="7530714" y="4375178"/>
            <a:ext cx="762000" cy="6373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E5005DC-7B26-DF45-8725-D4EAC4E323FC}"/>
              </a:ext>
            </a:extLst>
          </p:cNvPr>
          <p:cNvSpPr/>
          <p:nvPr/>
        </p:nvSpPr>
        <p:spPr>
          <a:xfrm>
            <a:off x="7530714" y="3668597"/>
            <a:ext cx="762000" cy="63730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A21454-2F7B-F442-875D-23020DC3F113}"/>
              </a:ext>
            </a:extLst>
          </p:cNvPr>
          <p:cNvSpPr/>
          <p:nvPr/>
        </p:nvSpPr>
        <p:spPr>
          <a:xfrm>
            <a:off x="7530714" y="2962016"/>
            <a:ext cx="762000" cy="63730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56C4F0F-4134-1A4A-A477-0E69C9A1B775}"/>
              </a:ext>
            </a:extLst>
          </p:cNvPr>
          <p:cNvSpPr/>
          <p:nvPr/>
        </p:nvSpPr>
        <p:spPr>
          <a:xfrm>
            <a:off x="8385848" y="5081759"/>
            <a:ext cx="762000" cy="6373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F6FA46C-40A4-4E42-89FB-D287AB12B2E2}"/>
              </a:ext>
            </a:extLst>
          </p:cNvPr>
          <p:cNvSpPr/>
          <p:nvPr/>
        </p:nvSpPr>
        <p:spPr>
          <a:xfrm>
            <a:off x="8385848" y="4375178"/>
            <a:ext cx="762000" cy="6373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9A5DAC5-EA3F-8D48-9BB0-ACDB8B63E212}"/>
              </a:ext>
            </a:extLst>
          </p:cNvPr>
          <p:cNvSpPr/>
          <p:nvPr/>
        </p:nvSpPr>
        <p:spPr>
          <a:xfrm>
            <a:off x="8385848" y="3668597"/>
            <a:ext cx="762000" cy="63730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10CE92F-7818-2648-AF57-C48EA4F895A4}"/>
              </a:ext>
            </a:extLst>
          </p:cNvPr>
          <p:cNvSpPr/>
          <p:nvPr/>
        </p:nvSpPr>
        <p:spPr>
          <a:xfrm>
            <a:off x="8385848" y="2962016"/>
            <a:ext cx="762000" cy="63730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30070E2-594F-6447-9216-324F61E86A5B}"/>
              </a:ext>
            </a:extLst>
          </p:cNvPr>
          <p:cNvSpPr/>
          <p:nvPr/>
        </p:nvSpPr>
        <p:spPr>
          <a:xfrm>
            <a:off x="9244833" y="5081759"/>
            <a:ext cx="762000" cy="6373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E36509E-66B8-D548-91B0-80CDB2C79B90}"/>
              </a:ext>
            </a:extLst>
          </p:cNvPr>
          <p:cNvSpPr/>
          <p:nvPr/>
        </p:nvSpPr>
        <p:spPr>
          <a:xfrm>
            <a:off x="9244833" y="4375178"/>
            <a:ext cx="762000" cy="6373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C17FC91-F2F5-0D4D-835F-6C9DE38F590C}"/>
              </a:ext>
            </a:extLst>
          </p:cNvPr>
          <p:cNvSpPr/>
          <p:nvPr/>
        </p:nvSpPr>
        <p:spPr>
          <a:xfrm>
            <a:off x="9244833" y="3668597"/>
            <a:ext cx="762000" cy="63730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04A4531-FA57-2041-8143-3989081D8310}"/>
              </a:ext>
            </a:extLst>
          </p:cNvPr>
          <p:cNvSpPr/>
          <p:nvPr/>
        </p:nvSpPr>
        <p:spPr>
          <a:xfrm>
            <a:off x="9244833" y="2962016"/>
            <a:ext cx="762000" cy="63730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8851067-26DF-804B-950F-1269D6F3F654}"/>
              </a:ext>
            </a:extLst>
          </p:cNvPr>
          <p:cNvSpPr/>
          <p:nvPr/>
        </p:nvSpPr>
        <p:spPr>
          <a:xfrm>
            <a:off x="10099967" y="5081759"/>
            <a:ext cx="762000" cy="63730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6CA395E-3713-B240-A3D3-5274EF4A9640}"/>
              </a:ext>
            </a:extLst>
          </p:cNvPr>
          <p:cNvSpPr/>
          <p:nvPr/>
        </p:nvSpPr>
        <p:spPr>
          <a:xfrm>
            <a:off x="10099967" y="4375178"/>
            <a:ext cx="762000" cy="63730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CCC3D35-BFDB-CD4F-8218-1BB4F175DF95}"/>
              </a:ext>
            </a:extLst>
          </p:cNvPr>
          <p:cNvSpPr/>
          <p:nvPr/>
        </p:nvSpPr>
        <p:spPr>
          <a:xfrm>
            <a:off x="10099967" y="3668597"/>
            <a:ext cx="762000" cy="63730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EF2DC53-3F32-F441-924C-9F626A4F583F}"/>
              </a:ext>
            </a:extLst>
          </p:cNvPr>
          <p:cNvSpPr/>
          <p:nvPr/>
        </p:nvSpPr>
        <p:spPr>
          <a:xfrm>
            <a:off x="10099967" y="2962016"/>
            <a:ext cx="762000" cy="63730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ECCD4514-97C8-3E4F-8209-531978A8D1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798193" y="2637479"/>
            <a:ext cx="1737699" cy="1737699"/>
          </a:xfrm>
          <a:prstGeom prst="rect">
            <a:avLst/>
          </a:prstGeom>
        </p:spPr>
      </p:pic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FE0089DC-DD51-1F48-9F9E-5C3CDA825FC6}"/>
              </a:ext>
            </a:extLst>
          </p:cNvPr>
          <p:cNvSpPr txBox="1">
            <a:spLocks/>
          </p:cNvSpPr>
          <p:nvPr/>
        </p:nvSpPr>
        <p:spPr>
          <a:xfrm>
            <a:off x="4658036" y="6115143"/>
            <a:ext cx="3352801" cy="5419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731520" rtl="0" eaLnBrk="1" latinLnBrk="0" hangingPunct="1">
              <a:spcBef>
                <a:spcPct val="20000"/>
              </a:spcBef>
              <a:buFontTx/>
              <a:buNone/>
              <a:defRPr sz="29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1pPr>
            <a:lvl2pPr marL="1188720" indent="-45720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29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2pPr>
            <a:lvl3pPr marL="182880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26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3pPr>
            <a:lvl4pPr marL="2560320" indent="-365760" algn="l" defTabSz="731520" rtl="0" eaLnBrk="1" latinLnBrk="0" hangingPunct="1">
              <a:spcBef>
                <a:spcPct val="20000"/>
              </a:spcBef>
              <a:buFont typeface="Arial"/>
              <a:buChar char="–"/>
              <a:defRPr sz="22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4pPr>
            <a:lvl5pPr marL="3291840" indent="-365760" algn="l" defTabSz="731520" rtl="0" eaLnBrk="1" latinLnBrk="0" hangingPunct="1">
              <a:spcBef>
                <a:spcPct val="20000"/>
              </a:spcBef>
              <a:buFont typeface="Arial"/>
              <a:buChar char="»"/>
              <a:defRPr sz="19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5pPr>
            <a:lvl6pPr marL="402336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5488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8640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1792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50% CPU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FCD87F22-5455-B343-AF59-05E00C0C1B44}"/>
              </a:ext>
            </a:extLst>
          </p:cNvPr>
          <p:cNvSpPr txBox="1">
            <a:spLocks/>
          </p:cNvSpPr>
          <p:nvPr/>
        </p:nvSpPr>
        <p:spPr>
          <a:xfrm>
            <a:off x="8330432" y="6115142"/>
            <a:ext cx="3352801" cy="5419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731520" rtl="0" eaLnBrk="1" latinLnBrk="0" hangingPunct="1">
              <a:spcBef>
                <a:spcPct val="20000"/>
              </a:spcBef>
              <a:buFontTx/>
              <a:buNone/>
              <a:defRPr sz="29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1pPr>
            <a:lvl2pPr marL="1188720" indent="-45720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29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2pPr>
            <a:lvl3pPr marL="182880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26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3pPr>
            <a:lvl4pPr marL="2560320" indent="-365760" algn="l" defTabSz="731520" rtl="0" eaLnBrk="1" latinLnBrk="0" hangingPunct="1">
              <a:spcBef>
                <a:spcPct val="20000"/>
              </a:spcBef>
              <a:buFont typeface="Arial"/>
              <a:buChar char="–"/>
              <a:defRPr sz="22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4pPr>
            <a:lvl5pPr marL="3291840" indent="-365760" algn="l" defTabSz="731520" rtl="0" eaLnBrk="1" latinLnBrk="0" hangingPunct="1">
              <a:spcBef>
                <a:spcPct val="20000"/>
              </a:spcBef>
              <a:buFont typeface="Arial"/>
              <a:buChar char="»"/>
              <a:defRPr sz="19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5pPr>
            <a:lvl6pPr marL="402336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5488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8640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1792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75% Memory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924465AE-8899-C844-BC64-EE0DA39AE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070" y="604028"/>
            <a:ext cx="13510260" cy="1432590"/>
          </a:xfrm>
        </p:spPr>
        <p:txBody>
          <a:bodyPr/>
          <a:lstStyle/>
          <a:p>
            <a:r>
              <a:rPr lang="en-US" dirty="0"/>
              <a:t>Solution: Combine applications onto instances for better instance utilization.</a:t>
            </a: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764C599C-D363-BB48-91BC-60A4D224B4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798193" y="4212910"/>
            <a:ext cx="1737699" cy="173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360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9FD19FDE-9722-2341-8FB9-22B3E086C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77641" y="3280671"/>
            <a:ext cx="2080055" cy="208005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7D86CCB-CB42-A247-AA20-562D6193A9DA}"/>
              </a:ext>
            </a:extLst>
          </p:cNvPr>
          <p:cNvSpPr/>
          <p:nvPr/>
        </p:nvSpPr>
        <p:spPr>
          <a:xfrm>
            <a:off x="4544290" y="5081760"/>
            <a:ext cx="762000" cy="6373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B336DE-8299-F143-A978-C272652F4F7C}"/>
              </a:ext>
            </a:extLst>
          </p:cNvPr>
          <p:cNvSpPr/>
          <p:nvPr/>
        </p:nvSpPr>
        <p:spPr>
          <a:xfrm>
            <a:off x="4544290" y="4375179"/>
            <a:ext cx="762000" cy="63730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51B0A3-3402-4446-BA09-E0E1D673A43E}"/>
              </a:ext>
            </a:extLst>
          </p:cNvPr>
          <p:cNvSpPr/>
          <p:nvPr/>
        </p:nvSpPr>
        <p:spPr>
          <a:xfrm>
            <a:off x="4544290" y="3668598"/>
            <a:ext cx="762000" cy="6373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78356A-90ED-E343-A788-F5A64773C0F6}"/>
              </a:ext>
            </a:extLst>
          </p:cNvPr>
          <p:cNvSpPr/>
          <p:nvPr/>
        </p:nvSpPr>
        <p:spPr>
          <a:xfrm>
            <a:off x="4544290" y="2962017"/>
            <a:ext cx="762000" cy="6373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B9FE5B-CCB0-3C4D-83F1-CDC9D33E0435}"/>
              </a:ext>
            </a:extLst>
          </p:cNvPr>
          <p:cNvSpPr/>
          <p:nvPr/>
        </p:nvSpPr>
        <p:spPr>
          <a:xfrm>
            <a:off x="5399424" y="5081760"/>
            <a:ext cx="762000" cy="6373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9594D4-C810-9E41-BF52-3C998ACEBECB}"/>
              </a:ext>
            </a:extLst>
          </p:cNvPr>
          <p:cNvSpPr/>
          <p:nvPr/>
        </p:nvSpPr>
        <p:spPr>
          <a:xfrm>
            <a:off x="5399424" y="4375179"/>
            <a:ext cx="762000" cy="63730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BCEA68-1989-B84C-AC46-73EC2513F5C5}"/>
              </a:ext>
            </a:extLst>
          </p:cNvPr>
          <p:cNvSpPr/>
          <p:nvPr/>
        </p:nvSpPr>
        <p:spPr>
          <a:xfrm>
            <a:off x="5399424" y="3668598"/>
            <a:ext cx="762000" cy="6373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5AB34E-1D95-5944-9BD6-3C3E90A7FA52}"/>
              </a:ext>
            </a:extLst>
          </p:cNvPr>
          <p:cNvSpPr/>
          <p:nvPr/>
        </p:nvSpPr>
        <p:spPr>
          <a:xfrm>
            <a:off x="5399424" y="2962017"/>
            <a:ext cx="762000" cy="6373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1C9CBC-3F66-7841-8464-F2BB88F31363}"/>
              </a:ext>
            </a:extLst>
          </p:cNvPr>
          <p:cNvSpPr/>
          <p:nvPr/>
        </p:nvSpPr>
        <p:spPr>
          <a:xfrm>
            <a:off x="7530714" y="5081759"/>
            <a:ext cx="762000" cy="6373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A793C2-8199-9848-9968-427059EED0E9}"/>
              </a:ext>
            </a:extLst>
          </p:cNvPr>
          <p:cNvSpPr/>
          <p:nvPr/>
        </p:nvSpPr>
        <p:spPr>
          <a:xfrm>
            <a:off x="7530714" y="4375178"/>
            <a:ext cx="762000" cy="6373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E5005DC-7B26-DF45-8725-D4EAC4E323FC}"/>
              </a:ext>
            </a:extLst>
          </p:cNvPr>
          <p:cNvSpPr/>
          <p:nvPr/>
        </p:nvSpPr>
        <p:spPr>
          <a:xfrm>
            <a:off x="7530714" y="3668597"/>
            <a:ext cx="762000" cy="637309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A21454-2F7B-F442-875D-23020DC3F113}"/>
              </a:ext>
            </a:extLst>
          </p:cNvPr>
          <p:cNvSpPr/>
          <p:nvPr/>
        </p:nvSpPr>
        <p:spPr>
          <a:xfrm>
            <a:off x="7530714" y="2962016"/>
            <a:ext cx="762000" cy="63730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56C4F0F-4134-1A4A-A477-0E69C9A1B775}"/>
              </a:ext>
            </a:extLst>
          </p:cNvPr>
          <p:cNvSpPr/>
          <p:nvPr/>
        </p:nvSpPr>
        <p:spPr>
          <a:xfrm>
            <a:off x="8385848" y="5081759"/>
            <a:ext cx="762000" cy="6373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F6FA46C-40A4-4E42-89FB-D287AB12B2E2}"/>
              </a:ext>
            </a:extLst>
          </p:cNvPr>
          <p:cNvSpPr/>
          <p:nvPr/>
        </p:nvSpPr>
        <p:spPr>
          <a:xfrm>
            <a:off x="8385848" y="4375178"/>
            <a:ext cx="762000" cy="6373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9A5DAC5-EA3F-8D48-9BB0-ACDB8B63E212}"/>
              </a:ext>
            </a:extLst>
          </p:cNvPr>
          <p:cNvSpPr/>
          <p:nvPr/>
        </p:nvSpPr>
        <p:spPr>
          <a:xfrm>
            <a:off x="8385848" y="3668597"/>
            <a:ext cx="762000" cy="637309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10CE92F-7818-2648-AF57-C48EA4F895A4}"/>
              </a:ext>
            </a:extLst>
          </p:cNvPr>
          <p:cNvSpPr/>
          <p:nvPr/>
        </p:nvSpPr>
        <p:spPr>
          <a:xfrm>
            <a:off x="8385848" y="2962016"/>
            <a:ext cx="762000" cy="63730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30070E2-594F-6447-9216-324F61E86A5B}"/>
              </a:ext>
            </a:extLst>
          </p:cNvPr>
          <p:cNvSpPr/>
          <p:nvPr/>
        </p:nvSpPr>
        <p:spPr>
          <a:xfrm>
            <a:off x="9244833" y="5081759"/>
            <a:ext cx="762000" cy="6373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E36509E-66B8-D548-91B0-80CDB2C79B90}"/>
              </a:ext>
            </a:extLst>
          </p:cNvPr>
          <p:cNvSpPr/>
          <p:nvPr/>
        </p:nvSpPr>
        <p:spPr>
          <a:xfrm>
            <a:off x="9244833" y="4375178"/>
            <a:ext cx="762000" cy="6373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C17FC91-F2F5-0D4D-835F-6C9DE38F590C}"/>
              </a:ext>
            </a:extLst>
          </p:cNvPr>
          <p:cNvSpPr/>
          <p:nvPr/>
        </p:nvSpPr>
        <p:spPr>
          <a:xfrm>
            <a:off x="9244833" y="3668597"/>
            <a:ext cx="762000" cy="637309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04A4531-FA57-2041-8143-3989081D8310}"/>
              </a:ext>
            </a:extLst>
          </p:cNvPr>
          <p:cNvSpPr/>
          <p:nvPr/>
        </p:nvSpPr>
        <p:spPr>
          <a:xfrm>
            <a:off x="9244833" y="2962016"/>
            <a:ext cx="762000" cy="63730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8851067-26DF-804B-950F-1269D6F3F654}"/>
              </a:ext>
            </a:extLst>
          </p:cNvPr>
          <p:cNvSpPr/>
          <p:nvPr/>
        </p:nvSpPr>
        <p:spPr>
          <a:xfrm>
            <a:off x="10099967" y="5081759"/>
            <a:ext cx="762000" cy="63730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6CA395E-3713-B240-A3D3-5274EF4A9640}"/>
              </a:ext>
            </a:extLst>
          </p:cNvPr>
          <p:cNvSpPr/>
          <p:nvPr/>
        </p:nvSpPr>
        <p:spPr>
          <a:xfrm>
            <a:off x="10099967" y="4375178"/>
            <a:ext cx="762000" cy="63730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CCC3D35-BFDB-CD4F-8218-1BB4F175DF95}"/>
              </a:ext>
            </a:extLst>
          </p:cNvPr>
          <p:cNvSpPr/>
          <p:nvPr/>
        </p:nvSpPr>
        <p:spPr>
          <a:xfrm>
            <a:off x="10099967" y="3668597"/>
            <a:ext cx="762000" cy="63730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EF2DC53-3F32-F441-924C-9F626A4F583F}"/>
              </a:ext>
            </a:extLst>
          </p:cNvPr>
          <p:cNvSpPr/>
          <p:nvPr/>
        </p:nvSpPr>
        <p:spPr>
          <a:xfrm>
            <a:off x="10099967" y="2962016"/>
            <a:ext cx="762000" cy="63730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ECCD4514-97C8-3E4F-8209-531978A8D1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798193" y="2637479"/>
            <a:ext cx="1737699" cy="1737699"/>
          </a:xfrm>
          <a:prstGeom prst="rect">
            <a:avLst/>
          </a:prstGeom>
        </p:spPr>
      </p:pic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FE0089DC-DD51-1F48-9F9E-5C3CDA825FC6}"/>
              </a:ext>
            </a:extLst>
          </p:cNvPr>
          <p:cNvSpPr txBox="1">
            <a:spLocks/>
          </p:cNvSpPr>
          <p:nvPr/>
        </p:nvSpPr>
        <p:spPr>
          <a:xfrm>
            <a:off x="4658036" y="6115143"/>
            <a:ext cx="3352801" cy="5419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731520" rtl="0" eaLnBrk="1" latinLnBrk="0" hangingPunct="1">
              <a:spcBef>
                <a:spcPct val="20000"/>
              </a:spcBef>
              <a:buFontTx/>
              <a:buNone/>
              <a:defRPr sz="29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1pPr>
            <a:lvl2pPr marL="1188720" indent="-45720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29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2pPr>
            <a:lvl3pPr marL="182880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26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3pPr>
            <a:lvl4pPr marL="2560320" indent="-365760" algn="l" defTabSz="731520" rtl="0" eaLnBrk="1" latinLnBrk="0" hangingPunct="1">
              <a:spcBef>
                <a:spcPct val="20000"/>
              </a:spcBef>
              <a:buFont typeface="Arial"/>
              <a:buChar char="–"/>
              <a:defRPr sz="22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4pPr>
            <a:lvl5pPr marL="3291840" indent="-365760" algn="l" defTabSz="731520" rtl="0" eaLnBrk="1" latinLnBrk="0" hangingPunct="1">
              <a:spcBef>
                <a:spcPct val="20000"/>
              </a:spcBef>
              <a:buFont typeface="Arial"/>
              <a:buChar char="»"/>
              <a:defRPr sz="19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5pPr>
            <a:lvl6pPr marL="402336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5488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8640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1792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50% CPU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FCD87F22-5455-B343-AF59-05E00C0C1B44}"/>
              </a:ext>
            </a:extLst>
          </p:cNvPr>
          <p:cNvSpPr txBox="1">
            <a:spLocks/>
          </p:cNvSpPr>
          <p:nvPr/>
        </p:nvSpPr>
        <p:spPr>
          <a:xfrm>
            <a:off x="8330432" y="6115142"/>
            <a:ext cx="3352801" cy="5419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731520" rtl="0" eaLnBrk="1" latinLnBrk="0" hangingPunct="1">
              <a:spcBef>
                <a:spcPct val="20000"/>
              </a:spcBef>
              <a:buFontTx/>
              <a:buNone/>
              <a:defRPr sz="29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1pPr>
            <a:lvl2pPr marL="1188720" indent="-45720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29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2pPr>
            <a:lvl3pPr marL="182880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26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3pPr>
            <a:lvl4pPr marL="2560320" indent="-365760" algn="l" defTabSz="731520" rtl="0" eaLnBrk="1" latinLnBrk="0" hangingPunct="1">
              <a:spcBef>
                <a:spcPct val="20000"/>
              </a:spcBef>
              <a:buFont typeface="Arial"/>
              <a:buChar char="–"/>
              <a:defRPr sz="22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4pPr>
            <a:lvl5pPr marL="3291840" indent="-365760" algn="l" defTabSz="731520" rtl="0" eaLnBrk="1" latinLnBrk="0" hangingPunct="1">
              <a:spcBef>
                <a:spcPct val="20000"/>
              </a:spcBef>
              <a:buFont typeface="Arial"/>
              <a:buChar char="»"/>
              <a:defRPr sz="19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5pPr>
            <a:lvl6pPr marL="402336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5488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8640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1792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100% CPU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924465AE-8899-C844-BC64-EE0DA39AE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070" y="604028"/>
            <a:ext cx="13510260" cy="1432590"/>
          </a:xfrm>
        </p:spPr>
        <p:txBody>
          <a:bodyPr/>
          <a:lstStyle/>
          <a:p>
            <a:r>
              <a:rPr lang="en-US" dirty="0"/>
              <a:t>Problem: Under heavier usage applications may contend with each other for the instance resources.</a:t>
            </a: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764C599C-D363-BB48-91BC-60A4D224B4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798193" y="4212910"/>
            <a:ext cx="1737699" cy="173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391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2ADFE28-B233-884D-9375-1FFEFB874B3A}"/>
              </a:ext>
            </a:extLst>
          </p:cNvPr>
          <p:cNvSpPr/>
          <p:nvPr/>
        </p:nvSpPr>
        <p:spPr>
          <a:xfrm>
            <a:off x="4392676" y="5281809"/>
            <a:ext cx="1828816" cy="825640"/>
          </a:xfrm>
          <a:prstGeom prst="rect">
            <a:avLst/>
          </a:prstGeom>
          <a:noFill/>
          <a:ln w="69850">
            <a:solidFill>
              <a:schemeClr val="accent1">
                <a:shade val="95000"/>
                <a:satMod val="10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FD19FDE-9722-2341-8FB9-22B3E086C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77641" y="3280671"/>
            <a:ext cx="2080055" cy="208005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7D86CCB-CB42-A247-AA20-562D6193A9DA}"/>
              </a:ext>
            </a:extLst>
          </p:cNvPr>
          <p:cNvSpPr/>
          <p:nvPr/>
        </p:nvSpPr>
        <p:spPr>
          <a:xfrm>
            <a:off x="4502867" y="5372945"/>
            <a:ext cx="762000" cy="6373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B336DE-8299-F143-A978-C272652F4F7C}"/>
              </a:ext>
            </a:extLst>
          </p:cNvPr>
          <p:cNvSpPr/>
          <p:nvPr/>
        </p:nvSpPr>
        <p:spPr>
          <a:xfrm>
            <a:off x="4500442" y="4332801"/>
            <a:ext cx="762000" cy="63730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51B0A3-3402-4446-BA09-E0E1D673A43E}"/>
              </a:ext>
            </a:extLst>
          </p:cNvPr>
          <p:cNvSpPr/>
          <p:nvPr/>
        </p:nvSpPr>
        <p:spPr>
          <a:xfrm>
            <a:off x="4500442" y="3415898"/>
            <a:ext cx="762000" cy="6373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78356A-90ED-E343-A788-F5A64773C0F6}"/>
              </a:ext>
            </a:extLst>
          </p:cNvPr>
          <p:cNvSpPr/>
          <p:nvPr/>
        </p:nvSpPr>
        <p:spPr>
          <a:xfrm>
            <a:off x="4500442" y="2709317"/>
            <a:ext cx="762000" cy="6373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B9FE5B-CCB0-3C4D-83F1-CDC9D33E0435}"/>
              </a:ext>
            </a:extLst>
          </p:cNvPr>
          <p:cNvSpPr/>
          <p:nvPr/>
        </p:nvSpPr>
        <p:spPr>
          <a:xfrm>
            <a:off x="5358001" y="5372945"/>
            <a:ext cx="762000" cy="6373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9594D4-C810-9E41-BF52-3C998ACEBECB}"/>
              </a:ext>
            </a:extLst>
          </p:cNvPr>
          <p:cNvSpPr/>
          <p:nvPr/>
        </p:nvSpPr>
        <p:spPr>
          <a:xfrm>
            <a:off x="5355576" y="4332801"/>
            <a:ext cx="762000" cy="63730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BCEA68-1989-B84C-AC46-73EC2513F5C5}"/>
              </a:ext>
            </a:extLst>
          </p:cNvPr>
          <p:cNvSpPr/>
          <p:nvPr/>
        </p:nvSpPr>
        <p:spPr>
          <a:xfrm>
            <a:off x="5355576" y="3415898"/>
            <a:ext cx="762000" cy="6373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5AB34E-1D95-5944-9BD6-3C3E90A7FA52}"/>
              </a:ext>
            </a:extLst>
          </p:cNvPr>
          <p:cNvSpPr/>
          <p:nvPr/>
        </p:nvSpPr>
        <p:spPr>
          <a:xfrm>
            <a:off x="5355576" y="2709317"/>
            <a:ext cx="762000" cy="6373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ECCD4514-97C8-3E4F-8209-531978A8D1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798193" y="2637479"/>
            <a:ext cx="1737699" cy="1737699"/>
          </a:xfrm>
          <a:prstGeom prst="rect">
            <a:avLst/>
          </a:prstGeom>
        </p:spPr>
      </p:pic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FE0089DC-DD51-1F48-9F9E-5C3CDA825FC6}"/>
              </a:ext>
            </a:extLst>
          </p:cNvPr>
          <p:cNvSpPr txBox="1">
            <a:spLocks/>
          </p:cNvSpPr>
          <p:nvPr/>
        </p:nvSpPr>
        <p:spPr>
          <a:xfrm>
            <a:off x="4500442" y="6372454"/>
            <a:ext cx="3352801" cy="5419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731520" rtl="0" eaLnBrk="1" latinLnBrk="0" hangingPunct="1">
              <a:spcBef>
                <a:spcPct val="20000"/>
              </a:spcBef>
              <a:buFontTx/>
              <a:buNone/>
              <a:defRPr sz="29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1pPr>
            <a:lvl2pPr marL="1188720" indent="-45720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29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2pPr>
            <a:lvl3pPr marL="182880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26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3pPr>
            <a:lvl4pPr marL="2560320" indent="-365760" algn="l" defTabSz="731520" rtl="0" eaLnBrk="1" latinLnBrk="0" hangingPunct="1">
              <a:spcBef>
                <a:spcPct val="20000"/>
              </a:spcBef>
              <a:buFont typeface="Arial"/>
              <a:buChar char="–"/>
              <a:defRPr sz="22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4pPr>
            <a:lvl5pPr marL="3291840" indent="-365760" algn="l" defTabSz="731520" rtl="0" eaLnBrk="1" latinLnBrk="0" hangingPunct="1">
              <a:spcBef>
                <a:spcPct val="20000"/>
              </a:spcBef>
              <a:buFont typeface="Arial"/>
              <a:buChar char="»"/>
              <a:defRPr sz="19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5pPr>
            <a:lvl6pPr marL="402336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5488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8640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1792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50% CPU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924465AE-8899-C844-BC64-EE0DA39AE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070" y="604028"/>
            <a:ext cx="13510260" cy="1432590"/>
          </a:xfrm>
        </p:spPr>
        <p:txBody>
          <a:bodyPr/>
          <a:lstStyle/>
          <a:p>
            <a:r>
              <a:rPr lang="en-US" dirty="0"/>
              <a:t>Solution: Containers allow you to configure limits per application so they don’t compete with each other.</a:t>
            </a: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764C599C-D363-BB48-91BC-60A4D224B4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798193" y="4212910"/>
            <a:ext cx="1737699" cy="1737699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1D717D55-58A3-BD4C-BA04-A8B20A7DAA60}"/>
              </a:ext>
            </a:extLst>
          </p:cNvPr>
          <p:cNvSpPr/>
          <p:nvPr/>
        </p:nvSpPr>
        <p:spPr>
          <a:xfrm>
            <a:off x="7314182" y="5245161"/>
            <a:ext cx="762000" cy="6373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CE929DF-C081-A84D-9F93-EB3749B64CDC}"/>
              </a:ext>
            </a:extLst>
          </p:cNvPr>
          <p:cNvSpPr/>
          <p:nvPr/>
        </p:nvSpPr>
        <p:spPr>
          <a:xfrm>
            <a:off x="7314182" y="4538580"/>
            <a:ext cx="762000" cy="6373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42DF33D-31B8-E047-9B23-40CCE91A1FE0}"/>
              </a:ext>
            </a:extLst>
          </p:cNvPr>
          <p:cNvSpPr/>
          <p:nvPr/>
        </p:nvSpPr>
        <p:spPr>
          <a:xfrm>
            <a:off x="7314182" y="3473207"/>
            <a:ext cx="762000" cy="63730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94D98F4-134B-2143-AE9D-0E57481DD361}"/>
              </a:ext>
            </a:extLst>
          </p:cNvPr>
          <p:cNvSpPr/>
          <p:nvPr/>
        </p:nvSpPr>
        <p:spPr>
          <a:xfrm>
            <a:off x="7314182" y="2766626"/>
            <a:ext cx="762000" cy="63730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6DE6B24-6C35-3B4E-973D-603EE2002AD0}"/>
              </a:ext>
            </a:extLst>
          </p:cNvPr>
          <p:cNvSpPr/>
          <p:nvPr/>
        </p:nvSpPr>
        <p:spPr>
          <a:xfrm>
            <a:off x="8169316" y="5245161"/>
            <a:ext cx="762000" cy="6373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42D4F03-AAB6-9346-8C7A-961C3A90ACFB}"/>
              </a:ext>
            </a:extLst>
          </p:cNvPr>
          <p:cNvSpPr/>
          <p:nvPr/>
        </p:nvSpPr>
        <p:spPr>
          <a:xfrm>
            <a:off x="8169316" y="4538580"/>
            <a:ext cx="762000" cy="6373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90F3C26-CA2C-BC42-819C-F41E206AB0CB}"/>
              </a:ext>
            </a:extLst>
          </p:cNvPr>
          <p:cNvSpPr/>
          <p:nvPr/>
        </p:nvSpPr>
        <p:spPr>
          <a:xfrm>
            <a:off x="8169316" y="3473207"/>
            <a:ext cx="762000" cy="63730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2EEFD86-6F66-2540-AEAF-B3451700EC61}"/>
              </a:ext>
            </a:extLst>
          </p:cNvPr>
          <p:cNvSpPr/>
          <p:nvPr/>
        </p:nvSpPr>
        <p:spPr>
          <a:xfrm>
            <a:off x="8169316" y="2766626"/>
            <a:ext cx="762000" cy="63730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4A0BDF4-593E-3A4D-BAAF-49282C5F5BF8}"/>
              </a:ext>
            </a:extLst>
          </p:cNvPr>
          <p:cNvSpPr/>
          <p:nvPr/>
        </p:nvSpPr>
        <p:spPr>
          <a:xfrm>
            <a:off x="9028301" y="5245161"/>
            <a:ext cx="762000" cy="6373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DF36E8D-D027-C34F-B7BD-F609A3897F27}"/>
              </a:ext>
            </a:extLst>
          </p:cNvPr>
          <p:cNvSpPr/>
          <p:nvPr/>
        </p:nvSpPr>
        <p:spPr>
          <a:xfrm>
            <a:off x="9028301" y="4538580"/>
            <a:ext cx="762000" cy="6373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AC75D40-9FF4-AF4E-A809-C5324F3BA065}"/>
              </a:ext>
            </a:extLst>
          </p:cNvPr>
          <p:cNvSpPr/>
          <p:nvPr/>
        </p:nvSpPr>
        <p:spPr>
          <a:xfrm>
            <a:off x="9028301" y="3473207"/>
            <a:ext cx="762000" cy="63730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6730B12-25E5-3F49-864C-5C75C41BCF3C}"/>
              </a:ext>
            </a:extLst>
          </p:cNvPr>
          <p:cNvSpPr/>
          <p:nvPr/>
        </p:nvSpPr>
        <p:spPr>
          <a:xfrm>
            <a:off x="9028301" y="2766626"/>
            <a:ext cx="762000" cy="63730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279D1B8-8935-424B-B3C0-DD2E28EBDB9D}"/>
              </a:ext>
            </a:extLst>
          </p:cNvPr>
          <p:cNvSpPr/>
          <p:nvPr/>
        </p:nvSpPr>
        <p:spPr>
          <a:xfrm>
            <a:off x="10099967" y="5081759"/>
            <a:ext cx="762000" cy="63730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FDE90F2-2F04-A640-85A4-86D161B3CA3C}"/>
              </a:ext>
            </a:extLst>
          </p:cNvPr>
          <p:cNvSpPr/>
          <p:nvPr/>
        </p:nvSpPr>
        <p:spPr>
          <a:xfrm>
            <a:off x="10099967" y="4375178"/>
            <a:ext cx="762000" cy="63730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4C5954E-B911-9A47-878B-784DF8E306C3}"/>
              </a:ext>
            </a:extLst>
          </p:cNvPr>
          <p:cNvSpPr/>
          <p:nvPr/>
        </p:nvSpPr>
        <p:spPr>
          <a:xfrm>
            <a:off x="10099967" y="3668597"/>
            <a:ext cx="762000" cy="63730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D69A568-F274-8446-B5E2-760D8E6DF415}"/>
              </a:ext>
            </a:extLst>
          </p:cNvPr>
          <p:cNvSpPr/>
          <p:nvPr/>
        </p:nvSpPr>
        <p:spPr>
          <a:xfrm>
            <a:off x="10099967" y="2962016"/>
            <a:ext cx="762000" cy="63730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DD89627F-DF8C-2947-9689-3BC2BAA7DAE0}"/>
              </a:ext>
            </a:extLst>
          </p:cNvPr>
          <p:cNvSpPr txBox="1">
            <a:spLocks/>
          </p:cNvSpPr>
          <p:nvPr/>
        </p:nvSpPr>
        <p:spPr>
          <a:xfrm>
            <a:off x="7732900" y="6386107"/>
            <a:ext cx="3352801" cy="5419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731520" rtl="0" eaLnBrk="1" latinLnBrk="0" hangingPunct="1">
              <a:spcBef>
                <a:spcPct val="20000"/>
              </a:spcBef>
              <a:buFontTx/>
              <a:buNone/>
              <a:defRPr sz="29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1pPr>
            <a:lvl2pPr marL="1188720" indent="-45720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29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2pPr>
            <a:lvl3pPr marL="182880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26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3pPr>
            <a:lvl4pPr marL="2560320" indent="-365760" algn="l" defTabSz="731520" rtl="0" eaLnBrk="1" latinLnBrk="0" hangingPunct="1">
              <a:spcBef>
                <a:spcPct val="20000"/>
              </a:spcBef>
              <a:buFont typeface="Arial"/>
              <a:buChar char="–"/>
              <a:defRPr sz="22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4pPr>
            <a:lvl5pPr marL="3291840" indent="-365760" algn="l" defTabSz="731520" rtl="0" eaLnBrk="1" latinLnBrk="0" hangingPunct="1">
              <a:spcBef>
                <a:spcPct val="20000"/>
              </a:spcBef>
              <a:buFont typeface="Arial"/>
              <a:buChar char="»"/>
              <a:defRPr sz="1900" b="0" i="0" kern="1200">
                <a:solidFill>
                  <a:schemeClr val="tx1"/>
                </a:solidFill>
                <a:latin typeface="Amazon Ember Regular" charset="0"/>
                <a:ea typeface="+mn-ea"/>
                <a:cs typeface="Amazon Ember Regular" charset="0"/>
              </a:defRPr>
            </a:lvl5pPr>
            <a:lvl6pPr marL="402336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5488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8640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17920" indent="-365760" algn="l" defTabSz="73152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75% Memory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E9A09B2-9031-2048-A286-F00C7B508B47}"/>
              </a:ext>
            </a:extLst>
          </p:cNvPr>
          <p:cNvSpPr/>
          <p:nvPr/>
        </p:nvSpPr>
        <p:spPr>
          <a:xfrm>
            <a:off x="4392676" y="4241261"/>
            <a:ext cx="1828816" cy="825640"/>
          </a:xfrm>
          <a:prstGeom prst="rect">
            <a:avLst/>
          </a:prstGeom>
          <a:noFill/>
          <a:ln w="698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DFD010F-DA34-0547-9756-0AD48710B132}"/>
              </a:ext>
            </a:extLst>
          </p:cNvPr>
          <p:cNvSpPr/>
          <p:nvPr/>
        </p:nvSpPr>
        <p:spPr>
          <a:xfrm>
            <a:off x="7227363" y="2672460"/>
            <a:ext cx="2656072" cy="1540450"/>
          </a:xfrm>
          <a:prstGeom prst="rect">
            <a:avLst/>
          </a:prstGeom>
          <a:noFill/>
          <a:ln w="698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E3A4772-76D8-D849-9039-FD28CB716C6E}"/>
              </a:ext>
            </a:extLst>
          </p:cNvPr>
          <p:cNvSpPr/>
          <p:nvPr/>
        </p:nvSpPr>
        <p:spPr>
          <a:xfrm>
            <a:off x="7227363" y="4435931"/>
            <a:ext cx="2656072" cy="1540449"/>
          </a:xfrm>
          <a:prstGeom prst="rect">
            <a:avLst/>
          </a:prstGeom>
          <a:noFill/>
          <a:ln w="69850">
            <a:solidFill>
              <a:schemeClr val="accent1">
                <a:shade val="95000"/>
                <a:satMod val="10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674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924465AE-8899-C844-BC64-EE0DA39AE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127" y="645139"/>
            <a:ext cx="13510260" cy="1432590"/>
          </a:xfrm>
        </p:spPr>
        <p:txBody>
          <a:bodyPr/>
          <a:lstStyle/>
          <a:p>
            <a:r>
              <a:rPr lang="en-US" dirty="0"/>
              <a:t>The application container is the actual unit of scaling</a:t>
            </a:r>
          </a:p>
        </p:txBody>
      </p:sp>
      <p:pic>
        <p:nvPicPr>
          <p:cNvPr id="85" name="Graphic 84">
            <a:extLst>
              <a:ext uri="{FF2B5EF4-FFF2-40B4-BE49-F238E27FC236}">
                <a16:creationId xmlns:a16="http://schemas.microsoft.com/office/drawing/2014/main" id="{7BBD945B-7084-0041-8FF4-DA1DE25E93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80102" y="4939648"/>
            <a:ext cx="1737699" cy="1737699"/>
          </a:xfrm>
          <a:prstGeom prst="rect">
            <a:avLst/>
          </a:prstGeom>
        </p:spPr>
      </p:pic>
      <p:pic>
        <p:nvPicPr>
          <p:cNvPr id="86" name="Graphic 85">
            <a:extLst>
              <a:ext uri="{FF2B5EF4-FFF2-40B4-BE49-F238E27FC236}">
                <a16:creationId xmlns:a16="http://schemas.microsoft.com/office/drawing/2014/main" id="{E27EAEE4-A704-BF4D-8EFE-2DFF70C391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80102" y="2563405"/>
            <a:ext cx="1737699" cy="1737699"/>
          </a:xfrm>
          <a:prstGeom prst="rect">
            <a:avLst/>
          </a:prstGeom>
        </p:spPr>
      </p:pic>
      <p:pic>
        <p:nvPicPr>
          <p:cNvPr id="87" name="Graphic 86">
            <a:extLst>
              <a:ext uri="{FF2B5EF4-FFF2-40B4-BE49-F238E27FC236}">
                <a16:creationId xmlns:a16="http://schemas.microsoft.com/office/drawing/2014/main" id="{5AABEC28-2108-A243-AA3A-E70E9FD998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65143" y="3389310"/>
            <a:ext cx="1737699" cy="1737699"/>
          </a:xfrm>
          <a:prstGeom prst="rect">
            <a:avLst/>
          </a:prstGeom>
        </p:spPr>
      </p:pic>
      <p:sp>
        <p:nvSpPr>
          <p:cNvPr id="181" name="Rectangle 180">
            <a:extLst>
              <a:ext uri="{FF2B5EF4-FFF2-40B4-BE49-F238E27FC236}">
                <a16:creationId xmlns:a16="http://schemas.microsoft.com/office/drawing/2014/main" id="{2A8825EF-2FE6-A549-AA47-F924694ADA0E}"/>
              </a:ext>
            </a:extLst>
          </p:cNvPr>
          <p:cNvSpPr/>
          <p:nvPr/>
        </p:nvSpPr>
        <p:spPr>
          <a:xfrm>
            <a:off x="3702157" y="3113601"/>
            <a:ext cx="762000" cy="63730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09458171-7E8A-3242-9D82-F1A8D7DE8883}"/>
              </a:ext>
            </a:extLst>
          </p:cNvPr>
          <p:cNvSpPr/>
          <p:nvPr/>
        </p:nvSpPr>
        <p:spPr>
          <a:xfrm>
            <a:off x="4557291" y="3113601"/>
            <a:ext cx="762000" cy="63730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0AF90A7F-2950-4640-911E-FFDFAD7522F3}"/>
              </a:ext>
            </a:extLst>
          </p:cNvPr>
          <p:cNvSpPr/>
          <p:nvPr/>
        </p:nvSpPr>
        <p:spPr>
          <a:xfrm>
            <a:off x="3594391" y="3022061"/>
            <a:ext cx="1828816" cy="825640"/>
          </a:xfrm>
          <a:prstGeom prst="rect">
            <a:avLst/>
          </a:prstGeom>
          <a:noFill/>
          <a:ln w="698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9D1E3DC9-E630-1246-8D6B-52C38CDC017B}"/>
              </a:ext>
            </a:extLst>
          </p:cNvPr>
          <p:cNvSpPr/>
          <p:nvPr/>
        </p:nvSpPr>
        <p:spPr>
          <a:xfrm>
            <a:off x="3788976" y="5847504"/>
            <a:ext cx="762000" cy="6373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7256C126-E205-6B4F-BCE6-6B3955D13466}"/>
              </a:ext>
            </a:extLst>
          </p:cNvPr>
          <p:cNvSpPr/>
          <p:nvPr/>
        </p:nvSpPr>
        <p:spPr>
          <a:xfrm>
            <a:off x="3788976" y="5140923"/>
            <a:ext cx="762000" cy="6373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5E91FFF8-68C5-7F49-9336-078402105496}"/>
              </a:ext>
            </a:extLst>
          </p:cNvPr>
          <p:cNvSpPr/>
          <p:nvPr/>
        </p:nvSpPr>
        <p:spPr>
          <a:xfrm>
            <a:off x="4644110" y="5847504"/>
            <a:ext cx="762000" cy="6373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AE115C0E-29FA-0440-92BE-B2B406CF2646}"/>
              </a:ext>
            </a:extLst>
          </p:cNvPr>
          <p:cNvSpPr/>
          <p:nvPr/>
        </p:nvSpPr>
        <p:spPr>
          <a:xfrm>
            <a:off x="4644110" y="5140923"/>
            <a:ext cx="762000" cy="6373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3374B6A7-26A9-914C-BFB2-D95F0FC22D41}"/>
              </a:ext>
            </a:extLst>
          </p:cNvPr>
          <p:cNvSpPr/>
          <p:nvPr/>
        </p:nvSpPr>
        <p:spPr>
          <a:xfrm>
            <a:off x="5503095" y="5847504"/>
            <a:ext cx="762000" cy="6373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BA07755F-9418-B24B-83D1-11F27B4764AD}"/>
              </a:ext>
            </a:extLst>
          </p:cNvPr>
          <p:cNvSpPr/>
          <p:nvPr/>
        </p:nvSpPr>
        <p:spPr>
          <a:xfrm>
            <a:off x="5503095" y="5140923"/>
            <a:ext cx="762000" cy="6373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40DF71D8-843D-F346-B7B3-894A17ED2AB7}"/>
              </a:ext>
            </a:extLst>
          </p:cNvPr>
          <p:cNvSpPr/>
          <p:nvPr/>
        </p:nvSpPr>
        <p:spPr>
          <a:xfrm>
            <a:off x="3702157" y="5038274"/>
            <a:ext cx="2656072" cy="1540449"/>
          </a:xfrm>
          <a:prstGeom prst="rect">
            <a:avLst/>
          </a:prstGeom>
          <a:noFill/>
          <a:ln w="69850">
            <a:solidFill>
              <a:schemeClr val="accent1">
                <a:shade val="95000"/>
                <a:satMod val="10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C4C35335-7EF7-5344-84DF-90393DA35EC8}"/>
              </a:ext>
            </a:extLst>
          </p:cNvPr>
          <p:cNvSpPr/>
          <p:nvPr/>
        </p:nvSpPr>
        <p:spPr>
          <a:xfrm>
            <a:off x="10028429" y="3939241"/>
            <a:ext cx="762000" cy="63730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5162F6A2-304E-E049-9AF3-63D0F0975F1C}"/>
              </a:ext>
            </a:extLst>
          </p:cNvPr>
          <p:cNvSpPr/>
          <p:nvPr/>
        </p:nvSpPr>
        <p:spPr>
          <a:xfrm>
            <a:off x="9920663" y="3847701"/>
            <a:ext cx="989093" cy="825640"/>
          </a:xfrm>
          <a:prstGeom prst="rect">
            <a:avLst/>
          </a:prstGeom>
          <a:noFill/>
          <a:ln w="6985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321602"/>
      </p:ext>
    </p:extLst>
  </p:cSld>
  <p:clrMapOvr>
    <a:masterClrMapping/>
  </p:clrMapOvr>
</p:sld>
</file>

<file path=ppt/theme/theme1.xml><?xml version="1.0" encoding="utf-8"?>
<a:theme xmlns:a="http://schemas.openxmlformats.org/drawingml/2006/main" name="DeckTemplate-AWS">
  <a:themeElements>
    <a:clrScheme name="Custom 41">
      <a:dk1>
        <a:srgbClr val="002D43"/>
      </a:dk1>
      <a:lt1>
        <a:srgbClr val="FFFFFF"/>
      </a:lt1>
      <a:dk2>
        <a:srgbClr val="232F3E"/>
      </a:dk2>
      <a:lt2>
        <a:srgbClr val="FFFFFF"/>
      </a:lt2>
      <a:accent1>
        <a:srgbClr val="FF9900"/>
      </a:accent1>
      <a:accent2>
        <a:srgbClr val="00A0C8"/>
      </a:accent2>
      <a:accent3>
        <a:srgbClr val="007DBC"/>
      </a:accent3>
      <a:accent4>
        <a:srgbClr val="69AE35"/>
      </a:accent4>
      <a:accent5>
        <a:srgbClr val="1D8900"/>
      </a:accent5>
      <a:accent6>
        <a:srgbClr val="FF5745"/>
      </a:accent6>
      <a:hlink>
        <a:srgbClr val="00E0EA"/>
      </a:hlink>
      <a:folHlink>
        <a:srgbClr val="00A0C8"/>
      </a:folHlink>
    </a:clrScheme>
    <a:fontScheme name="Test">
      <a:majorFont>
        <a:latin typeface="Amazon Ember"/>
        <a:ea typeface=""/>
        <a:cs typeface=""/>
      </a:majorFont>
      <a:minorFont>
        <a:latin typeface="Amazon Emb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900" dirty="0" err="1" smtClean="0">
            <a:latin typeface="Amazon Ember" panose="020B0603020204020204" pitchFamily="34" charset="0"/>
            <a:ea typeface="Amazon Ember" panose="020B0603020204020204" pitchFamily="34" charset="0"/>
            <a:cs typeface="Amazon Ember" panose="020B06030202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WS_Deck_Template.potx" id="{956C5B2E-0233-4212-9383-50A039694C0C}" vid="{0176EEA5-D87D-4097-B356-86DC884F45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6A3D6C04DFD740953BA1B2B9E62D60" ma:contentTypeVersion="0" ma:contentTypeDescription="Create a new document." ma:contentTypeScope="" ma:versionID="26617cd14cd3af163c0e97ff614e520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5B35A6-8B52-46A5-AE45-B98C6459DC1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97C89A-FD0C-431E-81F6-90225B937683}">
  <ds:schemaRefs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51A3258A-222C-4488-825E-7520D001FB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28807</TotalTime>
  <Words>2544</Words>
  <Application>Microsoft Macintosh PowerPoint</Application>
  <PresentationFormat>Custom</PresentationFormat>
  <Paragraphs>402</Paragraphs>
  <Slides>59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5" baseType="lpstr">
      <vt:lpstr>Amazon Ember</vt:lpstr>
      <vt:lpstr>Amazon Ember Light</vt:lpstr>
      <vt:lpstr>Amazon Ember Regular</vt:lpstr>
      <vt:lpstr>Arial</vt:lpstr>
      <vt:lpstr>Calibri</vt:lpstr>
      <vt:lpstr>DeckTemplate-AWS</vt:lpstr>
      <vt:lpstr>PowerPoint Presentation</vt:lpstr>
      <vt:lpstr>Application scaling mindset</vt:lpstr>
      <vt:lpstr>Traditionally scaling was all based around VM instances.</vt:lpstr>
      <vt:lpstr>Problem: Instance based scaling expects the application to adapt to the instance that it is on.</vt:lpstr>
      <vt:lpstr>Problem: Applications often don’t have enough load to fully utilize the instances they are running on.</vt:lpstr>
      <vt:lpstr>Solution: Combine applications onto instances for better instance utilization.</vt:lpstr>
      <vt:lpstr>Problem: Under heavier usage applications may contend with each other for the instance resources.</vt:lpstr>
      <vt:lpstr>Solution: Containers allow you to configure limits per application so they don’t compete with each other.</vt:lpstr>
      <vt:lpstr>The application container is the actual unit of scaling</vt:lpstr>
      <vt:lpstr>With container orchestration you focus on the application and treat instances as generic capacity</vt:lpstr>
      <vt:lpstr>Elastic Container Service finds a solution to place containers across available EC2 instances to fill your overall application needs</vt:lpstr>
      <vt:lpstr>AWS Fargate lets you run containers directly: no EC2</vt:lpstr>
      <vt:lpstr>AWS Fargate launches each container in it’s own isolated micro VM that is sized for that container alone.</vt:lpstr>
      <vt:lpstr>Vertical scaling: increase size of the application container</vt:lpstr>
      <vt:lpstr>Vertical scaling</vt:lpstr>
      <vt:lpstr>Step 1: Identifying what resources an application container needs to function</vt:lpstr>
      <vt:lpstr>Step 2: Identifying how much of each resource is needed, to define a performance envelope within which the application functions well</vt:lpstr>
      <vt:lpstr>The performance envelope is used to define the constraints for the container. If demand exceeds the envelope then application performance will suffer.</vt:lpstr>
      <vt:lpstr>How do you figure out the right performance envelope?</vt:lpstr>
      <vt:lpstr>How do you figure out the right performance envelope?</vt:lpstr>
      <vt:lpstr>Some example scenarios</vt:lpstr>
      <vt:lpstr>Some example scenarios</vt:lpstr>
      <vt:lpstr>Some example scenarios</vt:lpstr>
      <vt:lpstr>Some example scenarios</vt:lpstr>
      <vt:lpstr>Some example scenarios</vt:lpstr>
      <vt:lpstr>End goal is create a performance envelope that fits the application needs, while providing a little bit of extra space for occasional bursts of activity.</vt:lpstr>
      <vt:lpstr>Remember there is no such thing as a “standard size” for an application. Each container type has it’s own needs.</vt:lpstr>
      <vt:lpstr>Performance and resource needs may change over time as new features are added, or optimizations are made</vt:lpstr>
      <vt:lpstr>New EC2 instance generations may mean you need to adjust container sizes.</vt:lpstr>
      <vt:lpstr>Vertical Scaling Limits</vt:lpstr>
      <vt:lpstr>Horizontal scaling</vt:lpstr>
      <vt:lpstr>Horizontal scaling is typically based on aggregate resource consumption metrics for the service.</vt:lpstr>
      <vt:lpstr>ECS integrates with Application Auto Scaling to automatically scale your service horizontally</vt:lpstr>
      <vt:lpstr>It is important to evenly distribute workload across tasks to avoid hot tasks and cold tasks</vt:lpstr>
      <vt:lpstr>For HTTP use a load balancing ingress that evenly distributes traffic </vt:lpstr>
      <vt:lpstr>Horizontal scaling for application containers should be based on the resource that the application runs out of first when load testing. </vt:lpstr>
      <vt:lpstr>Why not scale based on number of concurrent requests?</vt:lpstr>
      <vt:lpstr>Why not scale based on number of concurrent requests?</vt:lpstr>
      <vt:lpstr>Why not scale based on response time?</vt:lpstr>
      <vt:lpstr>Scale based on the metric for the real resource that your application runs out of first. </vt:lpstr>
      <vt:lpstr>Types of application scaling policy available</vt:lpstr>
      <vt:lpstr>Types of application scaling policy available</vt:lpstr>
      <vt:lpstr>Types of application scaling policy available</vt:lpstr>
      <vt:lpstr>Cluster capacity scaling</vt:lpstr>
      <vt:lpstr>AWS Fargate makes cluster capacity easy</vt:lpstr>
      <vt:lpstr>Running containers on EC2 requires capacity management</vt:lpstr>
      <vt:lpstr>But how do you manage EC2 capacity for your container workload as you scale up and down?</vt:lpstr>
      <vt:lpstr>Capacity providers track total reservation by all the different types of application container that are launched in the cluster</vt:lpstr>
      <vt:lpstr>Cluster capacity providers can manage EC2 capacity</vt:lpstr>
      <vt:lpstr>You set your ideal target capacity percent</vt:lpstr>
      <vt:lpstr>Capacity providers also manage cluster scale in</vt:lpstr>
      <vt:lpstr>You can have multiple capacity providers</vt:lpstr>
      <vt:lpstr>Capacity provider strategies let you fine tune the behavior</vt:lpstr>
      <vt:lpstr>Example strategy to fully utilize reserved EC2 instances first</vt:lpstr>
      <vt:lpstr>Example strategy to minimize cost of traffic bursts when using AWS Fargate</vt:lpstr>
      <vt:lpstr>Summary</vt:lpstr>
      <vt:lpstr>Things to remember:</vt:lpstr>
      <vt:lpstr>Things to remember: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236</cp:revision>
  <dcterms:created xsi:type="dcterms:W3CDTF">2016-06-17T18:22:10Z</dcterms:created>
  <dcterms:modified xsi:type="dcterms:W3CDTF">2021-05-25T17:39:57Z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0x010100D26A3D6C04DFD740953BA1B2B9E62D60</vt:lpwstr>
  </property>
</Properties>
</file>