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4"/>
  </p:sldMasterIdLst>
  <p:notesMasterIdLst>
    <p:notesMasterId r:id="rId56"/>
  </p:notesMasterIdLst>
  <p:handoutMasterIdLst>
    <p:handoutMasterId r:id="rId57"/>
  </p:handoutMasterIdLst>
  <p:sldIdLst>
    <p:sldId id="331" r:id="rId5"/>
    <p:sldId id="300" r:id="rId6"/>
    <p:sldId id="333" r:id="rId7"/>
    <p:sldId id="339" r:id="rId8"/>
    <p:sldId id="340" r:id="rId9"/>
    <p:sldId id="341" r:id="rId10"/>
    <p:sldId id="342" r:id="rId11"/>
    <p:sldId id="343" r:id="rId12"/>
    <p:sldId id="344" r:id="rId13"/>
    <p:sldId id="368" r:id="rId14"/>
    <p:sldId id="2124" r:id="rId15"/>
    <p:sldId id="370" r:id="rId16"/>
    <p:sldId id="371" r:id="rId17"/>
    <p:sldId id="2120" r:id="rId18"/>
    <p:sldId id="2121" r:id="rId19"/>
    <p:sldId id="2122" r:id="rId20"/>
    <p:sldId id="2123" r:id="rId21"/>
    <p:sldId id="345" r:id="rId22"/>
    <p:sldId id="346" r:id="rId23"/>
    <p:sldId id="347" r:id="rId24"/>
    <p:sldId id="350" r:id="rId25"/>
    <p:sldId id="348" r:id="rId26"/>
    <p:sldId id="356" r:id="rId27"/>
    <p:sldId id="357" r:id="rId28"/>
    <p:sldId id="358" r:id="rId29"/>
    <p:sldId id="359" r:id="rId30"/>
    <p:sldId id="369" r:id="rId31"/>
    <p:sldId id="268" r:id="rId32"/>
    <p:sldId id="3751" r:id="rId33"/>
    <p:sldId id="3750" r:id="rId34"/>
    <p:sldId id="3742" r:id="rId35"/>
    <p:sldId id="3745" r:id="rId36"/>
    <p:sldId id="1595" r:id="rId37"/>
    <p:sldId id="3755" r:id="rId38"/>
    <p:sldId id="3743" r:id="rId39"/>
    <p:sldId id="3744" r:id="rId40"/>
    <p:sldId id="3753" r:id="rId41"/>
    <p:sldId id="351" r:id="rId42"/>
    <p:sldId id="352" r:id="rId43"/>
    <p:sldId id="353" r:id="rId44"/>
    <p:sldId id="354" r:id="rId45"/>
    <p:sldId id="355" r:id="rId46"/>
    <p:sldId id="360" r:id="rId47"/>
    <p:sldId id="362" r:id="rId48"/>
    <p:sldId id="361" r:id="rId49"/>
    <p:sldId id="363" r:id="rId50"/>
    <p:sldId id="364" r:id="rId51"/>
    <p:sldId id="365" r:id="rId52"/>
    <p:sldId id="366" r:id="rId53"/>
    <p:sldId id="367" r:id="rId54"/>
    <p:sldId id="338" r:id="rId55"/>
  </p:sldIdLst>
  <p:sldSz cx="14630400" cy="8229600"/>
  <p:notesSz cx="6858000" cy="9144000"/>
  <p:defaultTextStyle>
    <a:defPPr>
      <a:defRPr lang="en-US"/>
    </a:defPPr>
    <a:lvl1pPr marL="0" algn="l" defTabSz="731520" rtl="0" eaLnBrk="1" latinLnBrk="0" hangingPunct="1">
      <a:defRPr sz="2880" kern="1200">
        <a:solidFill>
          <a:schemeClr val="tx1"/>
        </a:solidFill>
        <a:latin typeface="+mn-lt"/>
        <a:ea typeface="+mn-ea"/>
        <a:cs typeface="+mn-cs"/>
      </a:defRPr>
    </a:lvl1pPr>
    <a:lvl2pPr marL="731520" algn="l" defTabSz="731520" rtl="0" eaLnBrk="1" latinLnBrk="0" hangingPunct="1">
      <a:defRPr sz="2880" kern="1200">
        <a:solidFill>
          <a:schemeClr val="tx1"/>
        </a:solidFill>
        <a:latin typeface="+mn-lt"/>
        <a:ea typeface="+mn-ea"/>
        <a:cs typeface="+mn-cs"/>
      </a:defRPr>
    </a:lvl2pPr>
    <a:lvl3pPr marL="1463040" algn="l" defTabSz="731520" rtl="0" eaLnBrk="1" latinLnBrk="0" hangingPunct="1">
      <a:defRPr sz="2880" kern="1200">
        <a:solidFill>
          <a:schemeClr val="tx1"/>
        </a:solidFill>
        <a:latin typeface="+mn-lt"/>
        <a:ea typeface="+mn-ea"/>
        <a:cs typeface="+mn-cs"/>
      </a:defRPr>
    </a:lvl3pPr>
    <a:lvl4pPr marL="2194560" algn="l" defTabSz="731520" rtl="0" eaLnBrk="1" latinLnBrk="0" hangingPunct="1">
      <a:defRPr sz="2880" kern="1200">
        <a:solidFill>
          <a:schemeClr val="tx1"/>
        </a:solidFill>
        <a:latin typeface="+mn-lt"/>
        <a:ea typeface="+mn-ea"/>
        <a:cs typeface="+mn-cs"/>
      </a:defRPr>
    </a:lvl4pPr>
    <a:lvl5pPr marL="2926080" algn="l" defTabSz="731520" rtl="0" eaLnBrk="1" latinLnBrk="0" hangingPunct="1">
      <a:defRPr sz="2880" kern="1200">
        <a:solidFill>
          <a:schemeClr val="tx1"/>
        </a:solidFill>
        <a:latin typeface="+mn-lt"/>
        <a:ea typeface="+mn-ea"/>
        <a:cs typeface="+mn-cs"/>
      </a:defRPr>
    </a:lvl5pPr>
    <a:lvl6pPr marL="3657600" algn="l" defTabSz="731520" rtl="0" eaLnBrk="1" latinLnBrk="0" hangingPunct="1">
      <a:defRPr sz="2880" kern="1200">
        <a:solidFill>
          <a:schemeClr val="tx1"/>
        </a:solidFill>
        <a:latin typeface="+mn-lt"/>
        <a:ea typeface="+mn-ea"/>
        <a:cs typeface="+mn-cs"/>
      </a:defRPr>
    </a:lvl6pPr>
    <a:lvl7pPr marL="4389120" algn="l" defTabSz="731520" rtl="0" eaLnBrk="1" latinLnBrk="0" hangingPunct="1">
      <a:defRPr sz="2880" kern="1200">
        <a:solidFill>
          <a:schemeClr val="tx1"/>
        </a:solidFill>
        <a:latin typeface="+mn-lt"/>
        <a:ea typeface="+mn-ea"/>
        <a:cs typeface="+mn-cs"/>
      </a:defRPr>
    </a:lvl7pPr>
    <a:lvl8pPr marL="5120640" algn="l" defTabSz="731520" rtl="0" eaLnBrk="1" latinLnBrk="0" hangingPunct="1">
      <a:defRPr sz="2880" kern="1200">
        <a:solidFill>
          <a:schemeClr val="tx1"/>
        </a:solidFill>
        <a:latin typeface="+mn-lt"/>
        <a:ea typeface="+mn-ea"/>
        <a:cs typeface="+mn-cs"/>
      </a:defRPr>
    </a:lvl8pPr>
    <a:lvl9pPr marL="5852160" algn="l" defTabSz="731520" rtl="0" eaLnBrk="1" latinLnBrk="0" hangingPunct="1">
      <a:defRPr sz="288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0" userDrawn="1">
          <p15:clr>
            <a:srgbClr val="A4A3A4"/>
          </p15:clr>
        </p15:guide>
        <p15:guide id="2" orient="horz" pos="4637" userDrawn="1">
          <p15:clr>
            <a:srgbClr val="A4A3A4"/>
          </p15:clr>
        </p15:guide>
        <p15:guide id="3" orient="horz" pos="3859" userDrawn="1">
          <p15:clr>
            <a:srgbClr val="A4A3A4"/>
          </p15:clr>
        </p15:guide>
        <p15:guide id="4" orient="horz" pos="5114" userDrawn="1">
          <p15:clr>
            <a:srgbClr val="A4A3A4"/>
          </p15:clr>
        </p15:guide>
        <p15:guide id="5" orient="horz" pos="2160" userDrawn="1">
          <p15:clr>
            <a:srgbClr val="A4A3A4"/>
          </p15:clr>
        </p15:guide>
        <p15:guide id="6" orient="horz" pos="2205" userDrawn="1">
          <p15:clr>
            <a:srgbClr val="A4A3A4"/>
          </p15:clr>
        </p15:guide>
        <p15:guide id="7" orient="horz" pos="3325" userDrawn="1">
          <p15:clr>
            <a:srgbClr val="A4A3A4"/>
          </p15:clr>
        </p15:guide>
        <p15:guide id="8" orient="horz" pos="200" userDrawn="1">
          <p15:clr>
            <a:srgbClr val="A4A3A4"/>
          </p15:clr>
        </p15:guide>
        <p15:guide id="9" orient="horz" pos="3370" userDrawn="1">
          <p15:clr>
            <a:srgbClr val="A4A3A4"/>
          </p15:clr>
        </p15:guide>
        <p15:guide id="10" orient="horz" pos="4574" userDrawn="1">
          <p15:clr>
            <a:srgbClr val="A4A3A4"/>
          </p15:clr>
        </p15:guide>
        <p15:guide id="11" pos="1536" userDrawn="1">
          <p15:clr>
            <a:srgbClr val="A4A3A4"/>
          </p15:clr>
        </p15:guide>
        <p15:guide id="12" pos="2808" userDrawn="1">
          <p15:clr>
            <a:srgbClr val="A4A3A4"/>
          </p15:clr>
        </p15:guide>
        <p15:guide id="13" pos="4613" userDrawn="1">
          <p15:clr>
            <a:srgbClr val="A4A3A4"/>
          </p15:clr>
        </p15:guide>
        <p15:guide id="14" pos="4030" userDrawn="1">
          <p15:clr>
            <a:srgbClr val="A4A3A4"/>
          </p15:clr>
        </p15:guide>
        <p15:guide id="15" pos="7664" userDrawn="1">
          <p15:clr>
            <a:srgbClr val="A4A3A4"/>
          </p15:clr>
        </p15:guide>
        <p15:guide id="16" pos="3979" userDrawn="1">
          <p15:clr>
            <a:srgbClr val="A4A3A4"/>
          </p15:clr>
        </p15:guide>
        <p15:guide id="17" pos="2755" userDrawn="1">
          <p15:clr>
            <a:srgbClr val="A4A3A4"/>
          </p15:clr>
        </p15:guide>
        <p15:guide id="18" pos="1579" userDrawn="1">
          <p15:clr>
            <a:srgbClr val="A4A3A4"/>
          </p15:clr>
        </p15:guide>
        <p15:guide id="19" pos="7709" userDrawn="1">
          <p15:clr>
            <a:srgbClr val="A4A3A4"/>
          </p15:clr>
        </p15:guide>
        <p15:guide id="20" pos="5211" userDrawn="1">
          <p15:clr>
            <a:srgbClr val="A4A3A4"/>
          </p15:clr>
        </p15:guide>
        <p15:guide id="21" userDrawn="1">
          <p15:clr>
            <a:srgbClr val="A4A3A4"/>
          </p15:clr>
        </p15:guide>
        <p15:guide id="22" pos="5256" userDrawn="1">
          <p15:clr>
            <a:srgbClr val="A4A3A4"/>
          </p15:clr>
        </p15:guide>
        <p15:guide id="23" pos="6435" userDrawn="1">
          <p15:clr>
            <a:srgbClr val="A4A3A4"/>
          </p15:clr>
        </p15:guide>
        <p15:guide id="24" pos="6485" userDrawn="1">
          <p15:clr>
            <a:srgbClr val="A4A3A4"/>
          </p15:clr>
        </p15:guide>
        <p15:guide id="25" pos="8870" userDrawn="1">
          <p15:clr>
            <a:srgbClr val="A4A3A4"/>
          </p15:clr>
        </p15:guide>
        <p15:guide id="26" pos="352" userDrawn="1">
          <p15:clr>
            <a:srgbClr val="A4A3A4"/>
          </p15:clr>
        </p15:guide>
        <p15:guide id="27" pos="557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talano, Alec" initials="" lastIdx="23" clrIdx="0"/>
  <p:cmAuthor id="1" name="Alec Catalano"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7516"/>
    <a:srgbClr val="5D33B8"/>
    <a:srgbClr val="915AEF"/>
    <a:srgbClr val="414042"/>
    <a:srgbClr val="DE7E17"/>
    <a:srgbClr val="EA8C1B"/>
    <a:srgbClr val="F6991F"/>
    <a:srgbClr val="232F3E"/>
    <a:srgbClr val="595A5D"/>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38" autoAdjust="0"/>
    <p:restoredTop sz="95276" autoAdjust="0"/>
  </p:normalViewPr>
  <p:slideViewPr>
    <p:cSldViewPr snapToGrid="0" showGuides="1">
      <p:cViewPr varScale="1">
        <p:scale>
          <a:sx n="145" d="100"/>
          <a:sy n="145" d="100"/>
        </p:scale>
        <p:origin x="192" y="608"/>
      </p:cViewPr>
      <p:guideLst>
        <p:guide orient="horz" pos="1030"/>
        <p:guide orient="horz" pos="4637"/>
        <p:guide orient="horz" pos="3859"/>
        <p:guide orient="horz" pos="5114"/>
        <p:guide orient="horz" pos="2160"/>
        <p:guide orient="horz" pos="2205"/>
        <p:guide orient="horz" pos="3325"/>
        <p:guide orient="horz" pos="200"/>
        <p:guide orient="horz" pos="3370"/>
        <p:guide orient="horz" pos="4574"/>
        <p:guide pos="1536"/>
        <p:guide pos="2808"/>
        <p:guide pos="4613"/>
        <p:guide pos="4030"/>
        <p:guide pos="7664"/>
        <p:guide pos="3979"/>
        <p:guide pos="2755"/>
        <p:guide pos="1579"/>
        <p:guide pos="7709"/>
        <p:guide pos="5211"/>
        <p:guide/>
        <p:guide pos="5256"/>
        <p:guide pos="6435"/>
        <p:guide pos="6485"/>
        <p:guide pos="8870"/>
        <p:guide pos="352"/>
        <p:guide pos="5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09" d="100"/>
          <a:sy n="109" d="100"/>
        </p:scale>
        <p:origin x="3176"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EAAF34-71F8-6342-832E-C583FEB3FB2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700CEA-93F0-3648-8636-3ECA00800B2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887149-AF03-6142-908A-3DD284EAF54B}" type="datetimeFigureOut">
              <a:rPr lang="en-US" smtClean="0"/>
              <a:t>8/13/21</a:t>
            </a:fld>
            <a:endParaRPr lang="en-US"/>
          </a:p>
        </p:txBody>
      </p:sp>
      <p:sp>
        <p:nvSpPr>
          <p:cNvPr id="4" name="Footer Placeholder 3">
            <a:extLst>
              <a:ext uri="{FF2B5EF4-FFF2-40B4-BE49-F238E27FC236}">
                <a16:creationId xmlns:a16="http://schemas.microsoft.com/office/drawing/2014/main" id="{15D72482-B212-B34F-AAFC-10B8C8EF77A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F0B9C6E-4611-5A44-8B47-37FCE89DEBF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71AC043-34FA-4C46-BDAD-AE3E2DBAD1A4}" type="slidenum">
              <a:rPr lang="en-US" smtClean="0"/>
              <a:t>‹#›</a:t>
            </a:fld>
            <a:endParaRPr lang="en-US"/>
          </a:p>
        </p:txBody>
      </p:sp>
    </p:spTree>
    <p:extLst>
      <p:ext uri="{BB962C8B-B14F-4D97-AF65-F5344CB8AC3E}">
        <p14:creationId xmlns:p14="http://schemas.microsoft.com/office/powerpoint/2010/main" val="24636460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Amazon Ember Regular"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Amazon Ember Regular" charset="0"/>
              </a:defRPr>
            </a:lvl1pPr>
          </a:lstStyle>
          <a:p>
            <a:fld id="{0B25AC41-3BEC-9247-8322-91B80C013F2D}" type="datetimeFigureOut">
              <a:rPr lang="en-US" smtClean="0"/>
              <a:pPr/>
              <a:t>8/13/21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Amazon Ember Regular"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Amazon Ember Regular" charset="0"/>
              </a:defRPr>
            </a:lvl1pPr>
          </a:lstStyle>
          <a:p>
            <a:fld id="{69C3F2ED-74C5-7D4F-8560-0CC253E9A436}" type="slidenum">
              <a:rPr lang="en-US" smtClean="0"/>
              <a:pPr/>
              <a:t>‹#›</a:t>
            </a:fld>
            <a:endParaRPr lang="en-US" dirty="0"/>
          </a:p>
        </p:txBody>
      </p:sp>
    </p:spTree>
    <p:extLst>
      <p:ext uri="{BB962C8B-B14F-4D97-AF65-F5344CB8AC3E}">
        <p14:creationId xmlns:p14="http://schemas.microsoft.com/office/powerpoint/2010/main" val="943536003"/>
      </p:ext>
    </p:extLst>
  </p:cSld>
  <p:clrMap bg1="lt1" tx1="dk1" bg2="lt2" tx2="dk2" accent1="accent1" accent2="accent2" accent3="accent3" accent4="accent4" accent5="accent5" accent6="accent6" hlink="hlink" folHlink="folHlink"/>
  <p:notesStyle>
    <a:lvl1pPr marL="0" algn="l" defTabSz="731520" rtl="0" eaLnBrk="1" latinLnBrk="0" hangingPunct="1">
      <a:defRPr sz="1920" b="0" i="0" kern="1200">
        <a:solidFill>
          <a:schemeClr val="tx1"/>
        </a:solidFill>
        <a:latin typeface="Amazon Ember Regular" charset="0"/>
        <a:ea typeface="+mn-ea"/>
        <a:cs typeface="+mn-cs"/>
      </a:defRPr>
    </a:lvl1pPr>
    <a:lvl2pPr marL="731520" algn="l" defTabSz="731520" rtl="0" eaLnBrk="1" latinLnBrk="0" hangingPunct="1">
      <a:defRPr sz="1920" b="0" i="0" kern="1200">
        <a:solidFill>
          <a:schemeClr val="tx1"/>
        </a:solidFill>
        <a:latin typeface="Amazon Ember Regular" charset="0"/>
        <a:ea typeface="+mn-ea"/>
        <a:cs typeface="+mn-cs"/>
      </a:defRPr>
    </a:lvl2pPr>
    <a:lvl3pPr marL="1463040" algn="l" defTabSz="731520" rtl="0" eaLnBrk="1" latinLnBrk="0" hangingPunct="1">
      <a:defRPr sz="1920" b="0" i="0" kern="1200">
        <a:solidFill>
          <a:schemeClr val="tx1"/>
        </a:solidFill>
        <a:latin typeface="Amazon Ember Regular" charset="0"/>
        <a:ea typeface="+mn-ea"/>
        <a:cs typeface="+mn-cs"/>
      </a:defRPr>
    </a:lvl3pPr>
    <a:lvl4pPr marL="2194560" algn="l" defTabSz="731520" rtl="0" eaLnBrk="1" latinLnBrk="0" hangingPunct="1">
      <a:defRPr sz="1920" b="0" i="0" kern="1200">
        <a:solidFill>
          <a:schemeClr val="tx1"/>
        </a:solidFill>
        <a:latin typeface="Amazon Ember Regular" charset="0"/>
        <a:ea typeface="+mn-ea"/>
        <a:cs typeface="+mn-cs"/>
      </a:defRPr>
    </a:lvl4pPr>
    <a:lvl5pPr marL="2926080" algn="l" defTabSz="731520" rtl="0" eaLnBrk="1" latinLnBrk="0" hangingPunct="1">
      <a:defRPr sz="1920" b="0" i="0" kern="1200">
        <a:solidFill>
          <a:schemeClr val="tx1"/>
        </a:solidFill>
        <a:latin typeface="Amazon Ember Regular" charset="0"/>
        <a:ea typeface="+mn-ea"/>
        <a:cs typeface="+mn-cs"/>
      </a:defRPr>
    </a:lvl5pPr>
    <a:lvl6pPr marL="3657600" algn="l" defTabSz="731520" rtl="0" eaLnBrk="1" latinLnBrk="0" hangingPunct="1">
      <a:defRPr sz="1920" kern="1200">
        <a:solidFill>
          <a:schemeClr val="tx1"/>
        </a:solidFill>
        <a:latin typeface="+mn-lt"/>
        <a:ea typeface="+mn-ea"/>
        <a:cs typeface="+mn-cs"/>
      </a:defRPr>
    </a:lvl6pPr>
    <a:lvl7pPr marL="4389120" algn="l" defTabSz="731520" rtl="0" eaLnBrk="1" latinLnBrk="0" hangingPunct="1">
      <a:defRPr sz="1920" kern="1200">
        <a:solidFill>
          <a:schemeClr val="tx1"/>
        </a:solidFill>
        <a:latin typeface="+mn-lt"/>
        <a:ea typeface="+mn-ea"/>
        <a:cs typeface="+mn-cs"/>
      </a:defRPr>
    </a:lvl7pPr>
    <a:lvl8pPr marL="5120640" algn="l" defTabSz="731520" rtl="0" eaLnBrk="1" latinLnBrk="0" hangingPunct="1">
      <a:defRPr sz="1920" kern="1200">
        <a:solidFill>
          <a:schemeClr val="tx1"/>
        </a:solidFill>
        <a:latin typeface="+mn-lt"/>
        <a:ea typeface="+mn-ea"/>
        <a:cs typeface="+mn-cs"/>
      </a:defRPr>
    </a:lvl8pPr>
    <a:lvl9pPr marL="5852160" algn="l" defTabSz="731520" rtl="0" eaLnBrk="1" latinLnBrk="0" hangingPunct="1">
      <a:defRPr sz="192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cs.aws.amazon.com/lambda/latest/dg/invocation-sync.html"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docs.aws.amazon.com/lambda/latest/dg/invocation-eventsourcemapping.html" TargetMode="External"/><Relationship Id="rId5" Type="http://schemas.openxmlformats.org/officeDocument/2006/relationships/hyperlink" Target="https://docs.aws.amazon.com/lambda/latest/dg/invocation-async.html#invocation-async-destinations" TargetMode="External"/><Relationship Id="rId4" Type="http://schemas.openxmlformats.org/officeDocument/2006/relationships/hyperlink" Target="https://docs.aws.amazon.com/lambda/latest/dg/invocation-async.htm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a:t>
            </a:r>
            <a:r>
              <a:rPr lang="en-US" baseline="0" dirty="0"/>
              <a:t> of the ways we’ve simplified writing Lambda functions it through Lambda Layers, which lets functions share code. </a:t>
            </a:r>
          </a:p>
          <a:p>
            <a:endParaRPr lang="en-US" dirty="0"/>
          </a:p>
          <a:p>
            <a:r>
              <a:rPr lang="en-US" dirty="0"/>
              <a:t>With Layers,</a:t>
            </a:r>
            <a:r>
              <a:rPr lang="en-US" baseline="0" dirty="0"/>
              <a:t> developers to upload code once, and reuse it multiple times. Plus it’s got built in support for sharing by ecosystem. Sharing code this way can also help promote separation of responsibilities – someone can be responsible for managing the core library, and another for using and building on top of the library code to build application logic. </a:t>
            </a:r>
          </a:p>
          <a:p>
            <a:endParaRPr lang="en-US" baseline="0" dirty="0"/>
          </a:p>
          <a:p>
            <a:r>
              <a:rPr lang="en-US" baseline="0" dirty="0"/>
              <a:t>---</a:t>
            </a:r>
          </a:p>
          <a:p>
            <a:endParaRPr lang="en-US" baseline="0" dirty="0"/>
          </a:p>
          <a:p>
            <a:r>
              <a:rPr lang="en-US" baseline="0" dirty="0"/>
              <a:t>Lambda already lets you package your dependencies, but required you to duplicate it across every function you wrote. We also see customers adopt the pattern of thin wrappers around their core functionality across functions, and layers makes it very easy for customers to reuse code within Lambda. This also lays the foundation for us to do innovate further on behalf of the customer, with how function code gets initialized and loaded.</a:t>
            </a:r>
            <a:endParaRPr lang="en-US" dirty="0"/>
          </a:p>
          <a:p>
            <a:endParaRPr lang="en-US" dirty="0"/>
          </a:p>
        </p:txBody>
      </p:sp>
      <p:sp>
        <p:nvSpPr>
          <p:cNvPr id="4" name="Slide Number Placeholder 3"/>
          <p:cNvSpPr>
            <a:spLocks noGrp="1"/>
          </p:cNvSpPr>
          <p:nvPr>
            <p:ph type="sldNum" sz="quarter" idx="5"/>
          </p:nvPr>
        </p:nvSpPr>
        <p:spPr/>
        <p:txBody>
          <a:bodyPr/>
          <a:lstStyle/>
          <a:p>
            <a:fld id="{69C3F2ED-74C5-7D4F-8560-0CC253E9A436}" type="slidenum">
              <a:rPr lang="en-US" smtClean="0"/>
              <a:pPr/>
              <a:t>14</a:t>
            </a:fld>
            <a:endParaRPr lang="en-US" dirty="0"/>
          </a:p>
        </p:txBody>
      </p:sp>
    </p:spTree>
    <p:extLst>
      <p:ext uri="{BB962C8B-B14F-4D97-AF65-F5344CB8AC3E}">
        <p14:creationId xmlns:p14="http://schemas.microsoft.com/office/powerpoint/2010/main" val="3782353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12" rtl="0" eaLnBrk="1" fontAlgn="auto" latinLnBrk="0" hangingPunct="1">
              <a:lnSpc>
                <a:spcPct val="90000"/>
              </a:lnSpc>
              <a:spcBef>
                <a:spcPts val="0"/>
              </a:spcBef>
              <a:spcAft>
                <a:spcPts val="400"/>
              </a:spcAft>
              <a:buClrTx/>
              <a:buSzTx/>
              <a:buFont typeface="Arial" panose="020B0604020202020204" pitchFamily="34" charset="0"/>
              <a:buNone/>
              <a:tabLst/>
              <a:defRPr/>
            </a:pPr>
            <a:r>
              <a:rPr lang="en-US" baseline="0" dirty="0"/>
              <a:t>Rationalizing your serverless architecture requires that you think about event sources and how serverless functions can be activated.</a:t>
            </a:r>
          </a:p>
          <a:p>
            <a:pPr marL="0" marR="0" lvl="0" indent="0" algn="l" defTabSz="1097212" rtl="0" eaLnBrk="1" fontAlgn="auto" latinLnBrk="0" hangingPunct="1">
              <a:lnSpc>
                <a:spcPct val="90000"/>
              </a:lnSpc>
              <a:spcBef>
                <a:spcPts val="0"/>
              </a:spcBef>
              <a:spcAft>
                <a:spcPts val="400"/>
              </a:spcAft>
              <a:buClrTx/>
              <a:buSzTx/>
              <a:buFont typeface="Arial" panose="020B0604020202020204" pitchFamily="34" charset="0"/>
              <a:buNone/>
              <a:tabLst/>
              <a:defRPr/>
            </a:pPr>
            <a:endParaRPr lang="en-US" baseline="0" dirty="0"/>
          </a:p>
          <a:p>
            <a:pPr marL="0" marR="0" lvl="0" indent="0" algn="l" defTabSz="1097212" rtl="0" eaLnBrk="1" fontAlgn="auto" latinLnBrk="0" hangingPunct="1">
              <a:lnSpc>
                <a:spcPct val="90000"/>
              </a:lnSpc>
              <a:spcBef>
                <a:spcPts val="0"/>
              </a:spcBef>
              <a:spcAft>
                <a:spcPts val="400"/>
              </a:spcAft>
              <a:buClrTx/>
              <a:buSzTx/>
              <a:buFont typeface="Arial" panose="020B0604020202020204" pitchFamily="34" charset="0"/>
              <a:buNone/>
              <a:tabLst/>
              <a:defRPr/>
            </a:pPr>
            <a:endParaRPr lang="en-US" baseline="0" dirty="0"/>
          </a:p>
          <a:p>
            <a:pPr marL="0" marR="0" lvl="0" indent="0" algn="l" defTabSz="1097212" rtl="0" eaLnBrk="1" fontAlgn="auto" latinLnBrk="0" hangingPunct="1">
              <a:lnSpc>
                <a:spcPct val="90000"/>
              </a:lnSpc>
              <a:spcBef>
                <a:spcPts val="0"/>
              </a:spcBef>
              <a:spcAft>
                <a:spcPts val="400"/>
              </a:spcAft>
              <a:buClrTx/>
              <a:buSzTx/>
              <a:buFont typeface="Arial" panose="020B0604020202020204" pitchFamily="34" charset="0"/>
              <a:buNone/>
              <a:tabLst/>
              <a:defRPr/>
            </a:pPr>
            <a:r>
              <a:rPr lang="en-US" baseline="0" dirty="0"/>
              <a:t>Events are asynchronous – you don’t need to wait for a response to move on to the next step. This improves resilience and reduces dependencies.</a:t>
            </a:r>
            <a:endParaRPr lang="en-US" dirty="0"/>
          </a:p>
          <a:p>
            <a:pPr marL="0" marR="0" lvl="0" indent="0" algn="l" defTabSz="1097212" rtl="0" eaLnBrk="1" fontAlgn="auto" latinLnBrk="0" hangingPunct="1">
              <a:lnSpc>
                <a:spcPct val="90000"/>
              </a:lnSpc>
              <a:spcBef>
                <a:spcPts val="0"/>
              </a:spcBef>
              <a:spcAft>
                <a:spcPts val="400"/>
              </a:spcAft>
              <a:buClrTx/>
              <a:buSzTx/>
              <a:buFont typeface="Arial" panose="020B0604020202020204" pitchFamily="34" charset="0"/>
              <a:buNone/>
              <a:tabLst/>
              <a:defRPr/>
            </a:pPr>
            <a:endParaRPr lang="en-US" dirty="0"/>
          </a:p>
          <a:p>
            <a:pPr marL="0" marR="0" lvl="0" indent="0" algn="l" defTabSz="1097212" rtl="0" eaLnBrk="1" fontAlgn="auto" latinLnBrk="0" hangingPunct="1">
              <a:lnSpc>
                <a:spcPct val="90000"/>
              </a:lnSpc>
              <a:spcBef>
                <a:spcPts val="0"/>
              </a:spcBef>
              <a:spcAft>
                <a:spcPts val="400"/>
              </a:spcAft>
              <a:buClrTx/>
              <a:buSzTx/>
              <a:buFont typeface="Arial" panose="020B0604020202020204" pitchFamily="34" charset="0"/>
              <a:buNone/>
              <a:tabLst/>
              <a:defRPr/>
            </a:pPr>
            <a:r>
              <a:rPr lang="en-US" dirty="0"/>
              <a:t>The</a:t>
            </a:r>
            <a:r>
              <a:rPr lang="en-US" baseline="0" dirty="0"/>
              <a:t> tools of event driven architectures are routers that abstract producers and consumers from each other. You can publish to the router, or and consume from it without knowledge of other producers or consumers.  Event routers at AWS include EventBridge and SNS.</a:t>
            </a:r>
          </a:p>
          <a:p>
            <a:pPr marL="0" marR="0" lvl="0" indent="0" algn="l" defTabSz="1097212" rtl="0" eaLnBrk="1" fontAlgn="auto" latinLnBrk="0" hangingPunct="1">
              <a:lnSpc>
                <a:spcPct val="90000"/>
              </a:lnSpc>
              <a:spcBef>
                <a:spcPts val="0"/>
              </a:spcBef>
              <a:spcAft>
                <a:spcPts val="400"/>
              </a:spcAft>
              <a:buClrTx/>
              <a:buSzTx/>
              <a:buFont typeface="Arial" panose="020B0604020202020204" pitchFamily="34" charset="0"/>
              <a:buNone/>
              <a:tabLst/>
              <a:defRPr/>
            </a:pPr>
            <a:endParaRPr lang="en-US" baseline="0" dirty="0"/>
          </a:p>
          <a:p>
            <a:pPr marL="0" marR="0" lvl="0" indent="0" algn="l" defTabSz="1097212" rtl="0" eaLnBrk="1" fontAlgn="auto" latinLnBrk="0" hangingPunct="1">
              <a:lnSpc>
                <a:spcPct val="90000"/>
              </a:lnSpc>
              <a:spcBef>
                <a:spcPts val="0"/>
              </a:spcBef>
              <a:spcAft>
                <a:spcPts val="400"/>
              </a:spcAft>
              <a:buClrTx/>
              <a:buSzTx/>
              <a:buFont typeface="Arial" panose="020B0604020202020204" pitchFamily="34" charset="0"/>
              <a:buNone/>
              <a:tabLst/>
              <a:defRPr/>
            </a:pPr>
            <a:r>
              <a:rPr lang="en-US" baseline="0" dirty="0"/>
              <a:t>Event stores act as buffers, holding onto events until the consumer is ready to use them. At AWS SQS is our serverless event store, or queue. Amazon MQ is another queue, and it uses standard APIs and protocols  (</a:t>
            </a:r>
            <a:r>
              <a:rPr lang="en-US" baseline="0" dirty="0" err="1"/>
              <a:t>eg</a:t>
            </a:r>
            <a:r>
              <a:rPr lang="en-US" baseline="0" dirty="0"/>
              <a:t>. JMS, </a:t>
            </a:r>
            <a:r>
              <a:rPr lang="en-US" sz="1100" b="0" i="0" kern="1200" dirty="0">
                <a:solidFill>
                  <a:schemeClr val="tx1"/>
                </a:solidFill>
                <a:effectLst/>
                <a:latin typeface="+mn-lt"/>
                <a:ea typeface="+mn-ea"/>
                <a:cs typeface="+mn-cs"/>
              </a:rPr>
              <a:t>NMS, AMQP, STOMP, MQTT, and </a:t>
            </a:r>
            <a:r>
              <a:rPr lang="en-US" sz="1100" b="0" i="0" kern="1200" dirty="0" err="1">
                <a:solidFill>
                  <a:schemeClr val="tx1"/>
                </a:solidFill>
                <a:effectLst/>
                <a:latin typeface="+mn-lt"/>
                <a:ea typeface="+mn-ea"/>
                <a:cs typeface="+mn-cs"/>
              </a:rPr>
              <a:t>WebSocket</a:t>
            </a:r>
            <a:r>
              <a:rPr lang="en-US" sz="1100" b="0" i="0" kern="1200" dirty="0">
                <a:solidFill>
                  <a:schemeClr val="tx1"/>
                </a:solidFill>
                <a:effectLst/>
                <a:latin typeface="+mn-lt"/>
                <a:ea typeface="+mn-ea"/>
                <a:cs typeface="+mn-cs"/>
              </a:rPr>
              <a:t>.)</a:t>
            </a:r>
            <a:endParaRPr lang="en-US" baseline="0" dirty="0"/>
          </a:p>
          <a:p>
            <a:pPr marL="0" marR="0" lvl="0" indent="0" algn="l" defTabSz="1097212" rtl="0" eaLnBrk="1" fontAlgn="auto" latinLnBrk="0" hangingPunct="1">
              <a:lnSpc>
                <a:spcPct val="90000"/>
              </a:lnSpc>
              <a:spcBef>
                <a:spcPts val="0"/>
              </a:spcBef>
              <a:spcAft>
                <a:spcPts val="400"/>
              </a:spcAft>
              <a:buClrTx/>
              <a:buSzTx/>
              <a:buFont typeface="Arial" panose="020B0604020202020204" pitchFamily="34" charset="0"/>
              <a:buNone/>
              <a:tabLst/>
              <a:defRPr/>
            </a:pPr>
            <a:endParaRPr lang="en-US" baseline="0" dirty="0"/>
          </a:p>
          <a:p>
            <a:pPr marL="0" marR="0" lvl="0" indent="0" algn="l" defTabSz="1097212" rtl="0" eaLnBrk="1" fontAlgn="auto" latinLnBrk="0" hangingPunct="1">
              <a:lnSpc>
                <a:spcPct val="90000"/>
              </a:lnSpc>
              <a:spcBef>
                <a:spcPts val="0"/>
              </a:spcBef>
              <a:spcAft>
                <a:spcPts val="400"/>
              </a:spcAft>
              <a:buClrTx/>
              <a:buSzTx/>
              <a:buFont typeface="Arial" panose="020B0604020202020204" pitchFamily="34" charset="0"/>
              <a:buNone/>
              <a:tabLst/>
              <a:defRPr/>
            </a:pPr>
            <a:endParaRPr lang="en-US" baseline="0" dirty="0"/>
          </a:p>
          <a:p>
            <a:pPr marL="0" marR="0" lvl="0" indent="0" algn="l" defTabSz="1097212" rtl="0" eaLnBrk="1" fontAlgn="auto" latinLnBrk="0" hangingPunct="1">
              <a:lnSpc>
                <a:spcPct val="90000"/>
              </a:lnSpc>
              <a:spcBef>
                <a:spcPts val="0"/>
              </a:spcBef>
              <a:spcAft>
                <a:spcPts val="400"/>
              </a:spcAft>
              <a:buClrTx/>
              <a:buSzTx/>
              <a:buFont typeface="Arial" panose="020B0604020202020204" pitchFamily="34" charset="0"/>
              <a:buNone/>
              <a:tabLst/>
              <a:defRPr/>
            </a:pPr>
            <a:endParaRPr lang="en-US" dirty="0"/>
          </a:p>
        </p:txBody>
      </p:sp>
      <p:sp>
        <p:nvSpPr>
          <p:cNvPr id="4" name="Header Placeholder 3"/>
          <p:cNvSpPr>
            <a:spLocks noGrp="1"/>
          </p:cNvSpPr>
          <p:nvPr>
            <p:ph type="hdr" sz="quarter" idx="10"/>
          </p:nvPr>
        </p:nvSpPr>
        <p:spPr/>
        <p:txBody>
          <a:bodyPr/>
          <a:lstStyle/>
          <a:p>
            <a:r>
              <a:rPr lang="en-US"/>
              <a:t>ReInvent 2018</a:t>
            </a:r>
            <a:endParaRPr lang="en-US" dirty="0"/>
          </a:p>
        </p:txBody>
      </p:sp>
      <p:sp>
        <p:nvSpPr>
          <p:cNvPr id="5" name="Footer Placeholder 4"/>
          <p:cNvSpPr>
            <a:spLocks noGrp="1"/>
          </p:cNvSpPr>
          <p:nvPr>
            <p:ph type="ftr" sz="quarter" idx="11"/>
          </p:nvPr>
        </p:nvSpPr>
        <p:spPr/>
        <p:txBody>
          <a:bodyPr/>
          <a:lstStyle/>
          <a:p>
            <a:r>
              <a:rPr lang="en-US" altLang="x-none" sz="700">
                <a:solidFill>
                  <a:srgbClr val="282828"/>
                </a:solidFill>
                <a:latin typeface="Amazon Ember" charset="0"/>
                <a:ea typeface="Amazon Ember" charset="0"/>
                <a:cs typeface="Amazon Ember" charset="0"/>
              </a:rPr>
              <a:t>© 2018, Amazon Web Services, Inc. or its Affiliates. All rights reserved.</a:t>
            </a:r>
            <a:endParaRPr lang="en-US" altLang="x-none" sz="700" dirty="0">
              <a:solidFill>
                <a:srgbClr val="282828"/>
              </a:solidFill>
              <a:latin typeface="Amazon Ember" charset="0"/>
              <a:ea typeface="Amazon Ember" charset="0"/>
              <a:cs typeface="Amazon Ember" charset="0"/>
            </a:endParaRPr>
          </a:p>
        </p:txBody>
      </p:sp>
      <p:sp>
        <p:nvSpPr>
          <p:cNvPr id="6" name="Date Placeholder 5"/>
          <p:cNvSpPr>
            <a:spLocks noGrp="1"/>
          </p:cNvSpPr>
          <p:nvPr>
            <p:ph type="dt" idx="12"/>
          </p:nvPr>
        </p:nvSpPr>
        <p:spPr/>
        <p:txBody>
          <a:bodyPr/>
          <a:lstStyle/>
          <a:p>
            <a:fld id="{CA8E1BB1-B036-4140-B110-296DC0701D04}" type="datetime8">
              <a:rPr lang="en-US" smtClean="0"/>
              <a:pPr/>
              <a:t>8/13/21 2:31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3084628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Storage for the Internet</a:t>
            </a:r>
          </a:p>
          <a:p>
            <a:endParaRPr lang="en-US" sz="2000" dirty="0"/>
          </a:p>
          <a:p>
            <a:r>
              <a:rPr lang="en-US" sz="2000" dirty="0"/>
              <a:t>Objects stored in a bucket (namespace)</a:t>
            </a:r>
          </a:p>
          <a:p>
            <a:endParaRPr lang="en-US" sz="2000" dirty="0"/>
          </a:p>
          <a:p>
            <a:r>
              <a:rPr lang="en-US" sz="2000" dirty="0"/>
              <a:t>Messages can be filtered and only sent to certain paths, prefixes, or suffixes</a:t>
            </a:r>
          </a:p>
          <a:p>
            <a:endParaRPr lang="en-US" sz="2000" dirty="0"/>
          </a:p>
          <a:p>
            <a:r>
              <a:rPr lang="en-US" sz="2000" i="1" dirty="0"/>
              <a:t>Asynchronous</a:t>
            </a:r>
          </a:p>
          <a:p>
            <a:endParaRPr lang="en-US" sz="2000" dirty="0"/>
          </a:p>
          <a:p>
            <a:endParaRPr lang="en-US" dirty="0"/>
          </a:p>
        </p:txBody>
      </p:sp>
      <p:sp>
        <p:nvSpPr>
          <p:cNvPr id="4" name="Slide Number Placeholder 3"/>
          <p:cNvSpPr>
            <a:spLocks noGrp="1"/>
          </p:cNvSpPr>
          <p:nvPr>
            <p:ph type="sldNum" sz="quarter" idx="5"/>
          </p:nvPr>
        </p:nvSpPr>
        <p:spPr/>
        <p:txBody>
          <a:bodyPr/>
          <a:lstStyle/>
          <a:p>
            <a:fld id="{69C3F2ED-74C5-7D4F-8560-0CC253E9A436}" type="slidenum">
              <a:rPr lang="en-US" smtClean="0"/>
              <a:pPr/>
              <a:t>34</a:t>
            </a:fld>
            <a:endParaRPr lang="en-US" dirty="0"/>
          </a:p>
        </p:txBody>
      </p:sp>
    </p:spTree>
    <p:extLst>
      <p:ext uri="{BB962C8B-B14F-4D97-AF65-F5344CB8AC3E}">
        <p14:creationId xmlns:p14="http://schemas.microsoft.com/office/powerpoint/2010/main" val="2418434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Billy</a:t>
            </a:r>
          </a:p>
        </p:txBody>
      </p:sp>
      <p:sp>
        <p:nvSpPr>
          <p:cNvPr id="4" name="Slide Number Placeholder 3"/>
          <p:cNvSpPr>
            <a:spLocks noGrp="1"/>
          </p:cNvSpPr>
          <p:nvPr>
            <p:ph type="sldNum" sz="quarter" idx="5"/>
          </p:nvPr>
        </p:nvSpPr>
        <p:spPr/>
        <p:txBody>
          <a:bodyPr/>
          <a:lstStyle/>
          <a:p>
            <a:fld id="{69C3F2ED-74C5-7D4F-8560-0CC253E9A436}" type="slidenum">
              <a:rPr lang="en-US" smtClean="0"/>
              <a:pPr/>
              <a:t>35</a:t>
            </a:fld>
            <a:endParaRPr lang="en-US" dirty="0"/>
          </a:p>
        </p:txBody>
      </p:sp>
    </p:spTree>
    <p:extLst>
      <p:ext uri="{BB962C8B-B14F-4D97-AF65-F5344CB8AC3E}">
        <p14:creationId xmlns:p14="http://schemas.microsoft.com/office/powerpoint/2010/main" val="1346625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Billy</a:t>
            </a:r>
          </a:p>
        </p:txBody>
      </p:sp>
      <p:sp>
        <p:nvSpPr>
          <p:cNvPr id="4" name="Slide Number Placeholder 3"/>
          <p:cNvSpPr>
            <a:spLocks noGrp="1"/>
          </p:cNvSpPr>
          <p:nvPr>
            <p:ph type="sldNum" sz="quarter" idx="5"/>
          </p:nvPr>
        </p:nvSpPr>
        <p:spPr/>
        <p:txBody>
          <a:bodyPr/>
          <a:lstStyle/>
          <a:p>
            <a:fld id="{69C3F2ED-74C5-7D4F-8560-0CC253E9A436}" type="slidenum">
              <a:rPr lang="en-US" smtClean="0"/>
              <a:pPr/>
              <a:t>36</a:t>
            </a:fld>
            <a:endParaRPr lang="en-US" dirty="0"/>
          </a:p>
        </p:txBody>
      </p:sp>
    </p:spTree>
    <p:extLst>
      <p:ext uri="{BB962C8B-B14F-4D97-AF65-F5344CB8AC3E}">
        <p14:creationId xmlns:p14="http://schemas.microsoft.com/office/powerpoint/2010/main" val="2238888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mention </a:t>
            </a:r>
            <a:r>
              <a:rPr lang="en-US" dirty="0" err="1"/>
              <a:t>EventBridge</a:t>
            </a:r>
            <a:endParaRPr lang="en-US" dirty="0"/>
          </a:p>
        </p:txBody>
      </p:sp>
      <p:sp>
        <p:nvSpPr>
          <p:cNvPr id="4" name="Slide Number Placeholder 3"/>
          <p:cNvSpPr>
            <a:spLocks noGrp="1"/>
          </p:cNvSpPr>
          <p:nvPr>
            <p:ph type="sldNum" sz="quarter" idx="5"/>
          </p:nvPr>
        </p:nvSpPr>
        <p:spPr/>
        <p:txBody>
          <a:bodyPr/>
          <a:lstStyle/>
          <a:p>
            <a:fld id="{69C3F2ED-74C5-7D4F-8560-0CC253E9A436}" type="slidenum">
              <a:rPr lang="en-US" smtClean="0"/>
              <a:pPr/>
              <a:t>37</a:t>
            </a:fld>
            <a:endParaRPr lang="en-US" dirty="0"/>
          </a:p>
        </p:txBody>
      </p:sp>
    </p:spTree>
    <p:extLst>
      <p:ext uri="{BB962C8B-B14F-4D97-AF65-F5344CB8AC3E}">
        <p14:creationId xmlns:p14="http://schemas.microsoft.com/office/powerpoint/2010/main" val="3181523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a:t>
            </a:r>
            <a:r>
              <a:rPr lang="en-US" baseline="0" dirty="0"/>
              <a:t> of the ways we’ve simplified writing Lambda functions it through Lambda Layers, which lets functions share code. </a:t>
            </a:r>
          </a:p>
          <a:p>
            <a:endParaRPr lang="en-US" dirty="0"/>
          </a:p>
          <a:p>
            <a:r>
              <a:rPr lang="en-US" dirty="0"/>
              <a:t>With Layers,</a:t>
            </a:r>
            <a:r>
              <a:rPr lang="en-US" baseline="0" dirty="0"/>
              <a:t> developers to upload code once, and reuse it multiple times. Plus it’s got built in support for sharing by ecosystem. Sharing code this way can also help promote separation of responsibilities – someone can be responsible for managing the core library, and another for using and building on top of the library code to build application logic. </a:t>
            </a:r>
          </a:p>
          <a:p>
            <a:endParaRPr lang="en-US" baseline="0" dirty="0"/>
          </a:p>
          <a:p>
            <a:r>
              <a:rPr lang="en-US" baseline="0" dirty="0"/>
              <a:t>---</a:t>
            </a:r>
          </a:p>
          <a:p>
            <a:endParaRPr lang="en-US" baseline="0" dirty="0"/>
          </a:p>
          <a:p>
            <a:r>
              <a:rPr lang="en-US" baseline="0" dirty="0"/>
              <a:t>Lambda already lets you package your dependencies, but required you to duplicate it across every function you wrote. We also see customers adopt the pattern of thin wrappers around their core functionality across functions, and layers makes it very easy for customers to reuse code within Lambda. This also lays the foundation for us to do innovate further on behalf of the customer, with how function code gets initialized and loaded.</a:t>
            </a:r>
            <a:endParaRPr lang="en-US" dirty="0"/>
          </a:p>
          <a:p>
            <a:endParaRPr lang="en-US" dirty="0"/>
          </a:p>
        </p:txBody>
      </p:sp>
      <p:sp>
        <p:nvSpPr>
          <p:cNvPr id="4" name="Slide Number Placeholder 3"/>
          <p:cNvSpPr>
            <a:spLocks noGrp="1"/>
          </p:cNvSpPr>
          <p:nvPr>
            <p:ph type="sldNum" sz="quarter" idx="5"/>
          </p:nvPr>
        </p:nvSpPr>
        <p:spPr/>
        <p:txBody>
          <a:bodyPr/>
          <a:lstStyle/>
          <a:p>
            <a:fld id="{69C3F2ED-74C5-7D4F-8560-0CC253E9A436}" type="slidenum">
              <a:rPr lang="en-US" smtClean="0"/>
              <a:pPr/>
              <a:t>15</a:t>
            </a:fld>
            <a:endParaRPr lang="en-US" dirty="0"/>
          </a:p>
        </p:txBody>
      </p:sp>
    </p:spTree>
    <p:extLst>
      <p:ext uri="{BB962C8B-B14F-4D97-AF65-F5344CB8AC3E}">
        <p14:creationId xmlns:p14="http://schemas.microsoft.com/office/powerpoint/2010/main" val="1299308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dirty="0"/>
          </a:p>
        </p:txBody>
      </p:sp>
      <p:sp>
        <p:nvSpPr>
          <p:cNvPr id="4" name="Slide Number Placeholder 3"/>
          <p:cNvSpPr>
            <a:spLocks noGrp="1"/>
          </p:cNvSpPr>
          <p:nvPr>
            <p:ph type="sldNum" sz="quarter" idx="5"/>
          </p:nvPr>
        </p:nvSpPr>
        <p:spPr/>
        <p:txBody>
          <a:bodyPr/>
          <a:lstStyle/>
          <a:p>
            <a:fld id="{69C3F2ED-74C5-7D4F-8560-0CC253E9A436}" type="slidenum">
              <a:rPr lang="en-US" smtClean="0"/>
              <a:pPr/>
              <a:t>16</a:t>
            </a:fld>
            <a:endParaRPr lang="en-US" dirty="0"/>
          </a:p>
        </p:txBody>
      </p:sp>
    </p:spTree>
    <p:extLst>
      <p:ext uri="{BB962C8B-B14F-4D97-AF65-F5344CB8AC3E}">
        <p14:creationId xmlns:p14="http://schemas.microsoft.com/office/powerpoint/2010/main" val="2889327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dirty="0"/>
          </a:p>
        </p:txBody>
      </p:sp>
      <p:sp>
        <p:nvSpPr>
          <p:cNvPr id="4" name="Slide Number Placeholder 3"/>
          <p:cNvSpPr>
            <a:spLocks noGrp="1"/>
          </p:cNvSpPr>
          <p:nvPr>
            <p:ph type="sldNum" sz="quarter" idx="5"/>
          </p:nvPr>
        </p:nvSpPr>
        <p:spPr/>
        <p:txBody>
          <a:bodyPr/>
          <a:lstStyle/>
          <a:p>
            <a:fld id="{69C3F2ED-74C5-7D4F-8560-0CC253E9A436}" type="slidenum">
              <a:rPr lang="en-US" smtClean="0"/>
              <a:pPr/>
              <a:t>17</a:t>
            </a:fld>
            <a:endParaRPr lang="en-US" dirty="0"/>
          </a:p>
        </p:txBody>
      </p:sp>
    </p:spTree>
    <p:extLst>
      <p:ext uri="{BB962C8B-B14F-4D97-AF65-F5344CB8AC3E}">
        <p14:creationId xmlns:p14="http://schemas.microsoft.com/office/powerpoint/2010/main" val="2816804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AF8A3A2-58EA-8B43-999F-B9A721B2679D}"/>
              </a:ext>
            </a:extLst>
          </p:cNvPr>
          <p:cNvSpPr>
            <a:spLocks noGrp="1"/>
          </p:cNvSpPr>
          <p:nvPr>
            <p:ph type="body" idx="1"/>
          </p:nvPr>
        </p:nvSpPr>
        <p:spPr/>
        <p:txBody>
          <a:bodyPr/>
          <a:lstStyle/>
          <a:p>
            <a:r>
              <a:rPr lang="en-US" dirty="0"/>
              <a:t>https://</a:t>
            </a:r>
            <a:r>
              <a:rPr lang="en-US" dirty="0" err="1"/>
              <a:t>docs.aws.amazon.com</a:t>
            </a:r>
            <a:r>
              <a:rPr lang="en-US" dirty="0"/>
              <a:t>/lambda/latest/dg/invoking-lambda-</a:t>
            </a:r>
            <a:r>
              <a:rPr lang="en-US" dirty="0" err="1"/>
              <a:t>functions.html</a:t>
            </a:r>
            <a:r>
              <a:rPr lang="en-US" dirty="0"/>
              <a:t> </a:t>
            </a:r>
          </a:p>
          <a:p>
            <a:endParaRPr lang="en-US" dirty="0"/>
          </a:p>
          <a:p>
            <a:r>
              <a:rPr lang="en-US" sz="1920" b="0" i="0" u="none" strike="noStrike" kern="1200" dirty="0">
                <a:solidFill>
                  <a:schemeClr val="tx1"/>
                </a:solidFill>
                <a:effectLst/>
                <a:latin typeface="Amazon Ember Regular" charset="0"/>
                <a:ea typeface="+mn-ea"/>
                <a:cs typeface="+mn-cs"/>
              </a:rPr>
              <a:t>When you invoke a function, you can choose to invoke it synchronously or asynchronously. With </a:t>
            </a:r>
            <a:r>
              <a:rPr lang="en-US" sz="1920" b="0" i="0" u="none" strike="noStrike" kern="1200" dirty="0">
                <a:solidFill>
                  <a:schemeClr val="tx1"/>
                </a:solidFill>
                <a:effectLst/>
                <a:latin typeface="Amazon Ember Regular" charset="0"/>
                <a:ea typeface="+mn-ea"/>
                <a:cs typeface="+mn-cs"/>
                <a:hlinkClick r:id="rId3"/>
              </a:rPr>
              <a:t>synchronous invocation</a:t>
            </a:r>
            <a:r>
              <a:rPr lang="en-US" sz="1920" b="0" i="0" u="none" strike="noStrike" kern="1200" dirty="0">
                <a:solidFill>
                  <a:schemeClr val="tx1"/>
                </a:solidFill>
                <a:effectLst/>
                <a:latin typeface="Amazon Ember Regular" charset="0"/>
                <a:ea typeface="+mn-ea"/>
                <a:cs typeface="+mn-cs"/>
              </a:rPr>
              <a:t>, you wait for the function to process the event and return a response. With </a:t>
            </a:r>
            <a:r>
              <a:rPr lang="en-US" sz="1920" b="0" i="0" u="none" strike="noStrike" kern="1200" dirty="0">
                <a:solidFill>
                  <a:schemeClr val="tx1"/>
                </a:solidFill>
                <a:effectLst/>
                <a:latin typeface="Amazon Ember Regular" charset="0"/>
                <a:ea typeface="+mn-ea"/>
                <a:cs typeface="+mn-cs"/>
                <a:hlinkClick r:id="rId4"/>
              </a:rPr>
              <a:t>asynchronous</a:t>
            </a:r>
            <a:r>
              <a:rPr lang="en-US" sz="1920" b="0" i="0" u="none" strike="noStrike" kern="1200" dirty="0">
                <a:solidFill>
                  <a:schemeClr val="tx1"/>
                </a:solidFill>
                <a:effectLst/>
                <a:latin typeface="Amazon Ember Regular" charset="0"/>
                <a:ea typeface="+mn-ea"/>
                <a:cs typeface="+mn-cs"/>
              </a:rPr>
              <a:t> invocation, Lambda queues the event for processing and returns a response immediately. For asynchronous invocation, Lambda handles retries and can send invocation records to a </a:t>
            </a:r>
            <a:r>
              <a:rPr lang="en-US" sz="1920" b="0" i="0" u="none" strike="noStrike" kern="1200" dirty="0">
                <a:solidFill>
                  <a:schemeClr val="tx1"/>
                </a:solidFill>
                <a:effectLst/>
                <a:latin typeface="Amazon Ember Regular" charset="0"/>
                <a:ea typeface="+mn-ea"/>
                <a:cs typeface="+mn-cs"/>
                <a:hlinkClick r:id="rId5"/>
              </a:rPr>
              <a:t>destination</a:t>
            </a:r>
            <a:r>
              <a:rPr lang="en-US" sz="1920" b="0" i="0" u="none" strike="noStrike" kern="1200" dirty="0">
                <a:solidFill>
                  <a:schemeClr val="tx1"/>
                </a:solidFill>
                <a:effectLst/>
                <a:latin typeface="Amazon Ember Regular" charset="0"/>
                <a:ea typeface="+mn-ea"/>
                <a:cs typeface="+mn-cs"/>
              </a:rPr>
              <a:t>.</a:t>
            </a:r>
          </a:p>
          <a:p>
            <a:endParaRPr lang="en-US" sz="1920" b="0" i="0" u="none" strike="noStrike" kern="1200" dirty="0">
              <a:solidFill>
                <a:schemeClr val="tx1"/>
              </a:solidFill>
              <a:effectLst/>
              <a:latin typeface="Amazon Ember Regular" charset="0"/>
              <a:ea typeface="+mn-ea"/>
              <a:cs typeface="+mn-cs"/>
            </a:endParaRPr>
          </a:p>
          <a:p>
            <a:r>
              <a:rPr lang="en-US" dirty="0"/>
              <a:t>To process items from a stream or queue, you can create an </a:t>
            </a:r>
            <a:r>
              <a:rPr lang="en-US" dirty="0">
                <a:hlinkClick r:id="rId6"/>
              </a:rPr>
              <a:t>event source mapping</a:t>
            </a:r>
            <a:r>
              <a:rPr lang="en-US" dirty="0"/>
              <a:t>. An event source mapping is a resource in Lambda that reads items from an Amazon SQS queue, an Amazon Kinesis stream, or an Amazon DynamoDB stream, and sends them to your function in batches. Each event that your function processes can contain hundreds or thousands of items. </a:t>
            </a:r>
          </a:p>
        </p:txBody>
      </p:sp>
    </p:spTree>
    <p:extLst>
      <p:ext uri="{BB962C8B-B14F-4D97-AF65-F5344CB8AC3E}">
        <p14:creationId xmlns:p14="http://schemas.microsoft.com/office/powerpoint/2010/main" val="2331159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Streams, Topics, and Queues</a:t>
            </a:r>
          </a:p>
        </p:txBody>
      </p:sp>
      <p:sp>
        <p:nvSpPr>
          <p:cNvPr id="4" name="Slide Number Placeholder 3"/>
          <p:cNvSpPr>
            <a:spLocks noGrp="1"/>
          </p:cNvSpPr>
          <p:nvPr>
            <p:ph type="sldNum" sz="quarter" idx="5"/>
          </p:nvPr>
        </p:nvSpPr>
        <p:spPr/>
        <p:txBody>
          <a:bodyPr/>
          <a:lstStyle/>
          <a:p>
            <a:fld id="{69C3F2ED-74C5-7D4F-8560-0CC253E9A436}" type="slidenum">
              <a:rPr lang="en-US" smtClean="0"/>
              <a:pPr/>
              <a:t>29</a:t>
            </a:fld>
            <a:endParaRPr lang="en-US" dirty="0"/>
          </a:p>
        </p:txBody>
      </p:sp>
    </p:spTree>
    <p:extLst>
      <p:ext uri="{BB962C8B-B14F-4D97-AF65-F5344CB8AC3E}">
        <p14:creationId xmlns:p14="http://schemas.microsoft.com/office/powerpoint/2010/main" val="2650116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C3F2ED-74C5-7D4F-8560-0CC253E9A436}" type="slidenum">
              <a:rPr lang="en-US" smtClean="0"/>
              <a:pPr/>
              <a:t>30</a:t>
            </a:fld>
            <a:endParaRPr lang="en-US" dirty="0"/>
          </a:p>
        </p:txBody>
      </p:sp>
    </p:spTree>
    <p:extLst>
      <p:ext uri="{BB962C8B-B14F-4D97-AF65-F5344CB8AC3E}">
        <p14:creationId xmlns:p14="http://schemas.microsoft.com/office/powerpoint/2010/main" val="137237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Billy</a:t>
            </a:r>
          </a:p>
        </p:txBody>
      </p:sp>
      <p:sp>
        <p:nvSpPr>
          <p:cNvPr id="4" name="Slide Number Placeholder 3"/>
          <p:cNvSpPr>
            <a:spLocks noGrp="1"/>
          </p:cNvSpPr>
          <p:nvPr>
            <p:ph type="sldNum" sz="quarter" idx="5"/>
          </p:nvPr>
        </p:nvSpPr>
        <p:spPr/>
        <p:txBody>
          <a:bodyPr/>
          <a:lstStyle/>
          <a:p>
            <a:fld id="{69C3F2ED-74C5-7D4F-8560-0CC253E9A436}" type="slidenum">
              <a:rPr lang="en-US" smtClean="0"/>
              <a:pPr/>
              <a:t>31</a:t>
            </a:fld>
            <a:endParaRPr lang="en-US" dirty="0"/>
          </a:p>
        </p:txBody>
      </p:sp>
    </p:spTree>
    <p:extLst>
      <p:ext uri="{BB962C8B-B14F-4D97-AF65-F5344CB8AC3E}">
        <p14:creationId xmlns:p14="http://schemas.microsoft.com/office/powerpoint/2010/main" val="2304269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Streams, Topics, and Queues</a:t>
            </a:r>
          </a:p>
        </p:txBody>
      </p:sp>
      <p:sp>
        <p:nvSpPr>
          <p:cNvPr id="4" name="Slide Number Placeholder 3"/>
          <p:cNvSpPr>
            <a:spLocks noGrp="1"/>
          </p:cNvSpPr>
          <p:nvPr>
            <p:ph type="sldNum" sz="quarter" idx="5"/>
          </p:nvPr>
        </p:nvSpPr>
        <p:spPr/>
        <p:txBody>
          <a:bodyPr/>
          <a:lstStyle/>
          <a:p>
            <a:fld id="{69C3F2ED-74C5-7D4F-8560-0CC253E9A436}" type="slidenum">
              <a:rPr lang="en-US" smtClean="0"/>
              <a:pPr/>
              <a:t>32</a:t>
            </a:fld>
            <a:endParaRPr lang="en-US" dirty="0"/>
          </a:p>
        </p:txBody>
      </p:sp>
    </p:spTree>
    <p:extLst>
      <p:ext uri="{BB962C8B-B14F-4D97-AF65-F5344CB8AC3E}">
        <p14:creationId xmlns:p14="http://schemas.microsoft.com/office/powerpoint/2010/main" val="36894260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_TwoSpeakers">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79ABD2-77EF-0C4F-B055-29A37E0C20F7}"/>
              </a:ext>
            </a:extLst>
          </p:cNvPr>
          <p:cNvPicPr>
            <a:picLocks noChangeAspect="1"/>
          </p:cNvPicPr>
          <p:nvPr userDrawn="1"/>
        </p:nvPicPr>
        <p:blipFill>
          <a:blip r:embed="rId2"/>
          <a:srcRect/>
          <a:stretch/>
        </p:blipFill>
        <p:spPr>
          <a:xfrm>
            <a:off x="0" y="0"/>
            <a:ext cx="14630400" cy="8229600"/>
          </a:xfrm>
          <a:prstGeom prst="rect">
            <a:avLst/>
          </a:prstGeom>
        </p:spPr>
      </p:pic>
      <p:sp>
        <p:nvSpPr>
          <p:cNvPr id="6" name="Text Placeholder 11"/>
          <p:cNvSpPr>
            <a:spLocks noGrp="1"/>
          </p:cNvSpPr>
          <p:nvPr>
            <p:ph type="body" sz="quarter" idx="10" hasCustomPrompt="1"/>
          </p:nvPr>
        </p:nvSpPr>
        <p:spPr>
          <a:xfrm>
            <a:off x="548640" y="5950356"/>
            <a:ext cx="5892800" cy="996597"/>
          </a:xfrm>
          <a:prstGeom prst="rect">
            <a:avLst/>
          </a:prstGeom>
        </p:spPr>
        <p:txBody>
          <a:bodyPr>
            <a:normAutofit/>
          </a:bodyPr>
          <a:lstStyle>
            <a:lvl1pPr marL="0" indent="0" algn="l">
              <a:buNone/>
              <a:defRPr sz="2600" baseline="0"/>
            </a:lvl1pPr>
          </a:lstStyle>
          <a:p>
            <a:pPr lvl="0"/>
            <a:r>
              <a:rPr lang="en-US" dirty="0"/>
              <a:t>Click to edit presenter, team</a:t>
            </a:r>
          </a:p>
          <a:p>
            <a:pPr lvl="0"/>
            <a:r>
              <a:rPr lang="en-US" dirty="0"/>
              <a:t>Click to edit date, location</a:t>
            </a:r>
          </a:p>
        </p:txBody>
      </p:sp>
      <p:sp>
        <p:nvSpPr>
          <p:cNvPr id="10" name="Text Placeholder 8"/>
          <p:cNvSpPr>
            <a:spLocks noGrp="1"/>
          </p:cNvSpPr>
          <p:nvPr>
            <p:ph type="body" sz="quarter" idx="12" hasCustomPrompt="1"/>
          </p:nvPr>
        </p:nvSpPr>
        <p:spPr>
          <a:xfrm>
            <a:off x="548640" y="3053166"/>
            <a:ext cx="11719981" cy="1191259"/>
          </a:xfrm>
          <a:prstGeom prst="rect">
            <a:avLst/>
          </a:prstGeom>
        </p:spPr>
        <p:txBody>
          <a:bodyPr>
            <a:noAutofit/>
          </a:bodyPr>
          <a:lstStyle>
            <a:lvl1pPr marL="0" indent="0" algn="l">
              <a:buNone/>
              <a:defRPr sz="6400" b="1" i="0" baseline="0">
                <a:latin typeface="Amazon Ember" panose="020B0603020204020204" pitchFamily="34" charset="0"/>
                <a:ea typeface="Amazon Ember" panose="020B0603020204020204" pitchFamily="34" charset="0"/>
                <a:cs typeface="Amazon Ember" panose="020B0603020204020204" pitchFamily="34" charset="0"/>
              </a:defRPr>
            </a:lvl1pPr>
          </a:lstStyle>
          <a:p>
            <a:pPr lvl="0"/>
            <a:r>
              <a:rPr lang="en-US" dirty="0"/>
              <a:t>Click to edit title</a:t>
            </a:r>
          </a:p>
        </p:txBody>
      </p:sp>
      <p:pic>
        <p:nvPicPr>
          <p:cNvPr id="8" name="Picture 7">
            <a:extLst>
              <a:ext uri="{FF2B5EF4-FFF2-40B4-BE49-F238E27FC236}">
                <a16:creationId xmlns:a16="http://schemas.microsoft.com/office/drawing/2014/main" id="{6ABE7688-93D3-3843-8B4C-CDAEDFF5A68A}"/>
              </a:ext>
            </a:extLst>
          </p:cNvPr>
          <p:cNvPicPr>
            <a:picLocks noChangeAspect="1"/>
          </p:cNvPicPr>
          <p:nvPr userDrawn="1"/>
        </p:nvPicPr>
        <p:blipFill>
          <a:blip r:embed="rId3"/>
          <a:stretch>
            <a:fillRect/>
          </a:stretch>
        </p:blipFill>
        <p:spPr>
          <a:xfrm>
            <a:off x="538863" y="722244"/>
            <a:ext cx="2888779" cy="813816"/>
          </a:xfrm>
          <a:prstGeom prst="rect">
            <a:avLst/>
          </a:prstGeom>
        </p:spPr>
      </p:pic>
      <p:sp>
        <p:nvSpPr>
          <p:cNvPr id="12" name="Text Placeholder 11"/>
          <p:cNvSpPr>
            <a:spLocks noGrp="1"/>
          </p:cNvSpPr>
          <p:nvPr>
            <p:ph type="body" sz="quarter" idx="13" hasCustomPrompt="1"/>
          </p:nvPr>
        </p:nvSpPr>
        <p:spPr>
          <a:xfrm>
            <a:off x="548640" y="4253721"/>
            <a:ext cx="9666531" cy="1231243"/>
          </a:xfrm>
          <a:prstGeom prst="rect">
            <a:avLst/>
          </a:prstGeom>
        </p:spPr>
        <p:txBody>
          <a:bodyPr/>
          <a:lstStyle>
            <a:lvl1pPr marL="0" indent="0" algn="l">
              <a:buNone/>
              <a:defRPr sz="2900"/>
            </a:lvl1pPr>
          </a:lstStyle>
          <a:p>
            <a:pPr lvl="0"/>
            <a:r>
              <a:rPr lang="en-US" dirty="0"/>
              <a:t>Click to edit subtitle</a:t>
            </a:r>
          </a:p>
        </p:txBody>
      </p:sp>
      <p:sp>
        <p:nvSpPr>
          <p:cNvPr id="7" name="TextBox 6">
            <a:extLst>
              <a:ext uri="{FF2B5EF4-FFF2-40B4-BE49-F238E27FC236}">
                <a16:creationId xmlns:a16="http://schemas.microsoft.com/office/drawing/2014/main" id="{8FA84D03-8133-8347-8776-300EBD9F8B8C}"/>
              </a:ext>
            </a:extLst>
          </p:cNvPr>
          <p:cNvSpPr txBox="1"/>
          <p:nvPr userDrawn="1"/>
        </p:nvSpPr>
        <p:spPr>
          <a:xfrm>
            <a:off x="538863" y="7683901"/>
            <a:ext cx="7115490" cy="172355"/>
          </a:xfrm>
          <a:prstGeom prst="rect">
            <a:avLst/>
          </a:prstGeom>
          <a:noFill/>
        </p:spPr>
        <p:txBody>
          <a:bodyPr wrap="square" lIns="0" tIns="0" rIns="0" bIns="0" rtlCol="0">
            <a:spAutoFit/>
          </a:bodyPr>
          <a:lstStyle/>
          <a:p>
            <a:pPr marL="0" marR="0" indent="0" algn="l" defTabSz="731520" rtl="0" eaLnBrk="1" fontAlgn="auto" latinLnBrk="0" hangingPunct="1">
              <a:lnSpc>
                <a:spcPct val="100000"/>
              </a:lnSpc>
              <a:spcBef>
                <a:spcPts val="0"/>
              </a:spcBef>
              <a:spcAft>
                <a:spcPts val="0"/>
              </a:spcAft>
              <a:buClrTx/>
              <a:buSzTx/>
              <a:buFontTx/>
              <a:buNone/>
              <a:tabLst/>
              <a:defRPr/>
            </a:pPr>
            <a:r>
              <a:rPr lang="en-US" sz="1120" b="0" i="0" dirty="0">
                <a:solidFill>
                  <a:schemeClr val="tx1">
                    <a:lumMod val="50000"/>
                  </a:schemeClr>
                </a:solidFill>
                <a:latin typeface="Amazon Ember" panose="020B0603020204020204" pitchFamily="34" charset="0"/>
                <a:ea typeface="Amazon Ember" panose="020B0603020204020204" pitchFamily="34" charset="0"/>
                <a:cs typeface="Amazon Ember" panose="020B0603020204020204" pitchFamily="34" charset="0"/>
              </a:rPr>
              <a:t>© 2021, Amazon Web Services, Inc. or its Affiliates. </a:t>
            </a:r>
          </a:p>
        </p:txBody>
      </p:sp>
    </p:spTree>
    <p:extLst>
      <p:ext uri="{BB962C8B-B14F-4D97-AF65-F5344CB8AC3E}">
        <p14:creationId xmlns:p14="http://schemas.microsoft.com/office/powerpoint/2010/main" val="221704089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_Image_Center">
    <p:bg>
      <p:bgRef idx="1001">
        <a:schemeClr val="bg2"/>
      </p:bgRef>
    </p:bg>
    <p:spTree>
      <p:nvGrpSpPr>
        <p:cNvPr id="1" name=""/>
        <p:cNvGrpSpPr/>
        <p:nvPr/>
      </p:nvGrpSpPr>
      <p:grpSpPr>
        <a:xfrm>
          <a:off x="0" y="0"/>
          <a:ext cx="0" cy="0"/>
          <a:chOff x="0" y="0"/>
          <a:chExt cx="0" cy="0"/>
        </a:xfrm>
      </p:grpSpPr>
      <p:sp>
        <p:nvSpPr>
          <p:cNvPr id="11" name="Title 1"/>
          <p:cNvSpPr>
            <a:spLocks noGrp="1"/>
          </p:cNvSpPr>
          <p:nvPr>
            <p:ph type="title"/>
          </p:nvPr>
        </p:nvSpPr>
        <p:spPr>
          <a:xfrm>
            <a:off x="548640" y="183898"/>
            <a:ext cx="13510260" cy="873186"/>
          </a:xfrm>
        </p:spPr>
        <p:txBody>
          <a:bodyPr>
            <a:normAutofit/>
          </a:bodyPr>
          <a:lstStyle>
            <a:lvl1pPr>
              <a:defRPr sz="3800" b="1" i="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
        <p:nvSpPr>
          <p:cNvPr id="5" name="Picture Placeholder 4">
            <a:extLst>
              <a:ext uri="{FF2B5EF4-FFF2-40B4-BE49-F238E27FC236}">
                <a16:creationId xmlns:a16="http://schemas.microsoft.com/office/drawing/2014/main" id="{E78145AC-79A9-834A-BE03-ED99E1BFF7AC}"/>
              </a:ext>
            </a:extLst>
          </p:cNvPr>
          <p:cNvSpPr>
            <a:spLocks noGrp="1"/>
          </p:cNvSpPr>
          <p:nvPr>
            <p:ph type="pic" sz="quarter" idx="10"/>
          </p:nvPr>
        </p:nvSpPr>
        <p:spPr>
          <a:xfrm>
            <a:off x="548640" y="1645920"/>
            <a:ext cx="13514832" cy="5338152"/>
          </a:xfrm>
          <a:prstGeom prst="rect">
            <a:avLst/>
          </a:prstGeom>
        </p:spPr>
        <p:txBody>
          <a:bodyPr/>
          <a:lstStyle/>
          <a:p>
            <a:endParaRPr lang="en-US"/>
          </a:p>
        </p:txBody>
      </p:sp>
    </p:spTree>
    <p:extLst>
      <p:ext uri="{BB962C8B-B14F-4D97-AF65-F5344CB8AC3E}">
        <p14:creationId xmlns:p14="http://schemas.microsoft.com/office/powerpoint/2010/main" val="3345301845"/>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_Bleed_Image">
    <p:bg>
      <p:bgRef idx="1001">
        <a:schemeClr val="bg2"/>
      </p:bgRef>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78145AC-79A9-834A-BE03-ED99E1BFF7AC}"/>
              </a:ext>
            </a:extLst>
          </p:cNvPr>
          <p:cNvSpPr>
            <a:spLocks noGrp="1"/>
          </p:cNvSpPr>
          <p:nvPr>
            <p:ph type="pic" sz="quarter" idx="10"/>
          </p:nvPr>
        </p:nvSpPr>
        <p:spPr>
          <a:xfrm>
            <a:off x="0" y="1"/>
            <a:ext cx="14630400" cy="8229598"/>
          </a:xfrm>
          <a:prstGeom prst="rect">
            <a:avLst/>
          </a:prstGeom>
        </p:spPr>
        <p:txBody>
          <a:bodyPr/>
          <a:lstStyle/>
          <a:p>
            <a:endParaRPr lang="en-US" dirty="0"/>
          </a:p>
        </p:txBody>
      </p:sp>
      <p:sp>
        <p:nvSpPr>
          <p:cNvPr id="11" name="Title 1"/>
          <p:cNvSpPr>
            <a:spLocks noGrp="1"/>
          </p:cNvSpPr>
          <p:nvPr>
            <p:ph type="title"/>
          </p:nvPr>
        </p:nvSpPr>
        <p:spPr>
          <a:xfrm>
            <a:off x="548640" y="183898"/>
            <a:ext cx="13510260" cy="873186"/>
          </a:xfrm>
        </p:spPr>
        <p:txBody>
          <a:bodyPr>
            <a:normAutofit/>
          </a:bodyPr>
          <a:lstStyle>
            <a:lvl1pPr>
              <a:defRPr sz="38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243516696"/>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lor_Logo_Customer_Wall">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48640" y="183898"/>
            <a:ext cx="13510260" cy="872307"/>
          </a:xfrm>
        </p:spPr>
        <p:txBody>
          <a:bodyPr/>
          <a:lstStyle/>
          <a:p>
            <a:r>
              <a:rPr lang="en-US" dirty="0"/>
              <a:t>Click to edit Master title style</a:t>
            </a:r>
          </a:p>
        </p:txBody>
      </p:sp>
      <p:sp>
        <p:nvSpPr>
          <p:cNvPr id="4" name="Rectangle 3">
            <a:extLst>
              <a:ext uri="{FF2B5EF4-FFF2-40B4-BE49-F238E27FC236}">
                <a16:creationId xmlns:a16="http://schemas.microsoft.com/office/drawing/2014/main" id="{1A65E46D-C0D2-7642-AF47-40070CB7653A}"/>
              </a:ext>
            </a:extLst>
          </p:cNvPr>
          <p:cNvSpPr/>
          <p:nvPr userDrawn="1"/>
        </p:nvSpPr>
        <p:spPr>
          <a:xfrm>
            <a:off x="0" y="1645920"/>
            <a:ext cx="14630400" cy="532964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608" dirty="0"/>
          </a:p>
        </p:txBody>
      </p:sp>
      <p:sp>
        <p:nvSpPr>
          <p:cNvPr id="15" name="Picture Placeholder 2"/>
          <p:cNvSpPr>
            <a:spLocks noGrp="1"/>
          </p:cNvSpPr>
          <p:nvPr>
            <p:ph type="pic" sz="quarter" idx="16"/>
          </p:nvPr>
        </p:nvSpPr>
        <p:spPr>
          <a:xfrm>
            <a:off x="946674" y="2502419"/>
            <a:ext cx="2028989" cy="1518157"/>
          </a:xfrm>
          <a:prstGeom prst="rect">
            <a:avLst/>
          </a:prstGeom>
        </p:spPr>
        <p:txBody>
          <a:bodyPr>
            <a:normAutofit/>
          </a:bodyPr>
          <a:lstStyle>
            <a:lvl1pPr>
              <a:defRPr sz="2240">
                <a:solidFill>
                  <a:schemeClr val="bg1"/>
                </a:solidFill>
              </a:defRPr>
            </a:lvl1pPr>
          </a:lstStyle>
          <a:p>
            <a:r>
              <a:rPr lang="en-US" dirty="0"/>
              <a:t>Drag picture to placeholder or click icon to add</a:t>
            </a:r>
          </a:p>
        </p:txBody>
      </p:sp>
      <p:sp>
        <p:nvSpPr>
          <p:cNvPr id="16" name="Picture Placeholder 2"/>
          <p:cNvSpPr>
            <a:spLocks noGrp="1"/>
          </p:cNvSpPr>
          <p:nvPr>
            <p:ph type="pic" sz="quarter" idx="17"/>
          </p:nvPr>
        </p:nvSpPr>
        <p:spPr>
          <a:xfrm>
            <a:off x="4328298" y="2502419"/>
            <a:ext cx="2028989" cy="1518157"/>
          </a:xfrm>
          <a:prstGeom prst="rect">
            <a:avLst/>
          </a:prstGeom>
        </p:spPr>
        <p:txBody>
          <a:bodyPr>
            <a:normAutofit/>
          </a:bodyPr>
          <a:lstStyle>
            <a:lvl1pPr>
              <a:defRPr sz="2240">
                <a:solidFill>
                  <a:schemeClr val="bg1"/>
                </a:solidFill>
              </a:defRPr>
            </a:lvl1pPr>
          </a:lstStyle>
          <a:p>
            <a:r>
              <a:rPr lang="en-US"/>
              <a:t>Drag picture to placeholder or click icon to add</a:t>
            </a:r>
            <a:endParaRPr lang="en-US" dirty="0"/>
          </a:p>
        </p:txBody>
      </p:sp>
      <p:sp>
        <p:nvSpPr>
          <p:cNvPr id="17" name="Picture Placeholder 2"/>
          <p:cNvSpPr>
            <a:spLocks noGrp="1"/>
          </p:cNvSpPr>
          <p:nvPr>
            <p:ph type="pic" sz="quarter" idx="18"/>
          </p:nvPr>
        </p:nvSpPr>
        <p:spPr>
          <a:xfrm>
            <a:off x="7709922" y="2502419"/>
            <a:ext cx="2028989" cy="1518157"/>
          </a:xfrm>
          <a:prstGeom prst="rect">
            <a:avLst/>
          </a:prstGeom>
        </p:spPr>
        <p:txBody>
          <a:bodyPr>
            <a:normAutofit/>
          </a:bodyPr>
          <a:lstStyle>
            <a:lvl1pPr>
              <a:defRPr sz="2240">
                <a:solidFill>
                  <a:schemeClr val="bg1"/>
                </a:solidFill>
              </a:defRPr>
            </a:lvl1pPr>
          </a:lstStyle>
          <a:p>
            <a:r>
              <a:rPr lang="en-US"/>
              <a:t>Drag picture to placeholder or click icon to add</a:t>
            </a:r>
            <a:endParaRPr lang="en-US" dirty="0"/>
          </a:p>
        </p:txBody>
      </p:sp>
      <p:sp>
        <p:nvSpPr>
          <p:cNvPr id="18" name="Picture Placeholder 2"/>
          <p:cNvSpPr>
            <a:spLocks noGrp="1"/>
          </p:cNvSpPr>
          <p:nvPr>
            <p:ph type="pic" sz="quarter" idx="19"/>
          </p:nvPr>
        </p:nvSpPr>
        <p:spPr>
          <a:xfrm>
            <a:off x="11091547" y="2502419"/>
            <a:ext cx="2028989" cy="1518157"/>
          </a:xfrm>
          <a:prstGeom prst="rect">
            <a:avLst/>
          </a:prstGeom>
        </p:spPr>
        <p:txBody>
          <a:bodyPr>
            <a:normAutofit/>
          </a:bodyPr>
          <a:lstStyle>
            <a:lvl1pPr>
              <a:defRPr sz="2240">
                <a:solidFill>
                  <a:schemeClr val="bg1"/>
                </a:solidFill>
              </a:defRPr>
            </a:lvl1pPr>
          </a:lstStyle>
          <a:p>
            <a:r>
              <a:rPr lang="en-US"/>
              <a:t>Drag picture to placeholder or click icon to add</a:t>
            </a:r>
            <a:endParaRPr lang="en-US" dirty="0"/>
          </a:p>
        </p:txBody>
      </p:sp>
      <p:sp>
        <p:nvSpPr>
          <p:cNvPr id="19" name="Picture Placeholder 2">
            <a:extLst>
              <a:ext uri="{FF2B5EF4-FFF2-40B4-BE49-F238E27FC236}">
                <a16:creationId xmlns:a16="http://schemas.microsoft.com/office/drawing/2014/main" id="{F1543634-A736-BA4B-A10A-31EE0B13FC13}"/>
              </a:ext>
            </a:extLst>
          </p:cNvPr>
          <p:cNvSpPr>
            <a:spLocks noGrp="1"/>
          </p:cNvSpPr>
          <p:nvPr>
            <p:ph type="pic" sz="quarter" idx="20"/>
          </p:nvPr>
        </p:nvSpPr>
        <p:spPr>
          <a:xfrm>
            <a:off x="946674" y="4696978"/>
            <a:ext cx="2028989" cy="1518157"/>
          </a:xfrm>
          <a:prstGeom prst="rect">
            <a:avLst/>
          </a:prstGeom>
        </p:spPr>
        <p:txBody>
          <a:bodyPr>
            <a:normAutofit/>
          </a:bodyPr>
          <a:lstStyle>
            <a:lvl1pPr>
              <a:defRPr sz="2240">
                <a:solidFill>
                  <a:schemeClr val="bg1"/>
                </a:solidFill>
              </a:defRPr>
            </a:lvl1pPr>
          </a:lstStyle>
          <a:p>
            <a:r>
              <a:rPr lang="en-US"/>
              <a:t>Drag picture to placeholder or click icon to add</a:t>
            </a:r>
            <a:endParaRPr lang="en-US" dirty="0"/>
          </a:p>
        </p:txBody>
      </p:sp>
      <p:sp>
        <p:nvSpPr>
          <p:cNvPr id="20" name="Picture Placeholder 2">
            <a:extLst>
              <a:ext uri="{FF2B5EF4-FFF2-40B4-BE49-F238E27FC236}">
                <a16:creationId xmlns:a16="http://schemas.microsoft.com/office/drawing/2014/main" id="{31DBC551-9315-1F45-A672-93EB06007494}"/>
              </a:ext>
            </a:extLst>
          </p:cNvPr>
          <p:cNvSpPr>
            <a:spLocks noGrp="1"/>
          </p:cNvSpPr>
          <p:nvPr>
            <p:ph type="pic" sz="quarter" idx="21"/>
          </p:nvPr>
        </p:nvSpPr>
        <p:spPr>
          <a:xfrm>
            <a:off x="4328298" y="4696978"/>
            <a:ext cx="2028989" cy="1518157"/>
          </a:xfrm>
          <a:prstGeom prst="rect">
            <a:avLst/>
          </a:prstGeom>
        </p:spPr>
        <p:txBody>
          <a:bodyPr>
            <a:normAutofit/>
          </a:bodyPr>
          <a:lstStyle>
            <a:lvl1pPr>
              <a:defRPr sz="2240">
                <a:solidFill>
                  <a:schemeClr val="bg1"/>
                </a:solidFill>
              </a:defRPr>
            </a:lvl1pPr>
          </a:lstStyle>
          <a:p>
            <a:r>
              <a:rPr lang="en-US"/>
              <a:t>Drag picture to placeholder or click icon to add</a:t>
            </a:r>
            <a:endParaRPr lang="en-US" dirty="0"/>
          </a:p>
        </p:txBody>
      </p:sp>
      <p:sp>
        <p:nvSpPr>
          <p:cNvPr id="21" name="Picture Placeholder 2">
            <a:extLst>
              <a:ext uri="{FF2B5EF4-FFF2-40B4-BE49-F238E27FC236}">
                <a16:creationId xmlns:a16="http://schemas.microsoft.com/office/drawing/2014/main" id="{AB66963A-7841-B341-A47C-7BEFE1F8B8CA}"/>
              </a:ext>
            </a:extLst>
          </p:cNvPr>
          <p:cNvSpPr>
            <a:spLocks noGrp="1"/>
          </p:cNvSpPr>
          <p:nvPr>
            <p:ph type="pic" sz="quarter" idx="22"/>
          </p:nvPr>
        </p:nvSpPr>
        <p:spPr>
          <a:xfrm>
            <a:off x="7709922" y="4696978"/>
            <a:ext cx="2028989" cy="1518157"/>
          </a:xfrm>
          <a:prstGeom prst="rect">
            <a:avLst/>
          </a:prstGeom>
        </p:spPr>
        <p:txBody>
          <a:bodyPr>
            <a:normAutofit/>
          </a:bodyPr>
          <a:lstStyle>
            <a:lvl1pPr>
              <a:defRPr sz="2240">
                <a:solidFill>
                  <a:schemeClr val="bg1"/>
                </a:solidFill>
              </a:defRPr>
            </a:lvl1pPr>
          </a:lstStyle>
          <a:p>
            <a:r>
              <a:rPr lang="en-US"/>
              <a:t>Drag picture to placeholder or click icon to add</a:t>
            </a:r>
            <a:endParaRPr lang="en-US" dirty="0"/>
          </a:p>
        </p:txBody>
      </p:sp>
      <p:sp>
        <p:nvSpPr>
          <p:cNvPr id="22" name="Picture Placeholder 2">
            <a:extLst>
              <a:ext uri="{FF2B5EF4-FFF2-40B4-BE49-F238E27FC236}">
                <a16:creationId xmlns:a16="http://schemas.microsoft.com/office/drawing/2014/main" id="{7E808491-1004-3A44-87DD-41D21C9E39C3}"/>
              </a:ext>
            </a:extLst>
          </p:cNvPr>
          <p:cNvSpPr>
            <a:spLocks noGrp="1"/>
          </p:cNvSpPr>
          <p:nvPr>
            <p:ph type="pic" sz="quarter" idx="23"/>
          </p:nvPr>
        </p:nvSpPr>
        <p:spPr>
          <a:xfrm>
            <a:off x="11091547" y="4696978"/>
            <a:ext cx="2028989" cy="1518157"/>
          </a:xfrm>
          <a:prstGeom prst="rect">
            <a:avLst/>
          </a:prstGeom>
        </p:spPr>
        <p:txBody>
          <a:bodyPr>
            <a:normAutofit/>
          </a:bodyPr>
          <a:lstStyle>
            <a:lvl1pPr>
              <a:defRPr sz="2240">
                <a:solidFill>
                  <a:schemeClr val="bg1"/>
                </a:solidFill>
              </a:defRPr>
            </a:lvl1pPr>
          </a:lstStyle>
          <a:p>
            <a:r>
              <a:rPr lang="en-US" dirty="0"/>
              <a:t>Drag picture to placeholder or click icon to add</a:t>
            </a:r>
          </a:p>
        </p:txBody>
      </p:sp>
    </p:spTree>
    <p:extLst>
      <p:ext uri="{BB962C8B-B14F-4D97-AF65-F5344CB8AC3E}">
        <p14:creationId xmlns:p14="http://schemas.microsoft.com/office/powerpoint/2010/main" val="230250567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_Logo_Customer_Wall">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48640" y="183898"/>
            <a:ext cx="13510260" cy="872307"/>
          </a:xfrm>
        </p:spPr>
        <p:txBody>
          <a:bodyPr/>
          <a:lstStyle>
            <a:lvl1pPr>
              <a:defRPr b="1" i="0">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
        <p:nvSpPr>
          <p:cNvPr id="9" name="Picture Placeholder 2"/>
          <p:cNvSpPr>
            <a:spLocks noGrp="1"/>
          </p:cNvSpPr>
          <p:nvPr>
            <p:ph type="pic" sz="quarter" idx="20"/>
          </p:nvPr>
        </p:nvSpPr>
        <p:spPr>
          <a:xfrm>
            <a:off x="543902" y="1873467"/>
            <a:ext cx="3078480" cy="1761067"/>
          </a:xfrm>
          <a:prstGeom prst="rect">
            <a:avLst/>
          </a:prstGeom>
        </p:spPr>
        <p:txBody>
          <a:bodyPr>
            <a:normAutofit/>
          </a:bodyPr>
          <a:lstStyle>
            <a:lvl1pPr>
              <a:defRPr sz="2200">
                <a:solidFill>
                  <a:srgbClr val="C2C2C1"/>
                </a:solidFill>
              </a:defRPr>
            </a:lvl1pPr>
          </a:lstStyle>
          <a:p>
            <a:r>
              <a:rPr lang="en-US" dirty="0"/>
              <a:t>Drag picture to placeholder or click icon to add</a:t>
            </a:r>
          </a:p>
        </p:txBody>
      </p:sp>
      <p:sp>
        <p:nvSpPr>
          <p:cNvPr id="10" name="Picture Placeholder 2"/>
          <p:cNvSpPr>
            <a:spLocks noGrp="1"/>
          </p:cNvSpPr>
          <p:nvPr>
            <p:ph type="pic" sz="quarter" idx="21"/>
          </p:nvPr>
        </p:nvSpPr>
        <p:spPr>
          <a:xfrm>
            <a:off x="5566893" y="1873467"/>
            <a:ext cx="3078480" cy="1761067"/>
          </a:xfrm>
          <a:prstGeom prst="rect">
            <a:avLst/>
          </a:prstGeom>
        </p:spPr>
        <p:txBody>
          <a:bodyPr>
            <a:normAutofit/>
          </a:bodyPr>
          <a:lstStyle>
            <a:lvl1pPr>
              <a:defRPr sz="2200">
                <a:solidFill>
                  <a:srgbClr val="C2C2C1"/>
                </a:solidFill>
              </a:defRPr>
            </a:lvl1pPr>
          </a:lstStyle>
          <a:p>
            <a:r>
              <a:rPr lang="en-US"/>
              <a:t>Drag picture to placeholder or click icon to add</a:t>
            </a:r>
            <a:endParaRPr lang="en-US" dirty="0"/>
          </a:p>
        </p:txBody>
      </p:sp>
      <p:sp>
        <p:nvSpPr>
          <p:cNvPr id="11" name="Picture Placeholder 2"/>
          <p:cNvSpPr>
            <a:spLocks noGrp="1"/>
          </p:cNvSpPr>
          <p:nvPr>
            <p:ph type="pic" sz="quarter" idx="22"/>
          </p:nvPr>
        </p:nvSpPr>
        <p:spPr>
          <a:xfrm>
            <a:off x="10599958" y="1873467"/>
            <a:ext cx="3078480" cy="1761067"/>
          </a:xfrm>
          <a:prstGeom prst="rect">
            <a:avLst/>
          </a:prstGeom>
        </p:spPr>
        <p:txBody>
          <a:bodyPr>
            <a:normAutofit/>
          </a:bodyPr>
          <a:lstStyle>
            <a:lvl1pPr>
              <a:defRPr sz="2200">
                <a:solidFill>
                  <a:srgbClr val="C2C2C1"/>
                </a:solidFill>
              </a:defRPr>
            </a:lvl1pPr>
          </a:lstStyle>
          <a:p>
            <a:r>
              <a:rPr lang="en-US"/>
              <a:t>Drag picture to placeholder or click icon to add</a:t>
            </a:r>
            <a:endParaRPr lang="en-US" dirty="0"/>
          </a:p>
        </p:txBody>
      </p:sp>
      <p:sp>
        <p:nvSpPr>
          <p:cNvPr id="12" name="Picture Placeholder 2"/>
          <p:cNvSpPr>
            <a:spLocks noGrp="1"/>
          </p:cNvSpPr>
          <p:nvPr>
            <p:ph type="pic" sz="quarter" idx="23"/>
          </p:nvPr>
        </p:nvSpPr>
        <p:spPr>
          <a:xfrm>
            <a:off x="543902" y="4451796"/>
            <a:ext cx="3078480" cy="1761067"/>
          </a:xfrm>
          <a:prstGeom prst="rect">
            <a:avLst/>
          </a:prstGeom>
        </p:spPr>
        <p:txBody>
          <a:bodyPr>
            <a:normAutofit/>
          </a:bodyPr>
          <a:lstStyle>
            <a:lvl1pPr>
              <a:defRPr sz="2200">
                <a:solidFill>
                  <a:srgbClr val="C2C2C1"/>
                </a:solidFill>
              </a:defRPr>
            </a:lvl1pPr>
          </a:lstStyle>
          <a:p>
            <a:r>
              <a:rPr lang="en-US"/>
              <a:t>Drag picture to placeholder or click icon to add</a:t>
            </a:r>
            <a:endParaRPr lang="en-US" dirty="0"/>
          </a:p>
        </p:txBody>
      </p:sp>
      <p:sp>
        <p:nvSpPr>
          <p:cNvPr id="13" name="Picture Placeholder 2"/>
          <p:cNvSpPr>
            <a:spLocks noGrp="1"/>
          </p:cNvSpPr>
          <p:nvPr>
            <p:ph type="pic" sz="quarter" idx="24"/>
          </p:nvPr>
        </p:nvSpPr>
        <p:spPr>
          <a:xfrm>
            <a:off x="5566893" y="4451796"/>
            <a:ext cx="3078480" cy="1761067"/>
          </a:xfrm>
          <a:prstGeom prst="rect">
            <a:avLst/>
          </a:prstGeom>
        </p:spPr>
        <p:txBody>
          <a:bodyPr>
            <a:normAutofit/>
          </a:bodyPr>
          <a:lstStyle>
            <a:lvl1pPr>
              <a:defRPr sz="2200">
                <a:solidFill>
                  <a:srgbClr val="C2C2C1"/>
                </a:solidFill>
              </a:defRPr>
            </a:lvl1pPr>
          </a:lstStyle>
          <a:p>
            <a:r>
              <a:rPr lang="en-US"/>
              <a:t>Drag picture to placeholder or click icon to add</a:t>
            </a:r>
            <a:endParaRPr lang="en-US" dirty="0"/>
          </a:p>
        </p:txBody>
      </p:sp>
      <p:sp>
        <p:nvSpPr>
          <p:cNvPr id="14" name="Picture Placeholder 2"/>
          <p:cNvSpPr>
            <a:spLocks noGrp="1"/>
          </p:cNvSpPr>
          <p:nvPr>
            <p:ph type="pic" sz="quarter" idx="25"/>
          </p:nvPr>
        </p:nvSpPr>
        <p:spPr>
          <a:xfrm>
            <a:off x="10599958" y="4451796"/>
            <a:ext cx="3078480" cy="1761067"/>
          </a:xfrm>
          <a:prstGeom prst="rect">
            <a:avLst/>
          </a:prstGeom>
        </p:spPr>
        <p:txBody>
          <a:bodyPr>
            <a:normAutofit/>
          </a:bodyPr>
          <a:lstStyle>
            <a:lvl1pPr>
              <a:defRPr sz="2200">
                <a:solidFill>
                  <a:srgbClr val="C2C2C1"/>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val="3273093039"/>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48640" y="183898"/>
            <a:ext cx="13510260" cy="873186"/>
          </a:xfrm>
        </p:spPr>
        <p:txBody>
          <a:bodyPr/>
          <a:lstStyle>
            <a:lvl1pPr>
              <a:defRPr b="1" i="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
        <p:nvSpPr>
          <p:cNvPr id="4" name="Table Placeholder 3">
            <a:extLst>
              <a:ext uri="{FF2B5EF4-FFF2-40B4-BE49-F238E27FC236}">
                <a16:creationId xmlns:a16="http://schemas.microsoft.com/office/drawing/2014/main" id="{D7DA888D-68DB-9B44-9614-56AAAAE93DF7}"/>
              </a:ext>
            </a:extLst>
          </p:cNvPr>
          <p:cNvSpPr>
            <a:spLocks noGrp="1"/>
          </p:cNvSpPr>
          <p:nvPr>
            <p:ph type="tbl" sz="quarter" idx="10"/>
          </p:nvPr>
        </p:nvSpPr>
        <p:spPr>
          <a:xfrm>
            <a:off x="548640" y="1645920"/>
            <a:ext cx="13510260" cy="5003800"/>
          </a:xfrm>
          <a:prstGeom prst="rect">
            <a:avLst/>
          </a:prstGeom>
        </p:spPr>
        <p:txBody>
          <a:bodyPr/>
          <a:lstStyle/>
          <a:p>
            <a:endParaRPr lang="en-US" dirty="0"/>
          </a:p>
        </p:txBody>
      </p:sp>
    </p:spTree>
    <p:extLst>
      <p:ext uri="{BB962C8B-B14F-4D97-AF65-F5344CB8AC3E}">
        <p14:creationId xmlns:p14="http://schemas.microsoft.com/office/powerpoint/2010/main" val="263696881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r_Char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48639" y="183898"/>
            <a:ext cx="13509463" cy="873186"/>
          </a:xfrm>
        </p:spPr>
        <p:txBody>
          <a:bodyPr/>
          <a:lstStyle>
            <a:lvl1pPr>
              <a:defRPr b="1" i="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
        <p:nvSpPr>
          <p:cNvPr id="7" name="Chart Placeholder 5">
            <a:extLst>
              <a:ext uri="{FF2B5EF4-FFF2-40B4-BE49-F238E27FC236}">
                <a16:creationId xmlns:a16="http://schemas.microsoft.com/office/drawing/2014/main" id="{B3C77AD1-4897-A546-B977-5EB6406DD175}"/>
              </a:ext>
            </a:extLst>
          </p:cNvPr>
          <p:cNvSpPr>
            <a:spLocks noGrp="1"/>
          </p:cNvSpPr>
          <p:nvPr>
            <p:ph type="chart" sz="quarter" idx="10"/>
          </p:nvPr>
        </p:nvSpPr>
        <p:spPr>
          <a:xfrm>
            <a:off x="548640" y="1645920"/>
            <a:ext cx="13510260" cy="5445760"/>
          </a:xfrm>
          <a:prstGeom prst="rect">
            <a:avLst/>
          </a:prstGeom>
        </p:spPr>
        <p:txBody>
          <a:bodyPr/>
          <a:lstStyle/>
          <a:p>
            <a:endParaRPr lang="en-US" dirty="0"/>
          </a:p>
        </p:txBody>
      </p:sp>
    </p:spTree>
    <p:extLst>
      <p:ext uri="{BB962C8B-B14F-4D97-AF65-F5344CB8AC3E}">
        <p14:creationId xmlns:p14="http://schemas.microsoft.com/office/powerpoint/2010/main" val="1547361944"/>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e_Char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48639" y="183898"/>
            <a:ext cx="13509463" cy="872307"/>
          </a:xfrm>
        </p:spPr>
        <p:txBody>
          <a:bodyPr/>
          <a:lstStyle>
            <a:lvl1pPr>
              <a:defRPr b="1" i="0">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
        <p:nvSpPr>
          <p:cNvPr id="6" name="Chart Placeholder 5">
            <a:extLst>
              <a:ext uri="{FF2B5EF4-FFF2-40B4-BE49-F238E27FC236}">
                <a16:creationId xmlns:a16="http://schemas.microsoft.com/office/drawing/2014/main" id="{A878172D-692F-8A47-81EA-89C129774DB9}"/>
              </a:ext>
            </a:extLst>
          </p:cNvPr>
          <p:cNvSpPr>
            <a:spLocks noGrp="1"/>
          </p:cNvSpPr>
          <p:nvPr>
            <p:ph type="chart" sz="quarter" idx="10"/>
          </p:nvPr>
        </p:nvSpPr>
        <p:spPr>
          <a:xfrm>
            <a:off x="548640" y="1645920"/>
            <a:ext cx="13510260" cy="5445760"/>
          </a:xfrm>
          <a:prstGeom prst="rect">
            <a:avLst/>
          </a:prstGeom>
        </p:spPr>
        <p:txBody>
          <a:bodyPr/>
          <a:lstStyle/>
          <a:p>
            <a:endParaRPr lang="en-US" dirty="0"/>
          </a:p>
        </p:txBody>
      </p:sp>
    </p:spTree>
    <p:extLst>
      <p:ext uri="{BB962C8B-B14F-4D97-AF65-F5344CB8AC3E}">
        <p14:creationId xmlns:p14="http://schemas.microsoft.com/office/powerpoint/2010/main" val="467069072"/>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ne_Char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48639" y="183898"/>
            <a:ext cx="13509463" cy="872307"/>
          </a:xfrm>
        </p:spPr>
        <p:txBody>
          <a:bodyPr/>
          <a:lstStyle>
            <a:lvl1pPr>
              <a:defRPr b="1" i="0">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
        <p:nvSpPr>
          <p:cNvPr id="5" name="Chart Placeholder 5">
            <a:extLst>
              <a:ext uri="{FF2B5EF4-FFF2-40B4-BE49-F238E27FC236}">
                <a16:creationId xmlns:a16="http://schemas.microsoft.com/office/drawing/2014/main" id="{08142378-5C5C-8B40-AD27-B9BE74F6EA71}"/>
              </a:ext>
            </a:extLst>
          </p:cNvPr>
          <p:cNvSpPr>
            <a:spLocks noGrp="1"/>
          </p:cNvSpPr>
          <p:nvPr>
            <p:ph type="chart" sz="quarter" idx="10"/>
          </p:nvPr>
        </p:nvSpPr>
        <p:spPr>
          <a:xfrm>
            <a:off x="548640" y="1645920"/>
            <a:ext cx="13510260" cy="5445760"/>
          </a:xfrm>
          <a:prstGeom prst="rect">
            <a:avLst/>
          </a:prstGeom>
        </p:spPr>
        <p:txBody>
          <a:bodyPr/>
          <a:lstStyle/>
          <a:p>
            <a:endParaRPr lang="en-US" dirty="0"/>
          </a:p>
        </p:txBody>
      </p:sp>
    </p:spTree>
    <p:extLst>
      <p:ext uri="{BB962C8B-B14F-4D97-AF65-F5344CB8AC3E}">
        <p14:creationId xmlns:p14="http://schemas.microsoft.com/office/powerpoint/2010/main" val="3083304637"/>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Divider_Slide_and_Subtitle">
    <p:bg>
      <p:bgRef idx="1001">
        <a:schemeClr val="bg2"/>
      </p:bgRef>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1BB08B99-C266-CB41-AD06-12C934901626}"/>
              </a:ext>
            </a:extLst>
          </p:cNvPr>
          <p:cNvPicPr>
            <a:picLocks noChangeAspect="1"/>
          </p:cNvPicPr>
          <p:nvPr userDrawn="1"/>
        </p:nvPicPr>
        <p:blipFill>
          <a:blip r:embed="rId2"/>
          <a:srcRect/>
          <a:stretch/>
        </p:blipFill>
        <p:spPr>
          <a:xfrm>
            <a:off x="0" y="0"/>
            <a:ext cx="14630400" cy="8229600"/>
          </a:xfrm>
          <a:prstGeom prst="rect">
            <a:avLst/>
          </a:prstGeom>
        </p:spPr>
      </p:pic>
      <p:sp>
        <p:nvSpPr>
          <p:cNvPr id="2" name="Title 1"/>
          <p:cNvSpPr>
            <a:spLocks noGrp="1"/>
          </p:cNvSpPr>
          <p:nvPr>
            <p:ph type="title" hasCustomPrompt="1"/>
          </p:nvPr>
        </p:nvSpPr>
        <p:spPr>
          <a:xfrm>
            <a:off x="548640" y="3108960"/>
            <a:ext cx="12435840" cy="1488168"/>
          </a:xfrm>
        </p:spPr>
        <p:txBody>
          <a:bodyPr anchor="ctr">
            <a:noAutofit/>
          </a:bodyPr>
          <a:lstStyle>
            <a:lvl1pPr algn="l">
              <a:defRPr sz="9600" b="1" cap="none">
                <a:solidFill>
                  <a:schemeClr val="tx1"/>
                </a:solidFill>
              </a:defRPr>
            </a:lvl1pPr>
          </a:lstStyle>
          <a:p>
            <a:r>
              <a:rPr lang="en-US" dirty="0"/>
              <a:t>Q&amp;A</a:t>
            </a:r>
          </a:p>
        </p:txBody>
      </p:sp>
      <p:sp>
        <p:nvSpPr>
          <p:cNvPr id="7" name="Text Placeholder 6">
            <a:extLst>
              <a:ext uri="{FF2B5EF4-FFF2-40B4-BE49-F238E27FC236}">
                <a16:creationId xmlns:a16="http://schemas.microsoft.com/office/drawing/2014/main" id="{A9C2E74A-1C76-BA45-B688-EBC1722762EA}"/>
              </a:ext>
            </a:extLst>
          </p:cNvPr>
          <p:cNvSpPr>
            <a:spLocks noGrp="1"/>
          </p:cNvSpPr>
          <p:nvPr>
            <p:ph type="body" sz="quarter" idx="10"/>
          </p:nvPr>
        </p:nvSpPr>
        <p:spPr>
          <a:xfrm>
            <a:off x="548640" y="4752341"/>
            <a:ext cx="8219440" cy="783078"/>
          </a:xfrm>
          <a:prstGeom prst="rect">
            <a:avLst/>
          </a:prstGeom>
        </p:spPr>
        <p:txBody>
          <a:bodyPr/>
          <a:lstStyle>
            <a:lvl1pPr>
              <a:defRPr sz="2900"/>
            </a:lvl1pPr>
            <a:lvl2pPr marL="731520" indent="0">
              <a:buNone/>
              <a:defRPr/>
            </a:lvl2pPr>
          </a:lstStyle>
          <a:p>
            <a:pPr lvl="0"/>
            <a:r>
              <a:rPr lang="en-US" dirty="0"/>
              <a:t>Edit Master text styles</a:t>
            </a:r>
          </a:p>
        </p:txBody>
      </p:sp>
      <p:pic>
        <p:nvPicPr>
          <p:cNvPr id="5" name="Picture 4">
            <a:extLst>
              <a:ext uri="{FF2B5EF4-FFF2-40B4-BE49-F238E27FC236}">
                <a16:creationId xmlns:a16="http://schemas.microsoft.com/office/drawing/2014/main" id="{EA1CB315-EA7C-8547-8BE6-AB87B5DD5FFB}"/>
              </a:ext>
            </a:extLst>
          </p:cNvPr>
          <p:cNvPicPr>
            <a:picLocks noChangeAspect="1"/>
          </p:cNvPicPr>
          <p:nvPr userDrawn="1"/>
        </p:nvPicPr>
        <p:blipFill>
          <a:blip r:embed="rId3"/>
          <a:stretch>
            <a:fillRect/>
          </a:stretch>
        </p:blipFill>
        <p:spPr>
          <a:xfrm>
            <a:off x="12565728" y="7531058"/>
            <a:ext cx="1493077" cy="420624"/>
          </a:xfrm>
          <a:prstGeom prst="rect">
            <a:avLst/>
          </a:prstGeom>
        </p:spPr>
      </p:pic>
    </p:spTree>
    <p:extLst>
      <p:ext uri="{BB962C8B-B14F-4D97-AF65-F5344CB8AC3E}">
        <p14:creationId xmlns:p14="http://schemas.microsoft.com/office/powerpoint/2010/main" val="3414820308"/>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Divider_Slide_and_Subtitl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340E26-B0F6-0540-8F51-9CF877A48E26}"/>
              </a:ext>
            </a:extLst>
          </p:cNvPr>
          <p:cNvSpPr/>
          <p:nvPr userDrawn="1"/>
        </p:nvSpPr>
        <p:spPr>
          <a:xfrm>
            <a:off x="12984480" y="7351776"/>
            <a:ext cx="1328928" cy="68275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548640" y="3108960"/>
            <a:ext cx="12435840" cy="1488168"/>
          </a:xfrm>
        </p:spPr>
        <p:txBody>
          <a:bodyPr anchor="ctr">
            <a:noAutofit/>
          </a:bodyPr>
          <a:lstStyle>
            <a:lvl1pPr algn="l">
              <a:defRPr sz="6400" b="1" i="0" cap="none">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Thank you!</a:t>
            </a:r>
          </a:p>
        </p:txBody>
      </p:sp>
      <p:sp>
        <p:nvSpPr>
          <p:cNvPr id="7" name="Text Placeholder 6">
            <a:extLst>
              <a:ext uri="{FF2B5EF4-FFF2-40B4-BE49-F238E27FC236}">
                <a16:creationId xmlns:a16="http://schemas.microsoft.com/office/drawing/2014/main" id="{A9C2E74A-1C76-BA45-B688-EBC1722762EA}"/>
              </a:ext>
            </a:extLst>
          </p:cNvPr>
          <p:cNvSpPr>
            <a:spLocks noGrp="1"/>
          </p:cNvSpPr>
          <p:nvPr>
            <p:ph type="body" sz="quarter" idx="10"/>
          </p:nvPr>
        </p:nvSpPr>
        <p:spPr>
          <a:xfrm>
            <a:off x="548640" y="4752341"/>
            <a:ext cx="8219440" cy="783078"/>
          </a:xfrm>
          <a:prstGeom prst="rect">
            <a:avLst/>
          </a:prstGeom>
        </p:spPr>
        <p:txBody>
          <a:bodyPr/>
          <a:lstStyle>
            <a:lvl1pPr>
              <a:defRPr sz="2900"/>
            </a:lvl1pPr>
            <a:lvl2pPr marL="731520" indent="0">
              <a:buNone/>
              <a:defRPr/>
            </a:lvl2pPr>
          </a:lstStyle>
          <a:p>
            <a:pPr lvl="0"/>
            <a:r>
              <a:rPr lang="en-US" dirty="0"/>
              <a:t>Edit Master text styles</a:t>
            </a:r>
          </a:p>
        </p:txBody>
      </p:sp>
      <p:pic>
        <p:nvPicPr>
          <p:cNvPr id="5" name="Picture 4">
            <a:extLst>
              <a:ext uri="{FF2B5EF4-FFF2-40B4-BE49-F238E27FC236}">
                <a16:creationId xmlns:a16="http://schemas.microsoft.com/office/drawing/2014/main" id="{5B69008D-B32B-6543-BFC2-D908D36396FB}"/>
              </a:ext>
            </a:extLst>
          </p:cNvPr>
          <p:cNvPicPr>
            <a:picLocks noChangeAspect="1"/>
          </p:cNvPicPr>
          <p:nvPr userDrawn="1"/>
        </p:nvPicPr>
        <p:blipFill>
          <a:blip r:embed="rId2"/>
          <a:srcRect/>
          <a:stretch/>
        </p:blipFill>
        <p:spPr>
          <a:xfrm>
            <a:off x="0" y="0"/>
            <a:ext cx="14630400" cy="8229600"/>
          </a:xfrm>
          <a:prstGeom prst="rect">
            <a:avLst/>
          </a:prstGeom>
        </p:spPr>
      </p:pic>
      <p:pic>
        <p:nvPicPr>
          <p:cNvPr id="8" name="Picture 7">
            <a:extLst>
              <a:ext uri="{FF2B5EF4-FFF2-40B4-BE49-F238E27FC236}">
                <a16:creationId xmlns:a16="http://schemas.microsoft.com/office/drawing/2014/main" id="{E6089694-61B4-6E41-AA1D-76CFD023B2B1}"/>
              </a:ext>
            </a:extLst>
          </p:cNvPr>
          <p:cNvPicPr>
            <a:picLocks noChangeAspect="1"/>
          </p:cNvPicPr>
          <p:nvPr userDrawn="1"/>
        </p:nvPicPr>
        <p:blipFill>
          <a:blip r:embed="rId3"/>
          <a:stretch>
            <a:fillRect/>
          </a:stretch>
        </p:blipFill>
        <p:spPr>
          <a:xfrm>
            <a:off x="548640" y="726156"/>
            <a:ext cx="2888779" cy="813816"/>
          </a:xfrm>
          <a:prstGeom prst="rect">
            <a:avLst/>
          </a:prstGeom>
        </p:spPr>
      </p:pic>
    </p:spTree>
    <p:extLst>
      <p:ext uri="{BB962C8B-B14F-4D97-AF65-F5344CB8AC3E}">
        <p14:creationId xmlns:p14="http://schemas.microsoft.com/office/powerpoint/2010/main" val="319239486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_of_Contents">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20CA0-5CE7-1A4B-ACE6-C7A15B82CC8C}"/>
              </a:ext>
            </a:extLst>
          </p:cNvPr>
          <p:cNvSpPr>
            <a:spLocks noGrp="1"/>
          </p:cNvSpPr>
          <p:nvPr>
            <p:ph type="title"/>
          </p:nvPr>
        </p:nvSpPr>
        <p:spPr>
          <a:xfrm>
            <a:off x="548640" y="183898"/>
            <a:ext cx="13510260" cy="993392"/>
          </a:xfrm>
        </p:spPr>
        <p:txBody>
          <a:bodyPr/>
          <a:lstStyle>
            <a:lvl1pPr>
              <a:defRPr b="1" i="0">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
        <p:nvSpPr>
          <p:cNvPr id="5" name="Text Placeholder 4">
            <a:extLst>
              <a:ext uri="{FF2B5EF4-FFF2-40B4-BE49-F238E27FC236}">
                <a16:creationId xmlns:a16="http://schemas.microsoft.com/office/drawing/2014/main" id="{F7710D4E-8635-D746-9FE7-1EE20F49E45F}"/>
              </a:ext>
            </a:extLst>
          </p:cNvPr>
          <p:cNvSpPr>
            <a:spLocks noGrp="1"/>
          </p:cNvSpPr>
          <p:nvPr>
            <p:ph type="body" sz="quarter" idx="10"/>
          </p:nvPr>
        </p:nvSpPr>
        <p:spPr>
          <a:xfrm>
            <a:off x="548640" y="1645920"/>
            <a:ext cx="13510260" cy="4686301"/>
          </a:xfrm>
          <a:prstGeom prst="rect">
            <a:avLst/>
          </a:prstGeom>
        </p:spPr>
        <p:txBody>
          <a:bodyPr/>
          <a:lstStyle>
            <a:lvl5pPr>
              <a:defRPr sz="19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3486515"/>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nk_Pag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647E4-E7F7-9646-880C-2CDC95018CBE}"/>
              </a:ext>
            </a:extLst>
          </p:cNvPr>
          <p:cNvSpPr>
            <a:spLocks noGrp="1"/>
          </p:cNvSpPr>
          <p:nvPr>
            <p:ph type="title"/>
          </p:nvPr>
        </p:nvSpPr>
        <p:spPr>
          <a:xfrm>
            <a:off x="548639" y="183898"/>
            <a:ext cx="13514832" cy="904122"/>
          </a:xfrm>
        </p:spPr>
        <p:txBody>
          <a:bodyPr/>
          <a:lstStyle>
            <a:lvl1pPr>
              <a:defRPr>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
        <p:nvSpPr>
          <p:cNvPr id="4" name="TextBox 3">
            <a:extLst>
              <a:ext uri="{FF2B5EF4-FFF2-40B4-BE49-F238E27FC236}">
                <a16:creationId xmlns:a16="http://schemas.microsoft.com/office/drawing/2014/main" id="{C680CA43-5C49-A347-BAC4-268F3B7F1BC4}"/>
              </a:ext>
            </a:extLst>
          </p:cNvPr>
          <p:cNvSpPr txBox="1"/>
          <p:nvPr userDrawn="1"/>
        </p:nvSpPr>
        <p:spPr>
          <a:xfrm>
            <a:off x="538863" y="7683901"/>
            <a:ext cx="7115490" cy="172355"/>
          </a:xfrm>
          <a:prstGeom prst="rect">
            <a:avLst/>
          </a:prstGeom>
          <a:noFill/>
        </p:spPr>
        <p:txBody>
          <a:bodyPr wrap="square" lIns="0" tIns="0" rIns="0" bIns="0" rtlCol="0">
            <a:spAutoFit/>
          </a:bodyPr>
          <a:lstStyle/>
          <a:p>
            <a:pPr marL="0" marR="0" indent="0" algn="l" defTabSz="731520" rtl="0" eaLnBrk="1" fontAlgn="auto" latinLnBrk="0" hangingPunct="1">
              <a:lnSpc>
                <a:spcPct val="100000"/>
              </a:lnSpc>
              <a:spcBef>
                <a:spcPts val="0"/>
              </a:spcBef>
              <a:spcAft>
                <a:spcPts val="0"/>
              </a:spcAft>
              <a:buClrTx/>
              <a:buSzTx/>
              <a:buFontTx/>
              <a:buNone/>
              <a:tabLst/>
              <a:defRPr/>
            </a:pPr>
            <a:r>
              <a:rPr lang="en-US" sz="1120" b="0" i="0" dirty="0">
                <a:solidFill>
                  <a:schemeClr val="tx1">
                    <a:lumMod val="50000"/>
                  </a:schemeClr>
                </a:solidFill>
                <a:latin typeface="Amazon Ember" panose="020B0603020204020204" pitchFamily="34" charset="0"/>
                <a:ea typeface="Amazon Ember" panose="020B0603020204020204" pitchFamily="34" charset="0"/>
                <a:cs typeface="Amazon Ember" panose="020B0603020204020204" pitchFamily="34" charset="0"/>
              </a:rPr>
              <a:t>© 2021, Amazon Web Services, Inc. or its Affiliates. </a:t>
            </a:r>
          </a:p>
        </p:txBody>
      </p:sp>
      <p:pic>
        <p:nvPicPr>
          <p:cNvPr id="6" name="Picture 5">
            <a:extLst>
              <a:ext uri="{FF2B5EF4-FFF2-40B4-BE49-F238E27FC236}">
                <a16:creationId xmlns:a16="http://schemas.microsoft.com/office/drawing/2014/main" id="{D4C6BDD9-3457-3649-BABC-2BE1BB7CBBBE}"/>
              </a:ext>
            </a:extLst>
          </p:cNvPr>
          <p:cNvPicPr>
            <a:picLocks noChangeAspect="1"/>
          </p:cNvPicPr>
          <p:nvPr userDrawn="1"/>
        </p:nvPicPr>
        <p:blipFill>
          <a:blip r:embed="rId2"/>
          <a:stretch>
            <a:fillRect/>
          </a:stretch>
        </p:blipFill>
        <p:spPr>
          <a:xfrm>
            <a:off x="12565728" y="7531058"/>
            <a:ext cx="1493077" cy="420624"/>
          </a:xfrm>
          <a:prstGeom prst="rect">
            <a:avLst/>
          </a:prstGeom>
        </p:spPr>
      </p:pic>
    </p:spTree>
    <p:extLst>
      <p:ext uri="{BB962C8B-B14F-4D97-AF65-F5344CB8AC3E}">
        <p14:creationId xmlns:p14="http://schemas.microsoft.com/office/powerpoint/2010/main" val="238183881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able_of_Contents">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8640" y="183898"/>
            <a:ext cx="13514832" cy="873186"/>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544947" y="1645920"/>
            <a:ext cx="13514832" cy="5686282"/>
          </a:xfrm>
          <a:prstGeom prst="rect">
            <a:avLst/>
          </a:prstGeom>
        </p:spPr>
        <p:txBody>
          <a:bodyPr/>
          <a:lstStyle>
            <a:lvl1pPr marL="0" indent="0">
              <a:buNone/>
              <a:defRPr>
                <a:solidFill>
                  <a:schemeClr val="tx2"/>
                </a:solidFill>
              </a:defRPr>
            </a:lvl1pPr>
            <a:lvl2pPr marL="1188720" indent="-457200">
              <a:buFont typeface="Arial"/>
              <a:buChar char="•"/>
              <a:defRPr>
                <a:solidFill>
                  <a:schemeClr val="tx2"/>
                </a:solidFill>
              </a:defRPr>
            </a:lvl2pPr>
            <a:lvl3pPr marL="1828800" indent="-365760">
              <a:buFont typeface="Arial"/>
              <a:buChar cha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955969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ow_to_Use">
    <p:bg>
      <p:bgRef idx="1001">
        <a:schemeClr val="bg2"/>
      </p:bgRef>
    </p:bg>
    <p:spTree>
      <p:nvGrpSpPr>
        <p:cNvPr id="1" name=""/>
        <p:cNvGrpSpPr/>
        <p:nvPr/>
      </p:nvGrpSpPr>
      <p:grpSpPr>
        <a:xfrm>
          <a:off x="0" y="0"/>
          <a:ext cx="0" cy="0"/>
          <a:chOff x="0" y="0"/>
          <a:chExt cx="0" cy="0"/>
        </a:xfrm>
      </p:grpSpPr>
      <p:sp>
        <p:nvSpPr>
          <p:cNvPr id="4" name="TextBox 3"/>
          <p:cNvSpPr txBox="1"/>
          <p:nvPr userDrawn="1"/>
        </p:nvSpPr>
        <p:spPr>
          <a:xfrm>
            <a:off x="4516341" y="-4548146"/>
            <a:ext cx="184731" cy="801438"/>
          </a:xfrm>
          <a:prstGeom prst="rect">
            <a:avLst/>
          </a:prstGeom>
          <a:noFill/>
        </p:spPr>
        <p:txBody>
          <a:bodyPr wrap="none" rtlCol="0">
            <a:spAutoFit/>
          </a:bodyPr>
          <a:lstStyle/>
          <a:p>
            <a:endParaRPr lang="en-US" sz="4608" dirty="0"/>
          </a:p>
        </p:txBody>
      </p:sp>
      <p:sp>
        <p:nvSpPr>
          <p:cNvPr id="2" name="Rectangle 1">
            <a:extLst>
              <a:ext uri="{FF2B5EF4-FFF2-40B4-BE49-F238E27FC236}">
                <a16:creationId xmlns:a16="http://schemas.microsoft.com/office/drawing/2014/main" id="{4D133B37-BB08-4347-B71D-D01F225ECB4D}"/>
              </a:ext>
            </a:extLst>
          </p:cNvPr>
          <p:cNvSpPr/>
          <p:nvPr userDrawn="1"/>
        </p:nvSpPr>
        <p:spPr>
          <a:xfrm>
            <a:off x="0" y="0"/>
            <a:ext cx="14630400" cy="82296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userDrawn="1"/>
        </p:nvSpPr>
        <p:spPr>
          <a:xfrm>
            <a:off x="11897959" y="9767944"/>
            <a:ext cx="184731" cy="801438"/>
          </a:xfrm>
          <a:prstGeom prst="rect">
            <a:avLst/>
          </a:prstGeom>
          <a:noFill/>
        </p:spPr>
        <p:txBody>
          <a:bodyPr wrap="none" rtlCol="0">
            <a:spAutoFit/>
          </a:bodyPr>
          <a:lstStyle/>
          <a:p>
            <a:endParaRPr lang="en-US" sz="4608"/>
          </a:p>
        </p:txBody>
      </p:sp>
      <p:sp>
        <p:nvSpPr>
          <p:cNvPr id="9" name="TextBox 8">
            <a:extLst>
              <a:ext uri="{FF2B5EF4-FFF2-40B4-BE49-F238E27FC236}">
                <a16:creationId xmlns:a16="http://schemas.microsoft.com/office/drawing/2014/main" id="{1B954A5E-A2DC-9041-9311-DBC4F345DE43}"/>
              </a:ext>
            </a:extLst>
          </p:cNvPr>
          <p:cNvSpPr txBox="1"/>
          <p:nvPr userDrawn="1"/>
        </p:nvSpPr>
        <p:spPr>
          <a:xfrm>
            <a:off x="538863" y="7683901"/>
            <a:ext cx="7115490" cy="172355"/>
          </a:xfrm>
          <a:prstGeom prst="rect">
            <a:avLst/>
          </a:prstGeom>
          <a:noFill/>
        </p:spPr>
        <p:txBody>
          <a:bodyPr wrap="square" lIns="0" tIns="0" rIns="0" bIns="0" rtlCol="0">
            <a:spAutoFit/>
          </a:bodyPr>
          <a:lstStyle/>
          <a:p>
            <a:pPr marL="0" marR="0" indent="0" algn="l" defTabSz="731520" rtl="0" eaLnBrk="1" fontAlgn="auto" latinLnBrk="0" hangingPunct="1">
              <a:lnSpc>
                <a:spcPct val="100000"/>
              </a:lnSpc>
              <a:spcBef>
                <a:spcPts val="0"/>
              </a:spcBef>
              <a:spcAft>
                <a:spcPts val="0"/>
              </a:spcAft>
              <a:buClrTx/>
              <a:buSzTx/>
              <a:buFontTx/>
              <a:buNone/>
              <a:tabLst/>
              <a:defRPr/>
            </a:pPr>
            <a:r>
              <a:rPr lang="en-US" sz="1120" b="0" i="0" dirty="0">
                <a:solidFill>
                  <a:schemeClr val="tx1">
                    <a:lumMod val="50000"/>
                  </a:schemeClr>
                </a:solidFill>
                <a:latin typeface="Amazon Ember" panose="020B0603020204020204" pitchFamily="34" charset="0"/>
                <a:ea typeface="Amazon Ember" panose="020B0603020204020204" pitchFamily="34" charset="0"/>
                <a:cs typeface="Amazon Ember" panose="020B0603020204020204" pitchFamily="34" charset="0"/>
              </a:rPr>
              <a:t>© 2021, Amazon Web Services, Inc. or its Affiliates. </a:t>
            </a:r>
          </a:p>
        </p:txBody>
      </p:sp>
      <p:pic>
        <p:nvPicPr>
          <p:cNvPr id="7" name="Picture 6">
            <a:extLst>
              <a:ext uri="{FF2B5EF4-FFF2-40B4-BE49-F238E27FC236}">
                <a16:creationId xmlns:a16="http://schemas.microsoft.com/office/drawing/2014/main" id="{BF618416-8FF4-644B-A48C-DF3E2DC36CC5}"/>
              </a:ext>
            </a:extLst>
          </p:cNvPr>
          <p:cNvPicPr>
            <a:picLocks noChangeAspect="1"/>
          </p:cNvPicPr>
          <p:nvPr userDrawn="1"/>
        </p:nvPicPr>
        <p:blipFill>
          <a:blip r:embed="rId2"/>
          <a:stretch>
            <a:fillRect/>
          </a:stretch>
        </p:blipFill>
        <p:spPr>
          <a:xfrm>
            <a:off x="12565728" y="7531058"/>
            <a:ext cx="1493077" cy="420624"/>
          </a:xfrm>
          <a:prstGeom prst="rect">
            <a:avLst/>
          </a:prstGeom>
        </p:spPr>
      </p:pic>
    </p:spTree>
    <p:extLst>
      <p:ext uri="{BB962C8B-B14F-4D97-AF65-F5344CB8AC3E}">
        <p14:creationId xmlns:p14="http://schemas.microsoft.com/office/powerpoint/2010/main" val="4266760747"/>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_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058522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Divider_Slide_SquidInk">
    <p:spTree>
      <p:nvGrpSpPr>
        <p:cNvPr id="1" name=""/>
        <p:cNvGrpSpPr/>
        <p:nvPr/>
      </p:nvGrpSpPr>
      <p:grpSpPr>
        <a:xfrm>
          <a:off x="0" y="0"/>
          <a:ext cx="0" cy="0"/>
          <a:chOff x="0" y="0"/>
          <a:chExt cx="0" cy="0"/>
        </a:xfrm>
      </p:grpSpPr>
      <p:pic>
        <p:nvPicPr>
          <p:cNvPr id="6" name="Picture 5" descr="A picture containing clock&#10;&#10;Description automatically generated">
            <a:extLst>
              <a:ext uri="{FF2B5EF4-FFF2-40B4-BE49-F238E27FC236}">
                <a16:creationId xmlns:a16="http://schemas.microsoft.com/office/drawing/2014/main" id="{8600DD44-FCC7-ED47-B3B5-752A82670092}"/>
              </a:ext>
            </a:extLst>
          </p:cNvPr>
          <p:cNvPicPr>
            <a:picLocks noChangeAspect="1"/>
          </p:cNvPicPr>
          <p:nvPr userDrawn="1"/>
        </p:nvPicPr>
        <p:blipFill>
          <a:blip r:embed="rId2"/>
          <a:stretch>
            <a:fillRect/>
          </a:stretch>
        </p:blipFill>
        <p:spPr>
          <a:xfrm>
            <a:off x="0" y="0"/>
            <a:ext cx="14630400" cy="8229600"/>
          </a:xfrm>
          <a:prstGeom prst="rect">
            <a:avLst/>
          </a:prstGeom>
        </p:spPr>
      </p:pic>
      <p:sp>
        <p:nvSpPr>
          <p:cNvPr id="2" name="Title 1"/>
          <p:cNvSpPr>
            <a:spLocks noGrp="1"/>
          </p:cNvSpPr>
          <p:nvPr>
            <p:ph type="title"/>
          </p:nvPr>
        </p:nvSpPr>
        <p:spPr>
          <a:xfrm>
            <a:off x="548640" y="3108960"/>
            <a:ext cx="12435840" cy="1488168"/>
          </a:xfrm>
        </p:spPr>
        <p:txBody>
          <a:bodyPr anchor="ctr">
            <a:noAutofit/>
          </a:bodyPr>
          <a:lstStyle>
            <a:lvl1pPr algn="l">
              <a:defRPr sz="6400" b="1" i="0" cap="none">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Tree>
    <p:extLst>
      <p:ext uri="{BB962C8B-B14F-4D97-AF65-F5344CB8AC3E}">
        <p14:creationId xmlns:p14="http://schemas.microsoft.com/office/powerpoint/2010/main" val="305030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_Slide_and_Subtitle">
    <p:bg>
      <p:bgRef idx="1001">
        <a:schemeClr val="bg2"/>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86548D8-D9FB-054A-9AD0-44D0696002ED}"/>
              </a:ext>
            </a:extLst>
          </p:cNvPr>
          <p:cNvPicPr>
            <a:picLocks noChangeAspect="1"/>
          </p:cNvPicPr>
          <p:nvPr userDrawn="1"/>
        </p:nvPicPr>
        <p:blipFill>
          <a:blip r:embed="rId2"/>
          <a:srcRect/>
          <a:stretch/>
        </p:blipFill>
        <p:spPr>
          <a:xfrm>
            <a:off x="0" y="0"/>
            <a:ext cx="14630400" cy="8229600"/>
          </a:xfrm>
          <a:prstGeom prst="rect">
            <a:avLst/>
          </a:prstGeom>
        </p:spPr>
      </p:pic>
      <p:sp>
        <p:nvSpPr>
          <p:cNvPr id="2" name="Title 1"/>
          <p:cNvSpPr>
            <a:spLocks noGrp="1"/>
          </p:cNvSpPr>
          <p:nvPr>
            <p:ph type="title"/>
          </p:nvPr>
        </p:nvSpPr>
        <p:spPr>
          <a:xfrm>
            <a:off x="548640" y="3108960"/>
            <a:ext cx="12435840" cy="1488168"/>
          </a:xfrm>
        </p:spPr>
        <p:txBody>
          <a:bodyPr anchor="ctr">
            <a:noAutofit/>
          </a:bodyPr>
          <a:lstStyle>
            <a:lvl1pPr algn="l">
              <a:defRPr sz="6400" b="1" i="0" cap="none">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
        <p:nvSpPr>
          <p:cNvPr id="7" name="Text Placeholder 6">
            <a:extLst>
              <a:ext uri="{FF2B5EF4-FFF2-40B4-BE49-F238E27FC236}">
                <a16:creationId xmlns:a16="http://schemas.microsoft.com/office/drawing/2014/main" id="{A9C2E74A-1C76-BA45-B688-EBC1722762EA}"/>
              </a:ext>
            </a:extLst>
          </p:cNvPr>
          <p:cNvSpPr>
            <a:spLocks noGrp="1"/>
          </p:cNvSpPr>
          <p:nvPr>
            <p:ph type="body" sz="quarter" idx="10"/>
          </p:nvPr>
        </p:nvSpPr>
        <p:spPr>
          <a:xfrm>
            <a:off x="548640" y="4752341"/>
            <a:ext cx="8219440" cy="783078"/>
          </a:xfrm>
          <a:prstGeom prst="rect">
            <a:avLst/>
          </a:prstGeom>
        </p:spPr>
        <p:txBody>
          <a:bodyPr/>
          <a:lstStyle>
            <a:lvl1pPr>
              <a:defRPr sz="2900"/>
            </a:lvl1pPr>
            <a:lvl2pPr marL="731520" indent="0">
              <a:buNone/>
              <a:defRPr/>
            </a:lvl2pPr>
          </a:lstStyle>
          <a:p>
            <a:pPr lvl="0"/>
            <a:r>
              <a:rPr lang="en-US" dirty="0"/>
              <a:t>Edit Master text styles</a:t>
            </a:r>
          </a:p>
        </p:txBody>
      </p:sp>
      <p:pic>
        <p:nvPicPr>
          <p:cNvPr id="5" name="Picture 4">
            <a:extLst>
              <a:ext uri="{FF2B5EF4-FFF2-40B4-BE49-F238E27FC236}">
                <a16:creationId xmlns:a16="http://schemas.microsoft.com/office/drawing/2014/main" id="{70F85F5D-40E1-6744-8534-75BB85754C67}"/>
              </a:ext>
            </a:extLst>
          </p:cNvPr>
          <p:cNvPicPr>
            <a:picLocks noChangeAspect="1"/>
          </p:cNvPicPr>
          <p:nvPr userDrawn="1"/>
        </p:nvPicPr>
        <p:blipFill>
          <a:blip r:embed="rId3"/>
          <a:stretch>
            <a:fillRect/>
          </a:stretch>
        </p:blipFill>
        <p:spPr>
          <a:xfrm>
            <a:off x="12565728" y="7531058"/>
            <a:ext cx="1493077" cy="420624"/>
          </a:xfrm>
          <a:prstGeom prst="rect">
            <a:avLst/>
          </a:prstGeom>
        </p:spPr>
      </p:pic>
    </p:spTree>
    <p:extLst>
      <p:ext uri="{BB962C8B-B14F-4D97-AF65-F5344CB8AC3E}">
        <p14:creationId xmlns:p14="http://schemas.microsoft.com/office/powerpoint/2010/main" val="212483756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Slide">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21DCCE-A66B-3244-9665-1280DD6FC4DE}"/>
              </a:ext>
            </a:extLst>
          </p:cNvPr>
          <p:cNvPicPr>
            <a:picLocks noChangeAspect="1"/>
          </p:cNvPicPr>
          <p:nvPr userDrawn="1"/>
        </p:nvPicPr>
        <p:blipFill>
          <a:blip r:embed="rId2"/>
          <a:srcRect/>
          <a:stretch/>
        </p:blipFill>
        <p:spPr>
          <a:xfrm>
            <a:off x="0" y="0"/>
            <a:ext cx="14630400" cy="8229600"/>
          </a:xfrm>
          <a:prstGeom prst="rect">
            <a:avLst/>
          </a:prstGeom>
        </p:spPr>
      </p:pic>
      <p:sp>
        <p:nvSpPr>
          <p:cNvPr id="2" name="Title 1"/>
          <p:cNvSpPr>
            <a:spLocks noGrp="1"/>
          </p:cNvSpPr>
          <p:nvPr>
            <p:ph type="title"/>
          </p:nvPr>
        </p:nvSpPr>
        <p:spPr>
          <a:xfrm>
            <a:off x="548640" y="3108960"/>
            <a:ext cx="12435840" cy="1488168"/>
          </a:xfrm>
        </p:spPr>
        <p:txBody>
          <a:bodyPr anchor="ctr">
            <a:noAutofit/>
          </a:bodyPr>
          <a:lstStyle>
            <a:lvl1pPr algn="l">
              <a:defRPr sz="6400" b="1" i="0" cap="none">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pic>
        <p:nvPicPr>
          <p:cNvPr id="5" name="Picture 4">
            <a:extLst>
              <a:ext uri="{FF2B5EF4-FFF2-40B4-BE49-F238E27FC236}">
                <a16:creationId xmlns:a16="http://schemas.microsoft.com/office/drawing/2014/main" id="{50932BF9-75CC-CC43-90A8-0283B2A70F5D}"/>
              </a:ext>
            </a:extLst>
          </p:cNvPr>
          <p:cNvPicPr>
            <a:picLocks noChangeAspect="1"/>
          </p:cNvPicPr>
          <p:nvPr userDrawn="1"/>
        </p:nvPicPr>
        <p:blipFill>
          <a:blip r:embed="rId3"/>
          <a:stretch>
            <a:fillRect/>
          </a:stretch>
        </p:blipFill>
        <p:spPr>
          <a:xfrm>
            <a:off x="12565728" y="7531058"/>
            <a:ext cx="1493077" cy="420624"/>
          </a:xfrm>
          <a:prstGeom prst="rect">
            <a:avLst/>
          </a:prstGeom>
        </p:spPr>
      </p:pic>
    </p:spTree>
    <p:extLst>
      <p:ext uri="{BB962C8B-B14F-4D97-AF65-F5344CB8AC3E}">
        <p14:creationId xmlns:p14="http://schemas.microsoft.com/office/powerpoint/2010/main" val="4029020389"/>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_Bulleted_Lis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48640" y="183898"/>
            <a:ext cx="13511460" cy="873186"/>
          </a:xfrm>
        </p:spPr>
        <p:txBody>
          <a:bodyPr/>
          <a:lstStyle/>
          <a:p>
            <a:r>
              <a:rPr lang="en-US" dirty="0"/>
              <a:t>Click to edit Master title style</a:t>
            </a:r>
          </a:p>
        </p:txBody>
      </p:sp>
      <p:sp>
        <p:nvSpPr>
          <p:cNvPr id="3" name="Content Placeholder 2"/>
          <p:cNvSpPr>
            <a:spLocks noGrp="1"/>
          </p:cNvSpPr>
          <p:nvPr>
            <p:ph sz="half" idx="1"/>
          </p:nvPr>
        </p:nvSpPr>
        <p:spPr>
          <a:xfrm>
            <a:off x="548640" y="1645920"/>
            <a:ext cx="13510260" cy="5431155"/>
          </a:xfrm>
          <a:prstGeom prst="rect">
            <a:avLst/>
          </a:prstGeom>
        </p:spPr>
        <p:txBody>
          <a:bodyPr>
            <a:normAutofit/>
          </a:bodyPr>
          <a:lstStyle>
            <a:lvl1pPr>
              <a:defRPr sz="3200"/>
            </a:lvl1pPr>
            <a:lvl2pPr>
              <a:defRPr sz="2900"/>
            </a:lvl2pPr>
            <a:lvl3pPr>
              <a:defRPr sz="2600"/>
            </a:lvl3pPr>
            <a:lvl4pPr marL="2194560" indent="0">
              <a:buNone/>
              <a:defRPr sz="2600"/>
            </a:lvl4pPr>
            <a:lvl5pPr>
              <a:defRPr sz="2560"/>
            </a:lvl5pPr>
            <a:lvl6pPr>
              <a:defRPr sz="2880"/>
            </a:lvl6pPr>
            <a:lvl7pPr>
              <a:defRPr sz="2880"/>
            </a:lvl7pPr>
            <a:lvl8pPr>
              <a:defRPr sz="2880"/>
            </a:lvl8pPr>
            <a:lvl9pPr>
              <a:defRPr sz="288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826396584"/>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_Bulleted_Section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48640" y="183898"/>
            <a:ext cx="13510260" cy="873186"/>
          </a:xfrm>
        </p:spPr>
        <p:txBody>
          <a:bodyPr>
            <a:normAutofit/>
          </a:bodyPr>
          <a:lstStyle>
            <a:lvl1pPr>
              <a:defRPr sz="380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
        <p:nvSpPr>
          <p:cNvPr id="5" name="Text Placeholder 4">
            <a:extLst>
              <a:ext uri="{FF2B5EF4-FFF2-40B4-BE49-F238E27FC236}">
                <a16:creationId xmlns:a16="http://schemas.microsoft.com/office/drawing/2014/main" id="{FE6C5D45-2516-944B-852E-9416AD28710B}"/>
              </a:ext>
            </a:extLst>
          </p:cNvPr>
          <p:cNvSpPr>
            <a:spLocks noGrp="1"/>
          </p:cNvSpPr>
          <p:nvPr>
            <p:ph type="body" sz="quarter" idx="10"/>
          </p:nvPr>
        </p:nvSpPr>
        <p:spPr>
          <a:xfrm>
            <a:off x="548639" y="1645920"/>
            <a:ext cx="6400800" cy="5089616"/>
          </a:xfrm>
          <a:prstGeom prst="rect">
            <a:avLst/>
          </a:prstGeom>
        </p:spPr>
        <p:txBody>
          <a:bodyPr/>
          <a:lstStyle>
            <a:lvl5pPr>
              <a:defRPr sz="19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a:extLst>
              <a:ext uri="{FF2B5EF4-FFF2-40B4-BE49-F238E27FC236}">
                <a16:creationId xmlns:a16="http://schemas.microsoft.com/office/drawing/2014/main" id="{0680DD99-A52C-8C44-9396-106AF36BB473}"/>
              </a:ext>
            </a:extLst>
          </p:cNvPr>
          <p:cNvSpPr>
            <a:spLocks noGrp="1"/>
          </p:cNvSpPr>
          <p:nvPr>
            <p:ph type="body" sz="quarter" idx="11"/>
          </p:nvPr>
        </p:nvSpPr>
        <p:spPr>
          <a:xfrm>
            <a:off x="7658100" y="1645920"/>
            <a:ext cx="6400800" cy="5089616"/>
          </a:xfrm>
          <a:prstGeom prst="rect">
            <a:avLst/>
          </a:prstGeom>
        </p:spPr>
        <p:txBody>
          <a:bodyPr/>
          <a:lstStyle>
            <a:lvl5pPr>
              <a:defRPr sz="19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33519293"/>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and_Imag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48640" y="183898"/>
            <a:ext cx="13510260" cy="873186"/>
          </a:xfrm>
        </p:spPr>
        <p:txBody>
          <a:bodyPr>
            <a:normAutofit/>
          </a:bodyPr>
          <a:lstStyle>
            <a:lvl1pPr>
              <a:defRPr sz="3800" b="1" i="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
        <p:nvSpPr>
          <p:cNvPr id="8" name="Picture Placeholder 7">
            <a:extLst>
              <a:ext uri="{FF2B5EF4-FFF2-40B4-BE49-F238E27FC236}">
                <a16:creationId xmlns:a16="http://schemas.microsoft.com/office/drawing/2014/main" id="{758B8829-AB11-E54F-AFFF-11D6AD397DEB}"/>
              </a:ext>
            </a:extLst>
          </p:cNvPr>
          <p:cNvSpPr>
            <a:spLocks noGrp="1"/>
          </p:cNvSpPr>
          <p:nvPr>
            <p:ph type="pic" sz="quarter" idx="11"/>
          </p:nvPr>
        </p:nvSpPr>
        <p:spPr>
          <a:xfrm>
            <a:off x="7658100" y="1645920"/>
            <a:ext cx="6400800" cy="5088346"/>
          </a:xfrm>
          <a:prstGeom prst="rect">
            <a:avLst/>
          </a:prstGeom>
        </p:spPr>
        <p:txBody>
          <a:bodyPr/>
          <a:lstStyle/>
          <a:p>
            <a:endParaRPr lang="en-US"/>
          </a:p>
        </p:txBody>
      </p:sp>
      <p:sp>
        <p:nvSpPr>
          <p:cNvPr id="10" name="Text Placeholder 9">
            <a:extLst>
              <a:ext uri="{FF2B5EF4-FFF2-40B4-BE49-F238E27FC236}">
                <a16:creationId xmlns:a16="http://schemas.microsoft.com/office/drawing/2014/main" id="{3305C376-814F-9B49-99E8-6F17D4026FAD}"/>
              </a:ext>
            </a:extLst>
          </p:cNvPr>
          <p:cNvSpPr>
            <a:spLocks noGrp="1"/>
          </p:cNvSpPr>
          <p:nvPr>
            <p:ph type="body" sz="quarter" idx="12" hasCustomPrompt="1"/>
          </p:nvPr>
        </p:nvSpPr>
        <p:spPr>
          <a:xfrm>
            <a:off x="548639" y="1645920"/>
            <a:ext cx="6400800" cy="5087619"/>
          </a:xfrm>
          <a:prstGeom prst="rect">
            <a:avLst/>
          </a:prstGeom>
        </p:spPr>
        <p:txBody>
          <a:bodyPr/>
          <a:lstStyle>
            <a:lvl1pPr marL="0" marR="0" indent="0" algn="l" defTabSz="731520" rtl="0" eaLnBrk="1" fontAlgn="auto" latinLnBrk="0" hangingPunct="1">
              <a:lnSpc>
                <a:spcPct val="100000"/>
              </a:lnSpc>
              <a:spcBef>
                <a:spcPct val="20000"/>
              </a:spcBef>
              <a:spcAft>
                <a:spcPts val="0"/>
              </a:spcAft>
              <a:buClrTx/>
              <a:buSzTx/>
              <a:buFontTx/>
              <a:buNone/>
              <a:tabLst/>
              <a:defRPr sz="1900" b="1">
                <a:latin typeface="+mn-lt"/>
              </a:defRPr>
            </a:lvl1pPr>
          </a:lstStyle>
          <a:p>
            <a:pPr marL="0" marR="0" lvl="0" indent="0" algn="l" defTabSz="731520" rtl="0" eaLnBrk="1" fontAlgn="auto" latinLnBrk="0" hangingPunct="1">
              <a:lnSpc>
                <a:spcPct val="100000"/>
              </a:lnSpc>
              <a:spcBef>
                <a:spcPct val="20000"/>
              </a:spcBef>
              <a:spcAft>
                <a:spcPts val="0"/>
              </a:spcAft>
              <a:buClrTx/>
              <a:buSzTx/>
              <a:buFontTx/>
              <a:buNone/>
              <a:tabLst/>
              <a:defRPr/>
            </a:pPr>
            <a:r>
              <a:rPr kumimoji="0" lang="en-US" sz="1920" b="1" i="0" u="none" strike="noStrike" kern="1200" cap="none" spc="0" normalizeH="0" baseline="0" noProof="0" dirty="0">
                <a:ln>
                  <a:noFill/>
                </a:ln>
                <a:solidFill>
                  <a:srgbClr val="FFFFFF"/>
                </a:solidFill>
                <a:effectLst/>
                <a:uLnTx/>
                <a:uFillTx/>
                <a:latin typeface="Amazon Ember Regular" charset="0"/>
                <a:ea typeface="+mn-ea"/>
                <a:cs typeface="Amazon Ember Regular" charset="0"/>
              </a:rPr>
              <a:t>Lorem ipsum dolor sit </a:t>
            </a:r>
            <a:r>
              <a:rPr kumimoji="0" lang="en-US" sz="1920" b="1" i="0" u="none" strike="noStrike" kern="1200" cap="none" spc="0" normalizeH="0" baseline="0" noProof="0" dirty="0" err="1">
                <a:ln>
                  <a:noFill/>
                </a:ln>
                <a:solidFill>
                  <a:srgbClr val="FFFFFF"/>
                </a:solidFill>
                <a:effectLst/>
                <a:uLnTx/>
                <a:uFillTx/>
                <a:latin typeface="Amazon Ember Regular" charset="0"/>
                <a:ea typeface="+mn-ea"/>
                <a:cs typeface="Amazon Ember Regular" charset="0"/>
              </a:rPr>
              <a:t>amet</a:t>
            </a:r>
            <a:r>
              <a:rPr kumimoji="0" lang="en-US" sz="1920" b="0" i="0" u="none" strike="noStrike" kern="1200" cap="none" spc="0" normalizeH="0" baseline="0" noProof="0" dirty="0">
                <a:ln>
                  <a:noFill/>
                </a:ln>
                <a:solidFill>
                  <a:srgbClr val="FFFFFF"/>
                </a:solidFill>
                <a:effectLst/>
                <a:uLnTx/>
                <a:uFillTx/>
                <a:latin typeface="Amazon Ember Regular" charset="0"/>
                <a:ea typeface="+mn-ea"/>
                <a:cs typeface="Amazon Ember Regular"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consectetuer</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adipiscing</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elit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sed</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diam</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nonummy</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nibh</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euismod</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tincidunt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ut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laoreet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dolore magna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aliquam</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erat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volutpat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p>
          <a:p>
            <a:pPr marL="0" marR="0" lvl="0" indent="0" algn="l" defTabSz="73152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Amazon Ember Regular" charset="0"/>
              <a:ea typeface="+mn-ea"/>
              <a:cs typeface="Amazon Ember Regular" charset="0"/>
            </a:endParaRPr>
          </a:p>
          <a:p>
            <a:pPr marL="0" marR="0" lvl="0" indent="0" algn="l" defTabSz="731520" rtl="0" eaLnBrk="1" fontAlgn="auto" latinLnBrk="0" hangingPunct="1">
              <a:lnSpc>
                <a:spcPct val="100000"/>
              </a:lnSpc>
              <a:spcBef>
                <a:spcPct val="20000"/>
              </a:spcBef>
              <a:spcAft>
                <a:spcPts val="0"/>
              </a:spcAft>
              <a:buClrTx/>
              <a:buSzTx/>
              <a:buFontTx/>
              <a:buNone/>
              <a:tabLst/>
              <a:defRPr/>
            </a:pPr>
            <a:r>
              <a:rPr kumimoji="0" lang="en-US" sz="1920" b="1" i="0" u="none" strike="noStrike" kern="1200" cap="none" spc="0" normalizeH="0" baseline="0" noProof="0" dirty="0">
                <a:ln>
                  <a:noFill/>
                </a:ln>
                <a:solidFill>
                  <a:srgbClr val="FFFFFF"/>
                </a:solidFill>
                <a:effectLst/>
                <a:uLnTx/>
                <a:uFillTx/>
                <a:latin typeface="Amazon Ember Regular" charset="0"/>
                <a:ea typeface="+mn-ea"/>
                <a:cs typeface="Amazon Ember Regular" charset="0"/>
              </a:rPr>
              <a:t>Lorem ipsum dolor sit </a:t>
            </a:r>
            <a:r>
              <a:rPr kumimoji="0" lang="en-US" sz="1920" b="1" i="0" u="none" strike="noStrike" kern="1200" cap="none" spc="0" normalizeH="0" baseline="0" noProof="0" dirty="0" err="1">
                <a:ln>
                  <a:noFill/>
                </a:ln>
                <a:solidFill>
                  <a:srgbClr val="FFFFFF"/>
                </a:solidFill>
                <a:effectLst/>
                <a:uLnTx/>
                <a:uFillTx/>
                <a:latin typeface="Amazon Ember Regular" charset="0"/>
                <a:ea typeface="+mn-ea"/>
                <a:cs typeface="Amazon Ember Regular" charset="0"/>
              </a:rPr>
              <a:t>amet</a:t>
            </a:r>
            <a:r>
              <a:rPr kumimoji="0" lang="en-US" sz="1920" b="0" i="0" u="none" strike="noStrike" kern="1200" cap="none" spc="0" normalizeH="0" baseline="0" noProof="0" dirty="0">
                <a:ln>
                  <a:noFill/>
                </a:ln>
                <a:solidFill>
                  <a:srgbClr val="FFFFFF"/>
                </a:solidFill>
                <a:effectLst/>
                <a:uLnTx/>
                <a:uFillTx/>
                <a:latin typeface="Amazon Ember Regular" charset="0"/>
                <a:ea typeface="+mn-ea"/>
                <a:cs typeface="Amazon Ember Regular"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consectetuer</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adipiscing</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elit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sed</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diam</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nonummy</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nibh</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euismod</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tincidunt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ut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laoreet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dolore magna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aliquam</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erat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volutpat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p>
          <a:p>
            <a:pPr marL="0" marR="0" lvl="0" indent="0" algn="l" defTabSz="73152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Amazon Ember Regular" charset="0"/>
              <a:ea typeface="+mn-ea"/>
              <a:cs typeface="Amazon Ember Regular" charset="0"/>
            </a:endParaRPr>
          </a:p>
          <a:p>
            <a:pPr marL="0" marR="0" lvl="0" indent="0" algn="l" defTabSz="731520" rtl="0" eaLnBrk="1" fontAlgn="auto" latinLnBrk="0" hangingPunct="1">
              <a:lnSpc>
                <a:spcPct val="100000"/>
              </a:lnSpc>
              <a:spcBef>
                <a:spcPct val="20000"/>
              </a:spcBef>
              <a:spcAft>
                <a:spcPts val="0"/>
              </a:spcAft>
              <a:buClrTx/>
              <a:buSzTx/>
              <a:buFontTx/>
              <a:buNone/>
              <a:tabLst/>
              <a:defRPr/>
            </a:pPr>
            <a:r>
              <a:rPr kumimoji="0" lang="en-US" sz="1920" b="1" i="0" u="none" strike="noStrike" kern="1200" cap="none" spc="0" normalizeH="0" baseline="0" noProof="0" dirty="0">
                <a:ln>
                  <a:noFill/>
                </a:ln>
                <a:solidFill>
                  <a:srgbClr val="FFFFFF"/>
                </a:solidFill>
                <a:effectLst/>
                <a:uLnTx/>
                <a:uFillTx/>
                <a:latin typeface="Amazon Ember Regular" charset="0"/>
                <a:ea typeface="+mn-ea"/>
                <a:cs typeface="Amazon Ember Regular" charset="0"/>
              </a:rPr>
              <a:t>Lorem ipsum dolor sit </a:t>
            </a:r>
            <a:r>
              <a:rPr kumimoji="0" lang="en-US" sz="1920" b="1" i="0" u="none" strike="noStrike" kern="1200" cap="none" spc="0" normalizeH="0" baseline="0" noProof="0" dirty="0" err="1">
                <a:ln>
                  <a:noFill/>
                </a:ln>
                <a:solidFill>
                  <a:srgbClr val="FFFFFF"/>
                </a:solidFill>
                <a:effectLst/>
                <a:uLnTx/>
                <a:uFillTx/>
                <a:latin typeface="Amazon Ember Regular" charset="0"/>
                <a:ea typeface="+mn-ea"/>
                <a:cs typeface="Amazon Ember Regular" charset="0"/>
              </a:rPr>
              <a:t>amet</a:t>
            </a:r>
            <a:r>
              <a:rPr kumimoji="0" lang="en-US" sz="1920" b="0" i="0" u="none" strike="noStrike" kern="1200" cap="none" spc="0" normalizeH="0" baseline="0" noProof="0" dirty="0">
                <a:ln>
                  <a:noFill/>
                </a:ln>
                <a:solidFill>
                  <a:srgbClr val="FFFFFF"/>
                </a:solidFill>
                <a:effectLst/>
                <a:uLnTx/>
                <a:uFillTx/>
                <a:latin typeface="Amazon Ember Regular" charset="0"/>
                <a:ea typeface="+mn-ea"/>
                <a:cs typeface="Amazon Ember Regular"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consectetuer</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adipiscing</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elit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sed</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diam</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nonummy</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nibh</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euismod</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tincidunt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ut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laoreet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dolore magna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aliquam</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erat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92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volutpat</a:t>
            </a:r>
            <a:r>
              <a:rPr kumimoji="0" lang="en-US" sz="192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p>
          <a:p>
            <a:pPr marL="0" marR="0" lvl="0" indent="0" algn="l" defTabSz="73152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Amazon Ember Regular" charset="0"/>
              <a:ea typeface="+mn-ea"/>
              <a:cs typeface="Amazon Ember Regular" charset="0"/>
            </a:endParaRPr>
          </a:p>
        </p:txBody>
      </p:sp>
    </p:spTree>
    <p:extLst>
      <p:ext uri="{BB962C8B-B14F-4D97-AF65-F5344CB8AC3E}">
        <p14:creationId xmlns:p14="http://schemas.microsoft.com/office/powerpoint/2010/main" val="1841750186"/>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_Collage">
    <p:bg>
      <p:bgRef idx="1001">
        <a:schemeClr val="bg2"/>
      </p:bgRef>
    </p:bg>
    <p:spTree>
      <p:nvGrpSpPr>
        <p:cNvPr id="1" name=""/>
        <p:cNvGrpSpPr/>
        <p:nvPr/>
      </p:nvGrpSpPr>
      <p:grpSpPr>
        <a:xfrm>
          <a:off x="0" y="0"/>
          <a:ext cx="0" cy="0"/>
          <a:chOff x="0" y="0"/>
          <a:chExt cx="0" cy="0"/>
        </a:xfrm>
      </p:grpSpPr>
      <p:sp>
        <p:nvSpPr>
          <p:cNvPr id="11" name="Title 1"/>
          <p:cNvSpPr>
            <a:spLocks noGrp="1"/>
          </p:cNvSpPr>
          <p:nvPr>
            <p:ph type="title"/>
          </p:nvPr>
        </p:nvSpPr>
        <p:spPr>
          <a:xfrm>
            <a:off x="548640" y="183898"/>
            <a:ext cx="13510260" cy="873186"/>
          </a:xfrm>
        </p:spPr>
        <p:txBody>
          <a:bodyPr>
            <a:normAutofit/>
          </a:bodyPr>
          <a:lstStyle>
            <a:lvl1pPr>
              <a:defRPr sz="3800" b="1" i="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
        <p:nvSpPr>
          <p:cNvPr id="5" name="Picture Placeholder 4">
            <a:extLst>
              <a:ext uri="{FF2B5EF4-FFF2-40B4-BE49-F238E27FC236}">
                <a16:creationId xmlns:a16="http://schemas.microsoft.com/office/drawing/2014/main" id="{E78145AC-79A9-834A-BE03-ED99E1BFF7AC}"/>
              </a:ext>
            </a:extLst>
          </p:cNvPr>
          <p:cNvSpPr>
            <a:spLocks noGrp="1"/>
          </p:cNvSpPr>
          <p:nvPr>
            <p:ph type="pic" sz="quarter" idx="10"/>
          </p:nvPr>
        </p:nvSpPr>
        <p:spPr>
          <a:xfrm>
            <a:off x="548639" y="1645920"/>
            <a:ext cx="4572000" cy="5028635"/>
          </a:xfrm>
          <a:prstGeom prst="rect">
            <a:avLst/>
          </a:prstGeom>
        </p:spPr>
        <p:txBody>
          <a:bodyPr/>
          <a:lstStyle/>
          <a:p>
            <a:endParaRPr lang="en-US" dirty="0"/>
          </a:p>
        </p:txBody>
      </p:sp>
      <p:sp>
        <p:nvSpPr>
          <p:cNvPr id="9" name="Picture Placeholder 4">
            <a:extLst>
              <a:ext uri="{FF2B5EF4-FFF2-40B4-BE49-F238E27FC236}">
                <a16:creationId xmlns:a16="http://schemas.microsoft.com/office/drawing/2014/main" id="{D5A50D07-5C25-B541-89CC-C515FB54B1B4}"/>
              </a:ext>
            </a:extLst>
          </p:cNvPr>
          <p:cNvSpPr>
            <a:spLocks noGrp="1"/>
          </p:cNvSpPr>
          <p:nvPr>
            <p:ph type="pic" sz="quarter" idx="11"/>
          </p:nvPr>
        </p:nvSpPr>
        <p:spPr>
          <a:xfrm>
            <a:off x="9509760" y="1645920"/>
            <a:ext cx="4572000" cy="5028635"/>
          </a:xfrm>
          <a:prstGeom prst="rect">
            <a:avLst/>
          </a:prstGeom>
        </p:spPr>
        <p:txBody>
          <a:bodyPr/>
          <a:lstStyle/>
          <a:p>
            <a:endParaRPr lang="en-US"/>
          </a:p>
        </p:txBody>
      </p:sp>
      <p:sp>
        <p:nvSpPr>
          <p:cNvPr id="10" name="Picture Placeholder 4">
            <a:extLst>
              <a:ext uri="{FF2B5EF4-FFF2-40B4-BE49-F238E27FC236}">
                <a16:creationId xmlns:a16="http://schemas.microsoft.com/office/drawing/2014/main" id="{0FF44110-D1F4-664B-9593-798283322862}"/>
              </a:ext>
            </a:extLst>
          </p:cNvPr>
          <p:cNvSpPr>
            <a:spLocks noGrp="1"/>
          </p:cNvSpPr>
          <p:nvPr>
            <p:ph type="pic" sz="quarter" idx="12"/>
          </p:nvPr>
        </p:nvSpPr>
        <p:spPr>
          <a:xfrm>
            <a:off x="5486400" y="1645920"/>
            <a:ext cx="3657600" cy="2686296"/>
          </a:xfrm>
          <a:prstGeom prst="rect">
            <a:avLst/>
          </a:prstGeom>
        </p:spPr>
        <p:txBody>
          <a:bodyPr/>
          <a:lstStyle/>
          <a:p>
            <a:endParaRPr lang="en-US"/>
          </a:p>
        </p:txBody>
      </p:sp>
      <p:sp>
        <p:nvSpPr>
          <p:cNvPr id="12" name="Picture Placeholder 4">
            <a:extLst>
              <a:ext uri="{FF2B5EF4-FFF2-40B4-BE49-F238E27FC236}">
                <a16:creationId xmlns:a16="http://schemas.microsoft.com/office/drawing/2014/main" id="{886DFCC3-A169-A648-A099-3583B633E69B}"/>
              </a:ext>
            </a:extLst>
          </p:cNvPr>
          <p:cNvSpPr>
            <a:spLocks noGrp="1"/>
          </p:cNvSpPr>
          <p:nvPr>
            <p:ph type="pic" sz="quarter" idx="13"/>
          </p:nvPr>
        </p:nvSpPr>
        <p:spPr>
          <a:xfrm>
            <a:off x="5486400" y="4767345"/>
            <a:ext cx="3657600" cy="1892899"/>
          </a:xfrm>
          <a:prstGeom prst="rect">
            <a:avLst/>
          </a:prstGeom>
        </p:spPr>
        <p:txBody>
          <a:bodyPr/>
          <a:lstStyle/>
          <a:p>
            <a:endParaRPr lang="en-US"/>
          </a:p>
        </p:txBody>
      </p:sp>
    </p:spTree>
    <p:extLst>
      <p:ext uri="{BB962C8B-B14F-4D97-AF65-F5344CB8AC3E}">
        <p14:creationId xmlns:p14="http://schemas.microsoft.com/office/powerpoint/2010/main" val="290128780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_Image">
    <p:bg>
      <p:bgRef idx="1001">
        <a:schemeClr val="bg2"/>
      </p:bgRef>
    </p:bg>
    <p:spTree>
      <p:nvGrpSpPr>
        <p:cNvPr id="1" name=""/>
        <p:cNvGrpSpPr/>
        <p:nvPr/>
      </p:nvGrpSpPr>
      <p:grpSpPr>
        <a:xfrm>
          <a:off x="0" y="0"/>
          <a:ext cx="0" cy="0"/>
          <a:chOff x="0" y="0"/>
          <a:chExt cx="0" cy="0"/>
        </a:xfrm>
      </p:grpSpPr>
      <p:sp>
        <p:nvSpPr>
          <p:cNvPr id="11" name="Title 1"/>
          <p:cNvSpPr>
            <a:spLocks noGrp="1"/>
          </p:cNvSpPr>
          <p:nvPr>
            <p:ph type="title"/>
          </p:nvPr>
        </p:nvSpPr>
        <p:spPr>
          <a:xfrm>
            <a:off x="538862" y="183898"/>
            <a:ext cx="13520037" cy="873186"/>
          </a:xfrm>
        </p:spPr>
        <p:txBody>
          <a:bodyPr>
            <a:normAutofit/>
          </a:bodyPr>
          <a:lstStyle>
            <a:lvl1pPr>
              <a:defRPr sz="3800">
                <a:solidFill>
                  <a:schemeClr val="tx1"/>
                </a:solidFill>
              </a:defRPr>
            </a:lvl1pPr>
          </a:lstStyle>
          <a:p>
            <a:r>
              <a:rPr lang="en-US" dirty="0"/>
              <a:t>Click to edit Master title style</a:t>
            </a:r>
          </a:p>
        </p:txBody>
      </p:sp>
      <p:sp>
        <p:nvSpPr>
          <p:cNvPr id="5" name="Picture Placeholder 4">
            <a:extLst>
              <a:ext uri="{FF2B5EF4-FFF2-40B4-BE49-F238E27FC236}">
                <a16:creationId xmlns:a16="http://schemas.microsoft.com/office/drawing/2014/main" id="{E78145AC-79A9-834A-BE03-ED99E1BFF7AC}"/>
              </a:ext>
            </a:extLst>
          </p:cNvPr>
          <p:cNvSpPr>
            <a:spLocks noGrp="1"/>
          </p:cNvSpPr>
          <p:nvPr>
            <p:ph type="pic" sz="quarter" idx="10"/>
          </p:nvPr>
        </p:nvSpPr>
        <p:spPr>
          <a:xfrm>
            <a:off x="548640" y="1645920"/>
            <a:ext cx="8330183" cy="5028635"/>
          </a:xfrm>
          <a:prstGeom prst="rect">
            <a:avLst/>
          </a:prstGeom>
        </p:spPr>
        <p:txBody>
          <a:bodyPr/>
          <a:lstStyle/>
          <a:p>
            <a:endParaRPr lang="en-US" dirty="0"/>
          </a:p>
        </p:txBody>
      </p:sp>
      <p:sp>
        <p:nvSpPr>
          <p:cNvPr id="9" name="Picture Placeholder 4">
            <a:extLst>
              <a:ext uri="{FF2B5EF4-FFF2-40B4-BE49-F238E27FC236}">
                <a16:creationId xmlns:a16="http://schemas.microsoft.com/office/drawing/2014/main" id="{D5A50D07-5C25-B541-89CC-C515FB54B1B4}"/>
              </a:ext>
            </a:extLst>
          </p:cNvPr>
          <p:cNvSpPr>
            <a:spLocks noGrp="1"/>
          </p:cNvSpPr>
          <p:nvPr>
            <p:ph type="pic" sz="quarter" idx="11"/>
          </p:nvPr>
        </p:nvSpPr>
        <p:spPr>
          <a:xfrm>
            <a:off x="9326880" y="1645920"/>
            <a:ext cx="4754880" cy="5028635"/>
          </a:xfrm>
          <a:prstGeom prst="rect">
            <a:avLst/>
          </a:prstGeom>
        </p:spPr>
        <p:txBody>
          <a:bodyPr/>
          <a:lstStyle/>
          <a:p>
            <a:endParaRPr lang="en-US"/>
          </a:p>
        </p:txBody>
      </p:sp>
    </p:spTree>
    <p:extLst>
      <p:ext uri="{BB962C8B-B14F-4D97-AF65-F5344CB8AC3E}">
        <p14:creationId xmlns:p14="http://schemas.microsoft.com/office/powerpoint/2010/main" val="4510267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D64549-4CF4-FC40-A1E8-FF499F314048}"/>
              </a:ext>
            </a:extLst>
          </p:cNvPr>
          <p:cNvPicPr>
            <a:picLocks noChangeAspect="1"/>
          </p:cNvPicPr>
          <p:nvPr userDrawn="1"/>
        </p:nvPicPr>
        <p:blipFill>
          <a:blip r:embed="rId26"/>
          <a:stretch>
            <a:fillRect/>
          </a:stretch>
        </p:blipFill>
        <p:spPr>
          <a:xfrm>
            <a:off x="12565728" y="7531058"/>
            <a:ext cx="1493077" cy="420624"/>
          </a:xfrm>
          <a:prstGeom prst="rect">
            <a:avLst/>
          </a:prstGeom>
        </p:spPr>
      </p:pic>
      <p:sp>
        <p:nvSpPr>
          <p:cNvPr id="2" name="Title Placeholder 1"/>
          <p:cNvSpPr>
            <a:spLocks noGrp="1"/>
          </p:cNvSpPr>
          <p:nvPr>
            <p:ph type="title"/>
          </p:nvPr>
        </p:nvSpPr>
        <p:spPr>
          <a:xfrm>
            <a:off x="548639" y="183898"/>
            <a:ext cx="13514832" cy="137160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548639" y="1645920"/>
            <a:ext cx="13514832" cy="568628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a:off x="538863" y="7683901"/>
            <a:ext cx="7115490" cy="172355"/>
          </a:xfrm>
          <a:prstGeom prst="rect">
            <a:avLst/>
          </a:prstGeom>
          <a:noFill/>
        </p:spPr>
        <p:txBody>
          <a:bodyPr wrap="square" lIns="0" tIns="0" rIns="0" bIns="0" rtlCol="0">
            <a:spAutoFit/>
          </a:bodyPr>
          <a:lstStyle/>
          <a:p>
            <a:pPr marL="0" marR="0" indent="0" algn="l" defTabSz="731520" rtl="0" eaLnBrk="1" fontAlgn="auto" latinLnBrk="0" hangingPunct="1">
              <a:lnSpc>
                <a:spcPct val="100000"/>
              </a:lnSpc>
              <a:spcBef>
                <a:spcPts val="0"/>
              </a:spcBef>
              <a:spcAft>
                <a:spcPts val="0"/>
              </a:spcAft>
              <a:buClrTx/>
              <a:buSzTx/>
              <a:buFontTx/>
              <a:buNone/>
              <a:tabLst/>
              <a:defRPr/>
            </a:pPr>
            <a:r>
              <a:rPr lang="en-US" sz="1120" b="0" i="0" dirty="0">
                <a:solidFill>
                  <a:schemeClr val="tx1">
                    <a:lumMod val="50000"/>
                  </a:schemeClr>
                </a:solidFill>
                <a:latin typeface="Amazon Ember" panose="020B0603020204020204" pitchFamily="34" charset="0"/>
                <a:ea typeface="Amazon Ember" panose="020B0603020204020204" pitchFamily="34" charset="0"/>
                <a:cs typeface="Amazon Ember" panose="020B0603020204020204" pitchFamily="34" charset="0"/>
              </a:rPr>
              <a:t>© 2021, Amazon Web Services, Inc. or its Affiliates. </a:t>
            </a:r>
          </a:p>
        </p:txBody>
      </p:sp>
    </p:spTree>
    <p:extLst>
      <p:ext uri="{BB962C8B-B14F-4D97-AF65-F5344CB8AC3E}">
        <p14:creationId xmlns:p14="http://schemas.microsoft.com/office/powerpoint/2010/main" val="14311777"/>
      </p:ext>
    </p:extLst>
  </p:cSld>
  <p:clrMap bg1="dk1" tx1="lt1" bg2="dk2" tx2="lt2" accent1="accent1" accent2="accent2" accent3="accent3" accent4="accent4" accent5="accent5" accent6="accent6" hlink="hlink" folHlink="folHlink"/>
  <p:sldLayoutIdLst>
    <p:sldLayoutId id="2147483711" r:id="rId1"/>
    <p:sldLayoutId id="2147483696" r:id="rId2"/>
    <p:sldLayoutId id="2147483677" r:id="rId3"/>
    <p:sldLayoutId id="2147483700" r:id="rId4"/>
    <p:sldLayoutId id="2147483689" r:id="rId5"/>
    <p:sldLayoutId id="2147483678" r:id="rId6"/>
    <p:sldLayoutId id="2147483707" r:id="rId7"/>
    <p:sldLayoutId id="2147483679" r:id="rId8"/>
    <p:sldLayoutId id="2147483703" r:id="rId9"/>
    <p:sldLayoutId id="2147483704" r:id="rId10"/>
    <p:sldLayoutId id="2147483705" r:id="rId11"/>
    <p:sldLayoutId id="2147483690" r:id="rId12"/>
    <p:sldLayoutId id="2147483691" r:id="rId13"/>
    <p:sldLayoutId id="2147483692" r:id="rId14"/>
    <p:sldLayoutId id="2147483702" r:id="rId15"/>
    <p:sldLayoutId id="2147483680" r:id="rId16"/>
    <p:sldLayoutId id="2147483701" r:id="rId17"/>
    <p:sldLayoutId id="2147483712" r:id="rId18"/>
    <p:sldLayoutId id="2147483714" r:id="rId19"/>
    <p:sldLayoutId id="2147483706" r:id="rId20"/>
    <p:sldLayoutId id="2147483709" r:id="rId21"/>
    <p:sldLayoutId id="2147483710" r:id="rId22"/>
    <p:sldLayoutId id="2147483715" r:id="rId23"/>
    <p:sldLayoutId id="2147483716" r:id="rId24"/>
  </p:sldLayoutIdLst>
  <p:txStyles>
    <p:titleStyle>
      <a:lvl1pPr algn="l" defTabSz="731520" rtl="0" eaLnBrk="1" latinLnBrk="0" hangingPunct="1">
        <a:spcBef>
          <a:spcPct val="0"/>
        </a:spcBef>
        <a:buNone/>
        <a:defRPr sz="3800" b="1" i="0" kern="120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p:titleStyle>
    <p:bodyStyle>
      <a:lvl1pPr marL="0" indent="0" algn="l" defTabSz="731520" rtl="0" eaLnBrk="1" latinLnBrk="0" hangingPunct="1">
        <a:spcBef>
          <a:spcPct val="20000"/>
        </a:spcBef>
        <a:buFontTx/>
        <a:buNone/>
        <a:defRPr sz="2900" b="0" i="0" kern="1200">
          <a:solidFill>
            <a:schemeClr val="tx1"/>
          </a:solidFill>
          <a:latin typeface="Amazon Ember Regular" charset="0"/>
          <a:ea typeface="+mn-ea"/>
          <a:cs typeface="Amazon Ember Regular" charset="0"/>
        </a:defRPr>
      </a:lvl1pPr>
      <a:lvl2pPr marL="1188720" indent="-457200" algn="l" defTabSz="731520" rtl="0" eaLnBrk="1" latinLnBrk="0" hangingPunct="1">
        <a:spcBef>
          <a:spcPct val="20000"/>
        </a:spcBef>
        <a:buFont typeface="Arial"/>
        <a:buChar char="•"/>
        <a:defRPr sz="2900" b="0" i="0" kern="1200">
          <a:solidFill>
            <a:schemeClr val="tx1"/>
          </a:solidFill>
          <a:latin typeface="Amazon Ember Regular" charset="0"/>
          <a:ea typeface="+mn-ea"/>
          <a:cs typeface="Amazon Ember Regular" charset="0"/>
        </a:defRPr>
      </a:lvl2pPr>
      <a:lvl3pPr marL="1828800" indent="-365760" algn="l" defTabSz="731520" rtl="0" eaLnBrk="1" latinLnBrk="0" hangingPunct="1">
        <a:spcBef>
          <a:spcPct val="20000"/>
        </a:spcBef>
        <a:buFont typeface="Arial"/>
        <a:buChar char="•"/>
        <a:defRPr sz="2600" b="0" i="0" kern="1200">
          <a:solidFill>
            <a:schemeClr val="tx1"/>
          </a:solidFill>
          <a:latin typeface="Amazon Ember Regular" charset="0"/>
          <a:ea typeface="+mn-ea"/>
          <a:cs typeface="Amazon Ember Regular" charset="0"/>
        </a:defRPr>
      </a:lvl3pPr>
      <a:lvl4pPr marL="2560320" indent="-365760" algn="l" defTabSz="731520" rtl="0" eaLnBrk="1" latinLnBrk="0" hangingPunct="1">
        <a:spcBef>
          <a:spcPct val="20000"/>
        </a:spcBef>
        <a:buFont typeface="Arial"/>
        <a:buChar char="–"/>
        <a:defRPr sz="2200" b="0" i="0" kern="1200">
          <a:solidFill>
            <a:schemeClr val="tx1"/>
          </a:solidFill>
          <a:latin typeface="Amazon Ember Regular" charset="0"/>
          <a:ea typeface="+mn-ea"/>
          <a:cs typeface="Amazon Ember Regular" charset="0"/>
        </a:defRPr>
      </a:lvl4pPr>
      <a:lvl5pPr marL="3291840" indent="-365760" algn="l" defTabSz="731520" rtl="0" eaLnBrk="1" latinLnBrk="0" hangingPunct="1">
        <a:spcBef>
          <a:spcPct val="20000"/>
        </a:spcBef>
        <a:buFont typeface="Arial"/>
        <a:buChar char="»"/>
        <a:defRPr sz="1900" b="0" i="0" kern="1200">
          <a:solidFill>
            <a:schemeClr val="tx1"/>
          </a:solidFill>
          <a:latin typeface="Amazon Ember Regular" charset="0"/>
          <a:ea typeface="+mn-ea"/>
          <a:cs typeface="Amazon Ember Regular" charset="0"/>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p:bodyStyle>
    <p:otherStyle>
      <a:defPPr>
        <a:defRPr lang="en-US"/>
      </a:defPPr>
      <a:lvl1pPr marL="0" algn="l" defTabSz="731520" rtl="0" eaLnBrk="1" latinLnBrk="0" hangingPunct="1">
        <a:defRPr sz="2880" kern="1200">
          <a:solidFill>
            <a:schemeClr val="tx1"/>
          </a:solidFill>
          <a:latin typeface="+mn-lt"/>
          <a:ea typeface="+mn-ea"/>
          <a:cs typeface="+mn-cs"/>
        </a:defRPr>
      </a:lvl1pPr>
      <a:lvl2pPr marL="731520" algn="l" defTabSz="731520" rtl="0" eaLnBrk="1" latinLnBrk="0" hangingPunct="1">
        <a:defRPr sz="2880" kern="1200">
          <a:solidFill>
            <a:schemeClr val="tx1"/>
          </a:solidFill>
          <a:latin typeface="+mn-lt"/>
          <a:ea typeface="+mn-ea"/>
          <a:cs typeface="+mn-cs"/>
        </a:defRPr>
      </a:lvl2pPr>
      <a:lvl3pPr marL="1463040" algn="l" defTabSz="731520" rtl="0" eaLnBrk="1" latinLnBrk="0" hangingPunct="1">
        <a:defRPr sz="2880" kern="1200">
          <a:solidFill>
            <a:schemeClr val="tx1"/>
          </a:solidFill>
          <a:latin typeface="+mn-lt"/>
          <a:ea typeface="+mn-ea"/>
          <a:cs typeface="+mn-cs"/>
        </a:defRPr>
      </a:lvl3pPr>
      <a:lvl4pPr marL="2194560" algn="l" defTabSz="731520" rtl="0" eaLnBrk="1" latinLnBrk="0" hangingPunct="1">
        <a:defRPr sz="2880" kern="1200">
          <a:solidFill>
            <a:schemeClr val="tx1"/>
          </a:solidFill>
          <a:latin typeface="+mn-lt"/>
          <a:ea typeface="+mn-ea"/>
          <a:cs typeface="+mn-cs"/>
        </a:defRPr>
      </a:lvl4pPr>
      <a:lvl5pPr marL="2926080" algn="l" defTabSz="731520" rtl="0" eaLnBrk="1" latinLnBrk="0" hangingPunct="1">
        <a:defRPr sz="2880" kern="1200">
          <a:solidFill>
            <a:schemeClr val="tx1"/>
          </a:solidFill>
          <a:latin typeface="+mn-lt"/>
          <a:ea typeface="+mn-ea"/>
          <a:cs typeface="+mn-cs"/>
        </a:defRPr>
      </a:lvl5pPr>
      <a:lvl6pPr marL="3657600" algn="l" defTabSz="731520" rtl="0" eaLnBrk="1" latinLnBrk="0" hangingPunct="1">
        <a:defRPr sz="2880" kern="1200">
          <a:solidFill>
            <a:schemeClr val="tx1"/>
          </a:solidFill>
          <a:latin typeface="+mn-lt"/>
          <a:ea typeface="+mn-ea"/>
          <a:cs typeface="+mn-cs"/>
        </a:defRPr>
      </a:lvl6pPr>
      <a:lvl7pPr marL="4389120" algn="l" defTabSz="731520" rtl="0" eaLnBrk="1" latinLnBrk="0" hangingPunct="1">
        <a:defRPr sz="2880" kern="1200">
          <a:solidFill>
            <a:schemeClr val="tx1"/>
          </a:solidFill>
          <a:latin typeface="+mn-lt"/>
          <a:ea typeface="+mn-ea"/>
          <a:cs typeface="+mn-cs"/>
        </a:defRPr>
      </a:lvl7pPr>
      <a:lvl8pPr marL="5120640" algn="l" defTabSz="731520" rtl="0" eaLnBrk="1" latinLnBrk="0" hangingPunct="1">
        <a:defRPr sz="2880" kern="1200">
          <a:solidFill>
            <a:schemeClr val="tx1"/>
          </a:solidFill>
          <a:latin typeface="+mn-lt"/>
          <a:ea typeface="+mn-ea"/>
          <a:cs typeface="+mn-cs"/>
        </a:defRPr>
      </a:lvl8pPr>
      <a:lvl9pPr marL="5852160" algn="l" defTabSz="731520" rtl="0" eaLnBrk="1" latinLnBrk="0" hangingPunct="1">
        <a:defRPr sz="288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 userDrawn="1">
          <p15:clr>
            <a:srgbClr val="F26B43"/>
          </p15:clr>
        </p15:guide>
        <p15:guide id="2" pos="8856" userDrawn="1">
          <p15:clr>
            <a:srgbClr val="F26B43"/>
          </p15:clr>
        </p15:guide>
        <p15:guide id="3" orient="horz" pos="10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emf"/><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0.sv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0.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0.svg"/><Relationship Id="rId7"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42.sv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0.svg"/><Relationship Id="rId7"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42.svg"/><Relationship Id="rId10" Type="http://schemas.openxmlformats.org/officeDocument/2006/relationships/image" Target="../media/image44.svg"/><Relationship Id="rId4" Type="http://schemas.openxmlformats.org/officeDocument/2006/relationships/image" Target="../media/image41.png"/><Relationship Id="rId9" Type="http://schemas.openxmlformats.org/officeDocument/2006/relationships/image" Target="../media/image43.png"/></Relationships>
</file>

<file path=ppt/slides/_rels/slide2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svg"/><Relationship Id="rId7" Type="http://schemas.openxmlformats.org/officeDocument/2006/relationships/image" Target="../media/image48.sv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svg"/><Relationship Id="rId5" Type="http://schemas.openxmlformats.org/officeDocument/2006/relationships/image" Target="../media/image46.sv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svg"/></Relationships>
</file>

<file path=ppt/slides/_rels/slide22.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20.svg"/><Relationship Id="rId7" Type="http://schemas.openxmlformats.org/officeDocument/2006/relationships/image" Target="../media/image53.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44.sv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64.svg"/><Relationship Id="rId13" Type="http://schemas.openxmlformats.org/officeDocument/2006/relationships/image" Target="../media/image69.sv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png"/><Relationship Id="rId17" Type="http://schemas.openxmlformats.org/officeDocument/2006/relationships/image" Target="../media/image72.svg"/><Relationship Id="rId2" Type="http://schemas.openxmlformats.org/officeDocument/2006/relationships/notesSlide" Target="../notesSlides/notesSlide5.xml"/><Relationship Id="rId16" Type="http://schemas.openxmlformats.org/officeDocument/2006/relationships/image" Target="../media/image23.png"/><Relationship Id="rId1" Type="http://schemas.openxmlformats.org/officeDocument/2006/relationships/slideLayout" Target="../slideLayouts/slideLayout23.xml"/><Relationship Id="rId6" Type="http://schemas.openxmlformats.org/officeDocument/2006/relationships/image" Target="../media/image62.svg"/><Relationship Id="rId11" Type="http://schemas.openxmlformats.org/officeDocument/2006/relationships/image" Target="../media/image67.png"/><Relationship Id="rId5" Type="http://schemas.openxmlformats.org/officeDocument/2006/relationships/image" Target="../media/image61.png"/><Relationship Id="rId15" Type="http://schemas.openxmlformats.org/officeDocument/2006/relationships/image" Target="../media/image71.svg"/><Relationship Id="rId10" Type="http://schemas.openxmlformats.org/officeDocument/2006/relationships/image" Target="../media/image66.svg"/><Relationship Id="rId4" Type="http://schemas.openxmlformats.org/officeDocument/2006/relationships/image" Target="../media/image60.svg"/><Relationship Id="rId9" Type="http://schemas.openxmlformats.org/officeDocument/2006/relationships/image" Target="../media/image65.png"/><Relationship Id="rId14" Type="http://schemas.openxmlformats.org/officeDocument/2006/relationships/image" Target="../media/image7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3.png"/><Relationship Id="rId7" Type="http://schemas.openxmlformats.org/officeDocument/2006/relationships/image" Target="../media/image24.sv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76.png"/><Relationship Id="rId11" Type="http://schemas.openxmlformats.org/officeDocument/2006/relationships/image" Target="../media/image26.svg"/><Relationship Id="rId5" Type="http://schemas.openxmlformats.org/officeDocument/2006/relationships/image" Target="../media/image75.svg"/><Relationship Id="rId10" Type="http://schemas.openxmlformats.org/officeDocument/2006/relationships/image" Target="../media/image25.png"/><Relationship Id="rId4" Type="http://schemas.openxmlformats.org/officeDocument/2006/relationships/image" Target="../media/image74.png"/><Relationship Id="rId9" Type="http://schemas.openxmlformats.org/officeDocument/2006/relationships/image" Target="../media/image78.svg"/></Relationships>
</file>

<file path=ppt/slides/_rels/slide31.xml.rels><?xml version="1.0" encoding="UTF-8" standalone="yes"?>
<Relationships xmlns="http://schemas.openxmlformats.org/package/2006/relationships"><Relationship Id="rId8" Type="http://schemas.openxmlformats.org/officeDocument/2006/relationships/image" Target="../media/image78.svg"/><Relationship Id="rId13" Type="http://schemas.openxmlformats.org/officeDocument/2006/relationships/image" Target="../media/image80.svg"/><Relationship Id="rId3" Type="http://schemas.openxmlformats.org/officeDocument/2006/relationships/image" Target="../media/image74.png"/><Relationship Id="rId7" Type="http://schemas.openxmlformats.org/officeDocument/2006/relationships/image" Target="../media/image77.png"/><Relationship Id="rId12" Type="http://schemas.openxmlformats.org/officeDocument/2006/relationships/image" Target="../media/image79.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4.svg"/><Relationship Id="rId11" Type="http://schemas.openxmlformats.org/officeDocument/2006/relationships/image" Target="../media/image73.png"/><Relationship Id="rId5" Type="http://schemas.openxmlformats.org/officeDocument/2006/relationships/image" Target="../media/image76.png"/><Relationship Id="rId15" Type="http://schemas.openxmlformats.org/officeDocument/2006/relationships/image" Target="../media/image82.svg"/><Relationship Id="rId10" Type="http://schemas.openxmlformats.org/officeDocument/2006/relationships/image" Target="../media/image26.svg"/><Relationship Id="rId4" Type="http://schemas.openxmlformats.org/officeDocument/2006/relationships/image" Target="../media/image75.svg"/><Relationship Id="rId9" Type="http://schemas.openxmlformats.org/officeDocument/2006/relationships/image" Target="../media/image25.png"/><Relationship Id="rId14" Type="http://schemas.openxmlformats.org/officeDocument/2006/relationships/image" Target="../media/image8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85.png"/><Relationship Id="rId4" Type="http://schemas.openxmlformats.org/officeDocument/2006/relationships/image" Target="../media/image84.emf"/></Relationships>
</file>

<file path=ppt/slides/_rels/slide34.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90.sv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89.png"/><Relationship Id="rId5" Type="http://schemas.openxmlformats.org/officeDocument/2006/relationships/image" Target="../media/image88.svg"/><Relationship Id="rId4" Type="http://schemas.openxmlformats.org/officeDocument/2006/relationships/image" Target="../media/image87.png"/></Relationships>
</file>

<file path=ppt/slides/_rels/slide35.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6.png"/><Relationship Id="rId7" Type="http://schemas.openxmlformats.org/officeDocument/2006/relationships/image" Target="../media/image90.sv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89.png"/><Relationship Id="rId11" Type="http://schemas.openxmlformats.org/officeDocument/2006/relationships/image" Target="../media/image26.svg"/><Relationship Id="rId5" Type="http://schemas.openxmlformats.org/officeDocument/2006/relationships/image" Target="../media/image88.svg"/><Relationship Id="rId10" Type="http://schemas.openxmlformats.org/officeDocument/2006/relationships/image" Target="../media/image25.png"/><Relationship Id="rId4" Type="http://schemas.openxmlformats.org/officeDocument/2006/relationships/image" Target="../media/image87.png"/><Relationship Id="rId9" Type="http://schemas.openxmlformats.org/officeDocument/2006/relationships/image" Target="../media/image92.svg"/></Relationships>
</file>

<file path=ppt/slides/_rels/slide36.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8.svg"/><Relationship Id="rId3" Type="http://schemas.openxmlformats.org/officeDocument/2006/relationships/image" Target="../media/image89.png"/><Relationship Id="rId7" Type="http://schemas.openxmlformats.org/officeDocument/2006/relationships/image" Target="../media/image76.png"/><Relationship Id="rId12"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94.svg"/><Relationship Id="rId11" Type="http://schemas.openxmlformats.org/officeDocument/2006/relationships/image" Target="../media/image73.png"/><Relationship Id="rId5" Type="http://schemas.openxmlformats.org/officeDocument/2006/relationships/image" Target="../media/image93.png"/><Relationship Id="rId10" Type="http://schemas.openxmlformats.org/officeDocument/2006/relationships/image" Target="../media/image96.svg"/><Relationship Id="rId4" Type="http://schemas.openxmlformats.org/officeDocument/2006/relationships/image" Target="../media/image90.svg"/><Relationship Id="rId9" Type="http://schemas.openxmlformats.org/officeDocument/2006/relationships/image" Target="../media/image95.png"/></Relationships>
</file>

<file path=ppt/slides/_rels/slide37.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97.png"/><Relationship Id="rId7"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24.svg"/><Relationship Id="rId11" Type="http://schemas.openxmlformats.org/officeDocument/2006/relationships/image" Target="../media/image58.svg"/><Relationship Id="rId5" Type="http://schemas.openxmlformats.org/officeDocument/2006/relationships/image" Target="../media/image76.png"/><Relationship Id="rId10" Type="http://schemas.openxmlformats.org/officeDocument/2006/relationships/image" Target="../media/image57.png"/><Relationship Id="rId4" Type="http://schemas.openxmlformats.org/officeDocument/2006/relationships/image" Target="../media/image78.svg"/><Relationship Id="rId9" Type="http://schemas.openxmlformats.org/officeDocument/2006/relationships/image" Target="../media/image7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5.svg"/><Relationship Id="rId7" Type="http://schemas.openxmlformats.org/officeDocument/2006/relationships/image" Target="../media/image101.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9.svg"/><Relationship Id="rId4" Type="http://schemas.openxmlformats.org/officeDocument/2006/relationships/image" Target="../media/image98.png"/><Relationship Id="rId9" Type="http://schemas.openxmlformats.org/officeDocument/2006/relationships/image" Target="../media/image28.svg"/></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7.svg"/><Relationship Id="rId7"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5.svg"/><Relationship Id="rId7" Type="http://schemas.openxmlformats.org/officeDocument/2006/relationships/image" Target="../media/image105.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04.png"/><Relationship Id="rId5" Type="http://schemas.openxmlformats.org/officeDocument/2006/relationships/image" Target="../media/image103.svg"/><Relationship Id="rId4" Type="http://schemas.openxmlformats.org/officeDocument/2006/relationships/image" Target="../media/image102.png"/><Relationship Id="rId9" Type="http://schemas.openxmlformats.org/officeDocument/2006/relationships/image" Target="../media/image107.svg"/></Relationships>
</file>

<file path=ppt/slides/_rels/slide41.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07.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06.png"/><Relationship Id="rId5" Type="http://schemas.openxmlformats.org/officeDocument/2006/relationships/image" Target="../media/image105.svg"/><Relationship Id="rId4" Type="http://schemas.openxmlformats.org/officeDocument/2006/relationships/image" Target="../media/image104.png"/></Relationships>
</file>

<file path=ppt/slides/_rels/slide4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54.svg"/><Relationship Id="rId4" Type="http://schemas.openxmlformats.org/officeDocument/2006/relationships/image" Target="../media/image5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09.svg"/><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image" Target="../media/image121.svg"/><Relationship Id="rId3" Type="http://schemas.openxmlformats.org/officeDocument/2006/relationships/image" Target="../media/image111.svg"/><Relationship Id="rId7" Type="http://schemas.openxmlformats.org/officeDocument/2006/relationships/image" Target="../media/image115.svg"/><Relationship Id="rId12" Type="http://schemas.openxmlformats.org/officeDocument/2006/relationships/image" Target="../media/image120.png"/><Relationship Id="rId2"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114.png"/><Relationship Id="rId11" Type="http://schemas.openxmlformats.org/officeDocument/2006/relationships/image" Target="../media/image119.svg"/><Relationship Id="rId5" Type="http://schemas.openxmlformats.org/officeDocument/2006/relationships/image" Target="../media/image113.svg"/><Relationship Id="rId10" Type="http://schemas.openxmlformats.org/officeDocument/2006/relationships/image" Target="../media/image118.png"/><Relationship Id="rId4" Type="http://schemas.openxmlformats.org/officeDocument/2006/relationships/image" Target="../media/image112.png"/><Relationship Id="rId9" Type="http://schemas.openxmlformats.org/officeDocument/2006/relationships/image" Target="../media/image117.svg"/></Relationships>
</file>

<file path=ppt/slides/_rels/slide46.xml.rels><?xml version="1.0" encoding="UTF-8" standalone="yes"?>
<Relationships xmlns="http://schemas.openxmlformats.org/package/2006/relationships"><Relationship Id="rId3" Type="http://schemas.openxmlformats.org/officeDocument/2006/relationships/image" Target="../media/image109.svg"/><Relationship Id="rId7" Type="http://schemas.openxmlformats.org/officeDocument/2006/relationships/image" Target="../media/image125.svg"/><Relationship Id="rId2" Type="http://schemas.openxmlformats.org/officeDocument/2006/relationships/image" Target="../media/image108.png"/><Relationship Id="rId1" Type="http://schemas.openxmlformats.org/officeDocument/2006/relationships/slideLayout" Target="../slideLayouts/slideLayout2.xml"/><Relationship Id="rId6" Type="http://schemas.openxmlformats.org/officeDocument/2006/relationships/image" Target="../media/image124.png"/><Relationship Id="rId5" Type="http://schemas.openxmlformats.org/officeDocument/2006/relationships/image" Target="../media/image123.svg"/><Relationship Id="rId4" Type="http://schemas.openxmlformats.org/officeDocument/2006/relationships/image" Target="../media/image122.png"/></Relationships>
</file>

<file path=ppt/slides/_rels/slide47.xml.rels><?xml version="1.0" encoding="UTF-8" standalone="yes"?>
<Relationships xmlns="http://schemas.openxmlformats.org/package/2006/relationships"><Relationship Id="rId3" Type="http://schemas.openxmlformats.org/officeDocument/2006/relationships/image" Target="../media/image109.svg"/><Relationship Id="rId2" Type="http://schemas.openxmlformats.org/officeDocument/2006/relationships/image" Target="../media/image108.png"/><Relationship Id="rId1" Type="http://schemas.openxmlformats.org/officeDocument/2006/relationships/slideLayout" Target="../slideLayouts/slideLayout2.xml"/><Relationship Id="rId5" Type="http://schemas.openxmlformats.org/officeDocument/2006/relationships/image" Target="../media/image123.svg"/><Relationship Id="rId4" Type="http://schemas.openxmlformats.org/officeDocument/2006/relationships/image" Target="../media/image122.png"/></Relationships>
</file>

<file path=ppt/slides/_rels/slide48.xml.rels><?xml version="1.0" encoding="UTF-8" standalone="yes"?>
<Relationships xmlns="http://schemas.openxmlformats.org/package/2006/relationships"><Relationship Id="rId3" Type="http://schemas.openxmlformats.org/officeDocument/2006/relationships/image" Target="../media/image109.svg"/><Relationship Id="rId7" Type="http://schemas.openxmlformats.org/officeDocument/2006/relationships/image" Target="../media/image127.svg"/><Relationship Id="rId2" Type="http://schemas.openxmlformats.org/officeDocument/2006/relationships/image" Target="../media/image108.png"/><Relationship Id="rId1" Type="http://schemas.openxmlformats.org/officeDocument/2006/relationships/slideLayout" Target="../slideLayouts/slideLayout2.xml"/><Relationship Id="rId6" Type="http://schemas.openxmlformats.org/officeDocument/2006/relationships/image" Target="../media/image126.png"/><Relationship Id="rId5" Type="http://schemas.openxmlformats.org/officeDocument/2006/relationships/image" Target="../media/image123.svg"/><Relationship Id="rId4" Type="http://schemas.openxmlformats.org/officeDocument/2006/relationships/image" Target="../media/image12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09.svg"/><Relationship Id="rId7" Type="http://schemas.openxmlformats.org/officeDocument/2006/relationships/image" Target="../media/image127.svg"/><Relationship Id="rId2" Type="http://schemas.openxmlformats.org/officeDocument/2006/relationships/image" Target="../media/image108.png"/><Relationship Id="rId1" Type="http://schemas.openxmlformats.org/officeDocument/2006/relationships/slideLayout" Target="../slideLayouts/slideLayout2.xml"/><Relationship Id="rId6" Type="http://schemas.openxmlformats.org/officeDocument/2006/relationships/image" Target="../media/image126.png"/><Relationship Id="rId5" Type="http://schemas.openxmlformats.org/officeDocument/2006/relationships/image" Target="../media/image123.svg"/><Relationship Id="rId4" Type="http://schemas.openxmlformats.org/officeDocument/2006/relationships/image" Target="../media/image122.png"/><Relationship Id="rId9" Type="http://schemas.openxmlformats.org/officeDocument/2006/relationships/image" Target="../media/image125.sv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svg"/><Relationship Id="rId7"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7.svg"/><Relationship Id="rId7"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svg"/><Relationship Id="rId11" Type="http://schemas.openxmlformats.org/officeDocument/2006/relationships/image" Target="../media/image11.png"/><Relationship Id="rId5" Type="http://schemas.openxmlformats.org/officeDocument/2006/relationships/image" Target="../media/image9.png"/><Relationship Id="rId10" Type="http://schemas.openxmlformats.org/officeDocument/2006/relationships/image" Target="../media/image15.svg"/><Relationship Id="rId4" Type="http://schemas.openxmlformats.org/officeDocument/2006/relationships/image" Target="../media/image8.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svg"/><Relationship Id="rId7" Type="http://schemas.openxmlformats.org/officeDocument/2006/relationships/image" Target="../media/image7.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5.svg"/><Relationship Id="rId10" Type="http://schemas.openxmlformats.org/officeDocument/2006/relationships/image" Target="../media/image18.png"/><Relationship Id="rId4" Type="http://schemas.openxmlformats.org/officeDocument/2006/relationships/image" Target="../media/image14.png"/><Relationship Id="rId9"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692947D-1CEF-924B-ADF8-D0E4B52EE51A}"/>
              </a:ext>
            </a:extLst>
          </p:cNvPr>
          <p:cNvSpPr>
            <a:spLocks noGrp="1"/>
          </p:cNvSpPr>
          <p:nvPr>
            <p:ph type="body" sz="quarter" idx="10"/>
          </p:nvPr>
        </p:nvSpPr>
        <p:spPr>
          <a:xfrm>
            <a:off x="548640" y="5950356"/>
            <a:ext cx="6700572" cy="1525100"/>
          </a:xfrm>
        </p:spPr>
        <p:txBody>
          <a:bodyPr>
            <a:normAutofit/>
          </a:bodyPr>
          <a:lstStyle/>
          <a:p>
            <a:r>
              <a:rPr lang="en-US" dirty="0"/>
              <a:t>Nathan Peck, Senior Developer Advocate</a:t>
            </a:r>
          </a:p>
          <a:p>
            <a:r>
              <a:rPr lang="en-US" dirty="0"/>
              <a:t>Heeki Park, Principal Solutions Architect</a:t>
            </a:r>
          </a:p>
          <a:p>
            <a:r>
              <a:rPr lang="en-US" dirty="0"/>
              <a:t>September 15, 2021</a:t>
            </a:r>
          </a:p>
        </p:txBody>
      </p:sp>
      <p:sp>
        <p:nvSpPr>
          <p:cNvPr id="6" name="Text Placeholder 5">
            <a:extLst>
              <a:ext uri="{FF2B5EF4-FFF2-40B4-BE49-F238E27FC236}">
                <a16:creationId xmlns:a16="http://schemas.microsoft.com/office/drawing/2014/main" id="{DEB6A515-CE08-5146-8E7D-131F486B0482}"/>
              </a:ext>
            </a:extLst>
          </p:cNvPr>
          <p:cNvSpPr>
            <a:spLocks noGrp="1"/>
          </p:cNvSpPr>
          <p:nvPr>
            <p:ph type="body" sz="quarter" idx="12"/>
          </p:nvPr>
        </p:nvSpPr>
        <p:spPr/>
        <p:txBody>
          <a:bodyPr/>
          <a:lstStyle/>
          <a:p>
            <a:r>
              <a:rPr lang="en-US" dirty="0"/>
              <a:t>Breaking Down the Monolith</a:t>
            </a:r>
          </a:p>
        </p:txBody>
      </p:sp>
      <p:sp>
        <p:nvSpPr>
          <p:cNvPr id="7" name="Text Placeholder 6">
            <a:extLst>
              <a:ext uri="{FF2B5EF4-FFF2-40B4-BE49-F238E27FC236}">
                <a16:creationId xmlns:a16="http://schemas.microsoft.com/office/drawing/2014/main" id="{F7687702-465D-7044-9A64-8E36ACB23A4B}"/>
              </a:ext>
            </a:extLst>
          </p:cNvPr>
          <p:cNvSpPr>
            <a:spLocks noGrp="1"/>
          </p:cNvSpPr>
          <p:nvPr>
            <p:ph type="body" sz="quarter" idx="13"/>
          </p:nvPr>
        </p:nvSpPr>
        <p:spPr/>
        <p:txBody>
          <a:bodyPr/>
          <a:lstStyle/>
          <a:p>
            <a:r>
              <a:rPr lang="en-US" sz="3600" dirty="0"/>
              <a:t>Using Containers and Serverless</a:t>
            </a:r>
          </a:p>
        </p:txBody>
      </p:sp>
    </p:spTree>
    <p:extLst>
      <p:ext uri="{BB962C8B-B14F-4D97-AF65-F5344CB8AC3E}">
        <p14:creationId xmlns:p14="http://schemas.microsoft.com/office/powerpoint/2010/main" val="805821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D838E4-BD93-3F41-894D-C133848F2E16}"/>
              </a:ext>
            </a:extLst>
          </p:cNvPr>
          <p:cNvSpPr>
            <a:spLocks noGrp="1"/>
          </p:cNvSpPr>
          <p:nvPr>
            <p:ph type="title"/>
          </p:nvPr>
        </p:nvSpPr>
        <p:spPr>
          <a:xfrm>
            <a:off x="486856" y="3370716"/>
            <a:ext cx="12435840" cy="1488168"/>
          </a:xfrm>
        </p:spPr>
        <p:txBody>
          <a:bodyPr/>
          <a:lstStyle/>
          <a:p>
            <a:r>
              <a:rPr lang="en-US" dirty="0">
                <a:solidFill>
                  <a:schemeClr val="tx1"/>
                </a:solidFill>
              </a:rPr>
              <a:t>Why serverless?</a:t>
            </a:r>
          </a:p>
        </p:txBody>
      </p:sp>
    </p:spTree>
    <p:extLst>
      <p:ext uri="{BB962C8B-B14F-4D97-AF65-F5344CB8AC3E}">
        <p14:creationId xmlns:p14="http://schemas.microsoft.com/office/powerpoint/2010/main" val="485800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2D33E5-1FC3-7B48-856F-A26906F5CA39}"/>
              </a:ext>
            </a:extLst>
          </p:cNvPr>
          <p:cNvSpPr txBox="1"/>
          <p:nvPr/>
        </p:nvSpPr>
        <p:spPr>
          <a:xfrm>
            <a:off x="623247" y="847699"/>
            <a:ext cx="13581963" cy="707886"/>
          </a:xfrm>
          <a:prstGeom prst="rect">
            <a:avLst/>
          </a:prstGeom>
          <a:noFill/>
        </p:spPr>
        <p:txBody>
          <a:bodyPr wrap="square" rtlCol="0">
            <a:spAutoFit/>
          </a:bodyPr>
          <a:lstStyle/>
          <a:p>
            <a:pPr algn="l"/>
            <a:r>
              <a:rPr lang="en-US" sz="4000" dirty="0">
                <a:latin typeface="Amazon Ember" panose="020B0603020204020204" pitchFamily="34" charset="0"/>
                <a:ea typeface="Amazon Ember" panose="020B0603020204020204" pitchFamily="34" charset="0"/>
                <a:cs typeface="Amazon Ember" panose="020B0603020204020204" pitchFamily="34" charset="0"/>
              </a:rPr>
              <a:t>Serverless can help simplify the execution module</a:t>
            </a:r>
          </a:p>
        </p:txBody>
      </p:sp>
      <p:cxnSp>
        <p:nvCxnSpPr>
          <p:cNvPr id="10" name="Straight Arrow Connector 9">
            <a:extLst>
              <a:ext uri="{FF2B5EF4-FFF2-40B4-BE49-F238E27FC236}">
                <a16:creationId xmlns:a16="http://schemas.microsoft.com/office/drawing/2014/main" id="{3A7CD53E-0FD5-E841-8297-EBFB5DA52475}"/>
              </a:ext>
            </a:extLst>
          </p:cNvPr>
          <p:cNvCxnSpPr>
            <a:cxnSpLocks/>
          </p:cNvCxnSpPr>
          <p:nvPr/>
        </p:nvCxnSpPr>
        <p:spPr>
          <a:xfrm>
            <a:off x="3912576" y="4201140"/>
            <a:ext cx="1512277" cy="0"/>
          </a:xfrm>
          <a:prstGeom prst="straightConnector1">
            <a:avLst/>
          </a:prstGeom>
          <a:ln w="698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pic>
        <p:nvPicPr>
          <p:cNvPr id="15" name="Picture 14">
            <a:extLst>
              <a:ext uri="{FF2B5EF4-FFF2-40B4-BE49-F238E27FC236}">
                <a16:creationId xmlns:a16="http://schemas.microsoft.com/office/drawing/2014/main" id="{E3D0B996-63B8-6B49-884D-B8770B2A580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35439" y="3356318"/>
            <a:ext cx="1505763" cy="1497024"/>
          </a:xfrm>
          <a:prstGeom prst="rect">
            <a:avLst/>
          </a:prstGeom>
          <a:noFill/>
        </p:spPr>
      </p:pic>
      <p:sp>
        <p:nvSpPr>
          <p:cNvPr id="16" name="TextBox 15">
            <a:extLst>
              <a:ext uri="{FF2B5EF4-FFF2-40B4-BE49-F238E27FC236}">
                <a16:creationId xmlns:a16="http://schemas.microsoft.com/office/drawing/2014/main" id="{2F8A9199-DF0D-1D4E-85DC-409599C116DD}"/>
              </a:ext>
            </a:extLst>
          </p:cNvPr>
          <p:cNvSpPr txBox="1"/>
          <p:nvPr/>
        </p:nvSpPr>
        <p:spPr>
          <a:xfrm>
            <a:off x="1400750" y="4958850"/>
            <a:ext cx="2175139" cy="400110"/>
          </a:xfrm>
          <a:prstGeom prst="rect">
            <a:avLst/>
          </a:prstGeom>
          <a:noFill/>
        </p:spPr>
        <p:txBody>
          <a:bodyPr wrap="square" rtlCol="0">
            <a:spAutoFit/>
          </a:bodyPr>
          <a:lstStyle/>
          <a:p>
            <a:pPr algn="ctr"/>
            <a:r>
              <a:rPr lang="en-US" sz="2000" dirty="0">
                <a:latin typeface="Amazon Ember" panose="020B0603020204020204" pitchFamily="34" charset="0"/>
                <a:ea typeface="Amazon Ember" panose="020B0603020204020204" pitchFamily="34" charset="0"/>
                <a:cs typeface="Amazon Ember" panose="020B0603020204020204" pitchFamily="34" charset="0"/>
              </a:rPr>
              <a:t>Event</a:t>
            </a:r>
          </a:p>
        </p:txBody>
      </p:sp>
      <p:pic>
        <p:nvPicPr>
          <p:cNvPr id="17" name="Graphic 16">
            <a:extLst>
              <a:ext uri="{FF2B5EF4-FFF2-40B4-BE49-F238E27FC236}">
                <a16:creationId xmlns:a16="http://schemas.microsoft.com/office/drawing/2014/main" id="{08E122F0-4335-6E43-846E-25407128AC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451" y="3356318"/>
            <a:ext cx="1519761" cy="1519761"/>
          </a:xfrm>
          <a:prstGeom prst="rect">
            <a:avLst/>
          </a:prstGeom>
        </p:spPr>
      </p:pic>
      <p:sp>
        <p:nvSpPr>
          <p:cNvPr id="18" name="TextBox 17">
            <a:extLst>
              <a:ext uri="{FF2B5EF4-FFF2-40B4-BE49-F238E27FC236}">
                <a16:creationId xmlns:a16="http://schemas.microsoft.com/office/drawing/2014/main" id="{345CE40A-3DEF-C348-9B4D-FF6CAFD521EE}"/>
              </a:ext>
            </a:extLst>
          </p:cNvPr>
          <p:cNvSpPr txBox="1"/>
          <p:nvPr/>
        </p:nvSpPr>
        <p:spPr>
          <a:xfrm>
            <a:off x="5768761" y="4958850"/>
            <a:ext cx="2175139" cy="400110"/>
          </a:xfrm>
          <a:prstGeom prst="rect">
            <a:avLst/>
          </a:prstGeom>
          <a:noFill/>
        </p:spPr>
        <p:txBody>
          <a:bodyPr wrap="square" rtlCol="0">
            <a:spAutoFit/>
          </a:bodyPr>
          <a:lstStyle/>
          <a:p>
            <a:pPr algn="ctr"/>
            <a:r>
              <a:rPr lang="en-US" sz="2000" dirty="0">
                <a:latin typeface="Amazon Ember" panose="020B0603020204020204" pitchFamily="34" charset="0"/>
                <a:ea typeface="Amazon Ember" panose="020B0603020204020204" pitchFamily="34" charset="0"/>
                <a:cs typeface="Amazon Ember" panose="020B0603020204020204" pitchFamily="34" charset="0"/>
              </a:rPr>
              <a:t>Lambda</a:t>
            </a:r>
          </a:p>
        </p:txBody>
      </p:sp>
      <p:cxnSp>
        <p:nvCxnSpPr>
          <p:cNvPr id="19" name="Straight Arrow Connector 18">
            <a:extLst>
              <a:ext uri="{FF2B5EF4-FFF2-40B4-BE49-F238E27FC236}">
                <a16:creationId xmlns:a16="http://schemas.microsoft.com/office/drawing/2014/main" id="{0A8DBBE4-589A-C244-B93D-CAE5A5CFC874}"/>
              </a:ext>
            </a:extLst>
          </p:cNvPr>
          <p:cNvCxnSpPr>
            <a:cxnSpLocks/>
          </p:cNvCxnSpPr>
          <p:nvPr/>
        </p:nvCxnSpPr>
        <p:spPr>
          <a:xfrm>
            <a:off x="8005446" y="4156941"/>
            <a:ext cx="1512277" cy="0"/>
          </a:xfrm>
          <a:prstGeom prst="straightConnector1">
            <a:avLst/>
          </a:prstGeom>
          <a:ln w="698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pic>
        <p:nvPicPr>
          <p:cNvPr id="20" name="Graphic 19">
            <a:extLst>
              <a:ext uri="{FF2B5EF4-FFF2-40B4-BE49-F238E27FC236}">
                <a16:creationId xmlns:a16="http://schemas.microsoft.com/office/drawing/2014/main" id="{B6701906-E536-1D4E-8C6D-699C98DED3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661255" y="3655861"/>
            <a:ext cx="1153532" cy="1153532"/>
          </a:xfrm>
          <a:prstGeom prst="rect">
            <a:avLst/>
          </a:prstGeom>
        </p:spPr>
      </p:pic>
      <p:pic>
        <p:nvPicPr>
          <p:cNvPr id="23" name="Graphic 22">
            <a:extLst>
              <a:ext uri="{FF2B5EF4-FFF2-40B4-BE49-F238E27FC236}">
                <a16:creationId xmlns:a16="http://schemas.microsoft.com/office/drawing/2014/main" id="{8C6FD91D-089F-BE44-B504-0FFD0FD6C97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01601" y="3116832"/>
            <a:ext cx="1156538" cy="1156538"/>
          </a:xfrm>
          <a:prstGeom prst="rect">
            <a:avLst/>
          </a:prstGeom>
        </p:spPr>
      </p:pic>
      <p:sp>
        <p:nvSpPr>
          <p:cNvPr id="24" name="TextBox 23">
            <a:extLst>
              <a:ext uri="{FF2B5EF4-FFF2-40B4-BE49-F238E27FC236}">
                <a16:creationId xmlns:a16="http://schemas.microsoft.com/office/drawing/2014/main" id="{7AA8469B-ED9A-3E4C-9570-DA39AE96E3E9}"/>
              </a:ext>
            </a:extLst>
          </p:cNvPr>
          <p:cNvSpPr txBox="1"/>
          <p:nvPr/>
        </p:nvSpPr>
        <p:spPr>
          <a:xfrm>
            <a:off x="10573685" y="4958850"/>
            <a:ext cx="2175139" cy="707886"/>
          </a:xfrm>
          <a:prstGeom prst="rect">
            <a:avLst/>
          </a:prstGeom>
          <a:noFill/>
        </p:spPr>
        <p:txBody>
          <a:bodyPr wrap="square" rtlCol="0">
            <a:spAutoFit/>
          </a:bodyPr>
          <a:lstStyle/>
          <a:p>
            <a:pPr algn="ctr"/>
            <a:r>
              <a:rPr lang="en-US" sz="2000" dirty="0">
                <a:latin typeface="Amazon Ember" panose="020B0603020204020204" pitchFamily="34" charset="0"/>
                <a:ea typeface="Amazon Ember" panose="020B0603020204020204" pitchFamily="34" charset="0"/>
                <a:cs typeface="Amazon Ember" panose="020B0603020204020204" pitchFamily="34" charset="0"/>
              </a:rPr>
              <a:t>Other dependent services</a:t>
            </a:r>
          </a:p>
        </p:txBody>
      </p:sp>
    </p:spTree>
    <p:extLst>
      <p:ext uri="{BB962C8B-B14F-4D97-AF65-F5344CB8AC3E}">
        <p14:creationId xmlns:p14="http://schemas.microsoft.com/office/powerpoint/2010/main" val="1441557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2D33E5-1FC3-7B48-856F-A26906F5CA39}"/>
              </a:ext>
            </a:extLst>
          </p:cNvPr>
          <p:cNvSpPr txBox="1"/>
          <p:nvPr/>
        </p:nvSpPr>
        <p:spPr>
          <a:xfrm>
            <a:off x="623247" y="847699"/>
            <a:ext cx="13581963" cy="707886"/>
          </a:xfrm>
          <a:prstGeom prst="rect">
            <a:avLst/>
          </a:prstGeom>
          <a:noFill/>
        </p:spPr>
        <p:txBody>
          <a:bodyPr wrap="square" rtlCol="0">
            <a:spAutoFit/>
          </a:bodyPr>
          <a:lstStyle/>
          <a:p>
            <a:pPr algn="l"/>
            <a:r>
              <a:rPr lang="en-US" sz="4000" dirty="0">
                <a:latin typeface="Amazon Ember" panose="020B0603020204020204" pitchFamily="34" charset="0"/>
                <a:ea typeface="Amazon Ember" panose="020B0603020204020204" pitchFamily="34" charset="0"/>
                <a:cs typeface="Amazon Ember" panose="020B0603020204020204" pitchFamily="34" charset="0"/>
              </a:rPr>
              <a:t>Applications can be packaged as a zip artifact</a:t>
            </a:r>
          </a:p>
        </p:txBody>
      </p:sp>
      <p:grpSp>
        <p:nvGrpSpPr>
          <p:cNvPr id="14" name="Group 13">
            <a:extLst>
              <a:ext uri="{FF2B5EF4-FFF2-40B4-BE49-F238E27FC236}">
                <a16:creationId xmlns:a16="http://schemas.microsoft.com/office/drawing/2014/main" id="{ACA51543-C99D-6F4C-B77A-7F39B8621397}"/>
              </a:ext>
            </a:extLst>
          </p:cNvPr>
          <p:cNvGrpSpPr/>
          <p:nvPr/>
        </p:nvGrpSpPr>
        <p:grpSpPr>
          <a:xfrm>
            <a:off x="4000222" y="1823924"/>
            <a:ext cx="1443815" cy="1745071"/>
            <a:chOff x="2449311" y="3145756"/>
            <a:chExt cx="1443815" cy="1745071"/>
          </a:xfrm>
        </p:grpSpPr>
        <p:pic>
          <p:nvPicPr>
            <p:cNvPr id="12" name="Graphic 11">
              <a:extLst>
                <a:ext uri="{FF2B5EF4-FFF2-40B4-BE49-F238E27FC236}">
                  <a16:creationId xmlns:a16="http://schemas.microsoft.com/office/drawing/2014/main" id="{264E9544-7DE3-0C49-8C51-667A8891A5F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49311" y="3145756"/>
              <a:ext cx="1443815" cy="1443815"/>
            </a:xfrm>
            <a:prstGeom prst="rect">
              <a:avLst/>
            </a:prstGeom>
          </p:spPr>
        </p:pic>
        <p:sp>
          <p:nvSpPr>
            <p:cNvPr id="13" name="TextBox 12">
              <a:extLst>
                <a:ext uri="{FF2B5EF4-FFF2-40B4-BE49-F238E27FC236}">
                  <a16:creationId xmlns:a16="http://schemas.microsoft.com/office/drawing/2014/main" id="{F827D228-87AE-1C46-A506-D3EADA26E5C2}"/>
                </a:ext>
              </a:extLst>
            </p:cNvPr>
            <p:cNvSpPr txBox="1"/>
            <p:nvPr/>
          </p:nvSpPr>
          <p:spPr>
            <a:xfrm>
              <a:off x="2627520" y="4490717"/>
              <a:ext cx="1087395" cy="400110"/>
            </a:xfrm>
            <a:prstGeom prst="rect">
              <a:avLst/>
            </a:prstGeom>
            <a:noFill/>
          </p:spPr>
          <p:txBody>
            <a:bodyPr wrap="square" rtlCol="0">
              <a:spAutoFit/>
            </a:bodyPr>
            <a:lstStyle/>
            <a:p>
              <a:pPr algn="ctr"/>
              <a:r>
                <a:rPr lang="en-US" sz="2000" dirty="0">
                  <a:latin typeface="Amazon Ember" panose="020B0603020204020204" pitchFamily="34" charset="0"/>
                  <a:ea typeface="Amazon Ember" panose="020B0603020204020204" pitchFamily="34" charset="0"/>
                  <a:cs typeface="Amazon Ember" panose="020B0603020204020204" pitchFamily="34" charset="0"/>
                </a:rPr>
                <a:t>Code</a:t>
              </a:r>
            </a:p>
          </p:txBody>
        </p:sp>
      </p:grpSp>
      <p:grpSp>
        <p:nvGrpSpPr>
          <p:cNvPr id="26" name="Group 25">
            <a:extLst>
              <a:ext uri="{FF2B5EF4-FFF2-40B4-BE49-F238E27FC236}">
                <a16:creationId xmlns:a16="http://schemas.microsoft.com/office/drawing/2014/main" id="{DD17A6AF-6A24-D144-8AF1-8A3AFB67833F}"/>
              </a:ext>
            </a:extLst>
          </p:cNvPr>
          <p:cNvGrpSpPr/>
          <p:nvPr/>
        </p:nvGrpSpPr>
        <p:grpSpPr>
          <a:xfrm>
            <a:off x="8024719" y="2441008"/>
            <a:ext cx="2175139" cy="1020522"/>
            <a:chOff x="7197636" y="3961138"/>
            <a:chExt cx="2175139" cy="1020522"/>
          </a:xfrm>
        </p:grpSpPr>
        <p:pic>
          <p:nvPicPr>
            <p:cNvPr id="21" name="Picture 20">
              <a:extLst>
                <a:ext uri="{FF2B5EF4-FFF2-40B4-BE49-F238E27FC236}">
                  <a16:creationId xmlns:a16="http://schemas.microsoft.com/office/drawing/2014/main" id="{9232361B-9F98-C549-B5A4-4BE8BFEC64F4}"/>
                </a:ext>
              </a:extLst>
            </p:cNvPr>
            <p:cNvPicPr>
              <a:picLocks noChangeAspect="1"/>
            </p:cNvPicPr>
            <p:nvPr/>
          </p:nvPicPr>
          <p:blipFill>
            <a:blip r:embed="rId4"/>
            <a:stretch>
              <a:fillRect/>
            </a:stretch>
          </p:blipFill>
          <p:spPr>
            <a:xfrm>
              <a:off x="7488195" y="3961138"/>
              <a:ext cx="1594022" cy="510905"/>
            </a:xfrm>
            <a:prstGeom prst="rect">
              <a:avLst/>
            </a:prstGeom>
          </p:spPr>
        </p:pic>
        <p:sp>
          <p:nvSpPr>
            <p:cNvPr id="22" name="TextBox 21">
              <a:extLst>
                <a:ext uri="{FF2B5EF4-FFF2-40B4-BE49-F238E27FC236}">
                  <a16:creationId xmlns:a16="http://schemas.microsoft.com/office/drawing/2014/main" id="{32E69922-E93E-574F-9D84-90625EF5310B}"/>
                </a:ext>
              </a:extLst>
            </p:cNvPr>
            <p:cNvSpPr txBox="1"/>
            <p:nvPr/>
          </p:nvSpPr>
          <p:spPr>
            <a:xfrm>
              <a:off x="7197636" y="4581550"/>
              <a:ext cx="2175139" cy="400110"/>
            </a:xfrm>
            <a:prstGeom prst="rect">
              <a:avLst/>
            </a:prstGeom>
            <a:noFill/>
          </p:spPr>
          <p:txBody>
            <a:bodyPr wrap="square" rtlCol="0">
              <a:spAutoFit/>
            </a:bodyPr>
            <a:lstStyle/>
            <a:p>
              <a:pPr algn="ctr"/>
              <a:r>
                <a:rPr lang="en-US" sz="2000" dirty="0">
                  <a:latin typeface="Amazon Ember" panose="020B0603020204020204" pitchFamily="34" charset="0"/>
                  <a:ea typeface="Amazon Ember" panose="020B0603020204020204" pitchFamily="34" charset="0"/>
                  <a:cs typeface="Amazon Ember" panose="020B0603020204020204" pitchFamily="34" charset="0"/>
                </a:rPr>
                <a:t>Code packages</a:t>
              </a:r>
            </a:p>
          </p:txBody>
        </p:sp>
      </p:grpSp>
      <p:cxnSp>
        <p:nvCxnSpPr>
          <p:cNvPr id="10" name="Straight Arrow Connector 9">
            <a:extLst>
              <a:ext uri="{FF2B5EF4-FFF2-40B4-BE49-F238E27FC236}">
                <a16:creationId xmlns:a16="http://schemas.microsoft.com/office/drawing/2014/main" id="{3A7CD53E-0FD5-E841-8297-EBFB5DA52475}"/>
              </a:ext>
            </a:extLst>
          </p:cNvPr>
          <p:cNvCxnSpPr>
            <a:cxnSpLocks/>
          </p:cNvCxnSpPr>
          <p:nvPr/>
        </p:nvCxnSpPr>
        <p:spPr>
          <a:xfrm>
            <a:off x="5011615" y="3894992"/>
            <a:ext cx="1371600" cy="1617785"/>
          </a:xfrm>
          <a:prstGeom prst="straightConnector1">
            <a:avLst/>
          </a:prstGeom>
          <a:ln w="69850">
            <a:tailEnd type="triangle"/>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DC269893-1C65-DF42-B691-2DA729B2D93C}"/>
              </a:ext>
            </a:extLst>
          </p:cNvPr>
          <p:cNvCxnSpPr>
            <a:cxnSpLocks/>
          </p:cNvCxnSpPr>
          <p:nvPr/>
        </p:nvCxnSpPr>
        <p:spPr>
          <a:xfrm flipH="1">
            <a:off x="7455785" y="3837336"/>
            <a:ext cx="1090338" cy="1675441"/>
          </a:xfrm>
          <a:prstGeom prst="straightConnector1">
            <a:avLst/>
          </a:prstGeom>
          <a:ln w="69850">
            <a:tailEnd type="triangle"/>
          </a:ln>
          <a:effectLst/>
        </p:spPr>
        <p:style>
          <a:lnRef idx="2">
            <a:schemeClr val="accent1"/>
          </a:lnRef>
          <a:fillRef idx="0">
            <a:schemeClr val="accent1"/>
          </a:fillRef>
          <a:effectRef idx="1">
            <a:schemeClr val="accent1"/>
          </a:effectRef>
          <a:fontRef idx="minor">
            <a:schemeClr val="tx1"/>
          </a:fontRef>
        </p:style>
      </p:cxnSp>
      <p:pic>
        <p:nvPicPr>
          <p:cNvPr id="4" name="Graphic 3" descr="Paper">
            <a:extLst>
              <a:ext uri="{FF2B5EF4-FFF2-40B4-BE49-F238E27FC236}">
                <a16:creationId xmlns:a16="http://schemas.microsoft.com/office/drawing/2014/main" id="{B9141D91-147D-8142-A5A5-87F023AB05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24019" y="5862065"/>
            <a:ext cx="949460" cy="949460"/>
          </a:xfrm>
          <a:prstGeom prst="rect">
            <a:avLst/>
          </a:prstGeom>
        </p:spPr>
      </p:pic>
      <p:sp>
        <p:nvSpPr>
          <p:cNvPr id="33" name="TextBox 32">
            <a:extLst>
              <a:ext uri="{FF2B5EF4-FFF2-40B4-BE49-F238E27FC236}">
                <a16:creationId xmlns:a16="http://schemas.microsoft.com/office/drawing/2014/main" id="{6570CB67-19F3-D74D-AA5A-8F9AB71BB0A1}"/>
              </a:ext>
            </a:extLst>
          </p:cNvPr>
          <p:cNvSpPr txBox="1"/>
          <p:nvPr/>
        </p:nvSpPr>
        <p:spPr>
          <a:xfrm>
            <a:off x="5911179" y="6811525"/>
            <a:ext cx="2175139" cy="400110"/>
          </a:xfrm>
          <a:prstGeom prst="rect">
            <a:avLst/>
          </a:prstGeom>
          <a:noFill/>
        </p:spPr>
        <p:txBody>
          <a:bodyPr wrap="square" rtlCol="0">
            <a:spAutoFit/>
          </a:bodyPr>
          <a:lstStyle/>
          <a:p>
            <a:pPr algn="ctr"/>
            <a:r>
              <a:rPr lang="en-US" sz="2000" dirty="0">
                <a:latin typeface="Amazon Ember" panose="020B0603020204020204" pitchFamily="34" charset="0"/>
                <a:ea typeface="Amazon Ember" panose="020B0603020204020204" pitchFamily="34" charset="0"/>
                <a:cs typeface="Amazon Ember" panose="020B0603020204020204" pitchFamily="34" charset="0"/>
              </a:rPr>
              <a:t>Zip file</a:t>
            </a:r>
          </a:p>
        </p:txBody>
      </p:sp>
    </p:spTree>
    <p:extLst>
      <p:ext uri="{BB962C8B-B14F-4D97-AF65-F5344CB8AC3E}">
        <p14:creationId xmlns:p14="http://schemas.microsoft.com/office/powerpoint/2010/main" val="1157984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2D33E5-1FC3-7B48-856F-A26906F5CA39}"/>
              </a:ext>
            </a:extLst>
          </p:cNvPr>
          <p:cNvSpPr txBox="1"/>
          <p:nvPr/>
        </p:nvSpPr>
        <p:spPr>
          <a:xfrm>
            <a:off x="623247" y="847699"/>
            <a:ext cx="13581963" cy="707886"/>
          </a:xfrm>
          <a:prstGeom prst="rect">
            <a:avLst/>
          </a:prstGeom>
          <a:noFill/>
        </p:spPr>
        <p:txBody>
          <a:bodyPr wrap="square" rtlCol="0">
            <a:spAutoFit/>
          </a:bodyPr>
          <a:lstStyle/>
          <a:p>
            <a:pPr algn="l"/>
            <a:r>
              <a:rPr lang="en-US" sz="4000" dirty="0">
                <a:latin typeface="Amazon Ember" panose="020B0603020204020204" pitchFamily="34" charset="0"/>
                <a:ea typeface="Amazon Ember" panose="020B0603020204020204" pitchFamily="34" charset="0"/>
                <a:cs typeface="Amazon Ember" panose="020B0603020204020204" pitchFamily="34" charset="0"/>
              </a:rPr>
              <a:t>Applications can also be packaged as a container artifact</a:t>
            </a:r>
          </a:p>
        </p:txBody>
      </p:sp>
      <p:sp>
        <p:nvSpPr>
          <p:cNvPr id="17" name="TextBox 16">
            <a:extLst>
              <a:ext uri="{FF2B5EF4-FFF2-40B4-BE49-F238E27FC236}">
                <a16:creationId xmlns:a16="http://schemas.microsoft.com/office/drawing/2014/main" id="{F85D05B6-387B-9543-8C47-902E51A125C0}"/>
              </a:ext>
            </a:extLst>
          </p:cNvPr>
          <p:cNvSpPr txBox="1"/>
          <p:nvPr/>
        </p:nvSpPr>
        <p:spPr>
          <a:xfrm>
            <a:off x="5949598" y="7140448"/>
            <a:ext cx="2175139" cy="400110"/>
          </a:xfrm>
          <a:prstGeom prst="rect">
            <a:avLst/>
          </a:prstGeom>
          <a:noFill/>
        </p:spPr>
        <p:txBody>
          <a:bodyPr wrap="square" rtlCol="0">
            <a:spAutoFit/>
          </a:bodyPr>
          <a:lstStyle/>
          <a:p>
            <a:pPr algn="ctr"/>
            <a:r>
              <a:rPr lang="en-US" sz="2000" dirty="0">
                <a:latin typeface="Amazon Ember" panose="020B0603020204020204" pitchFamily="34" charset="0"/>
                <a:ea typeface="Amazon Ember" panose="020B0603020204020204" pitchFamily="34" charset="0"/>
                <a:cs typeface="Amazon Ember" panose="020B0603020204020204" pitchFamily="34" charset="0"/>
              </a:rPr>
              <a:t>Container image</a:t>
            </a:r>
          </a:p>
        </p:txBody>
      </p:sp>
      <p:pic>
        <p:nvPicPr>
          <p:cNvPr id="36" name="Graphic 35">
            <a:extLst>
              <a:ext uri="{FF2B5EF4-FFF2-40B4-BE49-F238E27FC236}">
                <a16:creationId xmlns:a16="http://schemas.microsoft.com/office/drawing/2014/main" id="{9505B717-ECC7-8F42-ADAF-512F8F1743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21502" y="5250749"/>
            <a:ext cx="1799457" cy="1799457"/>
          </a:xfrm>
          <a:prstGeom prst="rect">
            <a:avLst/>
          </a:prstGeom>
        </p:spPr>
      </p:pic>
      <p:grpSp>
        <p:nvGrpSpPr>
          <p:cNvPr id="34" name="Group 33">
            <a:extLst>
              <a:ext uri="{FF2B5EF4-FFF2-40B4-BE49-F238E27FC236}">
                <a16:creationId xmlns:a16="http://schemas.microsoft.com/office/drawing/2014/main" id="{18678474-05E5-604F-B555-3DE8746C3287}"/>
              </a:ext>
            </a:extLst>
          </p:cNvPr>
          <p:cNvGrpSpPr/>
          <p:nvPr/>
        </p:nvGrpSpPr>
        <p:grpSpPr>
          <a:xfrm>
            <a:off x="4000222" y="1823924"/>
            <a:ext cx="1443815" cy="1745071"/>
            <a:chOff x="2449311" y="3145756"/>
            <a:chExt cx="1443815" cy="1745071"/>
          </a:xfrm>
        </p:grpSpPr>
        <p:pic>
          <p:nvPicPr>
            <p:cNvPr id="35" name="Graphic 34">
              <a:extLst>
                <a:ext uri="{FF2B5EF4-FFF2-40B4-BE49-F238E27FC236}">
                  <a16:creationId xmlns:a16="http://schemas.microsoft.com/office/drawing/2014/main" id="{5177B891-C592-9045-BDCA-95D2246DE6E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49311" y="3145756"/>
              <a:ext cx="1443815" cy="1443815"/>
            </a:xfrm>
            <a:prstGeom prst="rect">
              <a:avLst/>
            </a:prstGeom>
          </p:spPr>
        </p:pic>
        <p:sp>
          <p:nvSpPr>
            <p:cNvPr id="37" name="TextBox 36">
              <a:extLst>
                <a:ext uri="{FF2B5EF4-FFF2-40B4-BE49-F238E27FC236}">
                  <a16:creationId xmlns:a16="http://schemas.microsoft.com/office/drawing/2014/main" id="{C8919F6C-6A63-024E-906D-569A5B865617}"/>
                </a:ext>
              </a:extLst>
            </p:cNvPr>
            <p:cNvSpPr txBox="1"/>
            <p:nvPr/>
          </p:nvSpPr>
          <p:spPr>
            <a:xfrm>
              <a:off x="2627520" y="4490717"/>
              <a:ext cx="1087395" cy="400110"/>
            </a:xfrm>
            <a:prstGeom prst="rect">
              <a:avLst/>
            </a:prstGeom>
            <a:noFill/>
          </p:spPr>
          <p:txBody>
            <a:bodyPr wrap="square" rtlCol="0">
              <a:spAutoFit/>
            </a:bodyPr>
            <a:lstStyle/>
            <a:p>
              <a:pPr algn="ctr"/>
              <a:r>
                <a:rPr lang="en-US" sz="2000" dirty="0">
                  <a:latin typeface="Amazon Ember" panose="020B0603020204020204" pitchFamily="34" charset="0"/>
                  <a:ea typeface="Amazon Ember" panose="020B0603020204020204" pitchFamily="34" charset="0"/>
                  <a:cs typeface="Amazon Ember" panose="020B0603020204020204" pitchFamily="34" charset="0"/>
                </a:rPr>
                <a:t>Code</a:t>
              </a:r>
            </a:p>
          </p:txBody>
        </p:sp>
      </p:grpSp>
      <p:grpSp>
        <p:nvGrpSpPr>
          <p:cNvPr id="38" name="Group 37">
            <a:extLst>
              <a:ext uri="{FF2B5EF4-FFF2-40B4-BE49-F238E27FC236}">
                <a16:creationId xmlns:a16="http://schemas.microsoft.com/office/drawing/2014/main" id="{54A0745D-B5C5-D04D-B6AA-636B009162D1}"/>
              </a:ext>
            </a:extLst>
          </p:cNvPr>
          <p:cNvGrpSpPr/>
          <p:nvPr/>
        </p:nvGrpSpPr>
        <p:grpSpPr>
          <a:xfrm>
            <a:off x="8024719" y="2441008"/>
            <a:ext cx="2175139" cy="1020522"/>
            <a:chOff x="7197636" y="3961138"/>
            <a:chExt cx="2175139" cy="1020522"/>
          </a:xfrm>
        </p:grpSpPr>
        <p:pic>
          <p:nvPicPr>
            <p:cNvPr id="39" name="Picture 38">
              <a:extLst>
                <a:ext uri="{FF2B5EF4-FFF2-40B4-BE49-F238E27FC236}">
                  <a16:creationId xmlns:a16="http://schemas.microsoft.com/office/drawing/2014/main" id="{E6F2A4A7-3242-D347-8E28-4E1082A3A94B}"/>
                </a:ext>
              </a:extLst>
            </p:cNvPr>
            <p:cNvPicPr>
              <a:picLocks noChangeAspect="1"/>
            </p:cNvPicPr>
            <p:nvPr/>
          </p:nvPicPr>
          <p:blipFill>
            <a:blip r:embed="rId6"/>
            <a:stretch>
              <a:fillRect/>
            </a:stretch>
          </p:blipFill>
          <p:spPr>
            <a:xfrm>
              <a:off x="7488195" y="3961138"/>
              <a:ext cx="1594022" cy="510905"/>
            </a:xfrm>
            <a:prstGeom prst="rect">
              <a:avLst/>
            </a:prstGeom>
          </p:spPr>
        </p:pic>
        <p:sp>
          <p:nvSpPr>
            <p:cNvPr id="40" name="TextBox 39">
              <a:extLst>
                <a:ext uri="{FF2B5EF4-FFF2-40B4-BE49-F238E27FC236}">
                  <a16:creationId xmlns:a16="http://schemas.microsoft.com/office/drawing/2014/main" id="{14E5A654-C658-AD42-AEA6-E00A4144D7D3}"/>
                </a:ext>
              </a:extLst>
            </p:cNvPr>
            <p:cNvSpPr txBox="1"/>
            <p:nvPr/>
          </p:nvSpPr>
          <p:spPr>
            <a:xfrm>
              <a:off x="7197636" y="4581550"/>
              <a:ext cx="2175139" cy="400110"/>
            </a:xfrm>
            <a:prstGeom prst="rect">
              <a:avLst/>
            </a:prstGeom>
            <a:noFill/>
          </p:spPr>
          <p:txBody>
            <a:bodyPr wrap="square" rtlCol="0">
              <a:spAutoFit/>
            </a:bodyPr>
            <a:lstStyle/>
            <a:p>
              <a:pPr algn="ctr"/>
              <a:r>
                <a:rPr lang="en-US" sz="2000" dirty="0">
                  <a:latin typeface="Amazon Ember" panose="020B0603020204020204" pitchFamily="34" charset="0"/>
                  <a:ea typeface="Amazon Ember" panose="020B0603020204020204" pitchFamily="34" charset="0"/>
                  <a:cs typeface="Amazon Ember" panose="020B0603020204020204" pitchFamily="34" charset="0"/>
                </a:rPr>
                <a:t>Code packages</a:t>
              </a:r>
            </a:p>
          </p:txBody>
        </p:sp>
      </p:grpSp>
      <p:cxnSp>
        <p:nvCxnSpPr>
          <p:cNvPr id="41" name="Straight Arrow Connector 40">
            <a:extLst>
              <a:ext uri="{FF2B5EF4-FFF2-40B4-BE49-F238E27FC236}">
                <a16:creationId xmlns:a16="http://schemas.microsoft.com/office/drawing/2014/main" id="{7D7C8AC3-BA57-E14D-877F-2395C63F3F68}"/>
              </a:ext>
            </a:extLst>
          </p:cNvPr>
          <p:cNvCxnSpPr>
            <a:cxnSpLocks/>
          </p:cNvCxnSpPr>
          <p:nvPr/>
        </p:nvCxnSpPr>
        <p:spPr>
          <a:xfrm>
            <a:off x="5011615" y="3894992"/>
            <a:ext cx="1109887" cy="1355757"/>
          </a:xfrm>
          <a:prstGeom prst="straightConnector1">
            <a:avLst/>
          </a:prstGeom>
          <a:ln w="69850">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34D39C58-8A4D-7A4E-A793-DB41610A4C5B}"/>
              </a:ext>
            </a:extLst>
          </p:cNvPr>
          <p:cNvCxnSpPr>
            <a:cxnSpLocks/>
          </p:cNvCxnSpPr>
          <p:nvPr/>
        </p:nvCxnSpPr>
        <p:spPr>
          <a:xfrm flipH="1">
            <a:off x="7825154" y="3837336"/>
            <a:ext cx="720969" cy="1200656"/>
          </a:xfrm>
          <a:prstGeom prst="straightConnector1">
            <a:avLst/>
          </a:prstGeom>
          <a:ln w="69850">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5301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11F096-055D-4646-921B-939931CFCA3C}"/>
              </a:ext>
            </a:extLst>
          </p:cNvPr>
          <p:cNvSpPr txBox="1">
            <a:spLocks/>
          </p:cNvSpPr>
          <p:nvPr/>
        </p:nvSpPr>
        <p:spPr>
          <a:xfrm>
            <a:off x="5464023" y="2722111"/>
            <a:ext cx="8999830" cy="2785378"/>
          </a:xfrm>
          <a:prstGeom prst="rect">
            <a:avLst/>
          </a:prstGeom>
        </p:spPr>
        <p:txBody>
          <a:bodyPr>
            <a:spAutoFit/>
          </a:bodyPr>
          <a:lstStyle>
            <a:lvl1pPr marL="0" marR="0" indent="0" algn="l" defTabSz="1097278" rtl="0" eaLnBrk="1" fontAlgn="auto" latinLnBrk="0" hangingPunct="1">
              <a:lnSpc>
                <a:spcPct val="90000"/>
              </a:lnSpc>
              <a:spcBef>
                <a:spcPct val="20000"/>
              </a:spcBef>
              <a:spcAft>
                <a:spcPts val="0"/>
              </a:spcAft>
              <a:buClrTx/>
              <a:buSzPct val="90000"/>
              <a:buFont typeface="Arial" pitchFamily="34" charset="0"/>
              <a:buNone/>
              <a:tabLst/>
              <a:defRPr sz="3200" b="0" kern="1200" spc="0" baseline="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vl2pPr marL="403388" marR="0" indent="0" algn="l" defTabSz="1097278" rtl="0" eaLnBrk="1" fontAlgn="auto" latinLnBrk="0" hangingPunct="1">
              <a:lnSpc>
                <a:spcPct val="90000"/>
              </a:lnSpc>
              <a:spcBef>
                <a:spcPts val="600"/>
              </a:spcBef>
              <a:spcAft>
                <a:spcPts val="0"/>
              </a:spcAft>
              <a:buClrTx/>
              <a:buSzPct val="90000"/>
              <a:buFont typeface="Arial" pitchFamily="34" charset="0"/>
              <a:buNone/>
              <a:tabLst/>
              <a:defRPr sz="2400" kern="1200" spc="0" baseline="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2pPr>
            <a:lvl3pPr marL="672313" marR="0" indent="0" algn="l" defTabSz="1097278" rtl="0" eaLnBrk="1" fontAlgn="auto" latinLnBrk="0" hangingPunct="1">
              <a:lnSpc>
                <a:spcPct val="90000"/>
              </a:lnSpc>
              <a:spcBef>
                <a:spcPts val="600"/>
              </a:spcBef>
              <a:spcAft>
                <a:spcPts val="0"/>
              </a:spcAft>
              <a:buClrTx/>
              <a:buSzPct val="90000"/>
              <a:buFont typeface="Arial" pitchFamily="34" charset="0"/>
              <a:buNone/>
              <a:tabLst/>
              <a:defRPr sz="2400" kern="1200" spc="0" baseline="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3pPr>
            <a:lvl4pPr marL="941238" marR="0" indent="0" algn="l" defTabSz="1097278" rtl="0" eaLnBrk="1" fontAlgn="auto" latinLnBrk="0" hangingPunct="1">
              <a:lnSpc>
                <a:spcPct val="90000"/>
              </a:lnSpc>
              <a:spcBef>
                <a:spcPts val="600"/>
              </a:spcBef>
              <a:spcAft>
                <a:spcPts val="0"/>
              </a:spcAft>
              <a:buClrTx/>
              <a:buSzPct val="90000"/>
              <a:buFont typeface="Arial" pitchFamily="34" charset="0"/>
              <a:buNone/>
              <a:tabLst/>
              <a:defRPr sz="2000" kern="1200" spc="0" baseline="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4pPr>
            <a:lvl5pPr marL="1210163" marR="0" indent="0" algn="l" defTabSz="1097278" rtl="0" eaLnBrk="1" fontAlgn="auto" latinLnBrk="0" hangingPunct="1">
              <a:lnSpc>
                <a:spcPct val="90000"/>
              </a:lnSpc>
              <a:spcBef>
                <a:spcPts val="600"/>
              </a:spcBef>
              <a:spcAft>
                <a:spcPts val="0"/>
              </a:spcAft>
              <a:buClrTx/>
              <a:buSzPct val="90000"/>
              <a:buFont typeface="Arial" pitchFamily="34" charset="0"/>
              <a:buNone/>
              <a:tabLst/>
              <a:defRPr sz="2000" kern="1200" spc="0" baseline="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5pPr>
            <a:lvl6pPr marL="3017513" indent="-274320" algn="l" defTabSz="1097278" rtl="0" eaLnBrk="1" latinLnBrk="0" hangingPunct="1">
              <a:spcBef>
                <a:spcPct val="20000"/>
              </a:spcBef>
              <a:buFont typeface="Arial" pitchFamily="34" charset="0"/>
              <a:buChar char="•"/>
              <a:defRPr sz="2353" kern="1200">
                <a:solidFill>
                  <a:schemeClr val="tx1"/>
                </a:solidFill>
                <a:latin typeface="+mn-lt"/>
                <a:ea typeface="+mn-ea"/>
                <a:cs typeface="+mn-cs"/>
              </a:defRPr>
            </a:lvl6pPr>
            <a:lvl7pPr marL="3566153" indent="-274320" algn="l" defTabSz="1097278" rtl="0" eaLnBrk="1" latinLnBrk="0" hangingPunct="1">
              <a:spcBef>
                <a:spcPct val="20000"/>
              </a:spcBef>
              <a:buFont typeface="Arial" pitchFamily="34" charset="0"/>
              <a:buChar char="•"/>
              <a:defRPr sz="2353" kern="1200">
                <a:solidFill>
                  <a:schemeClr val="tx1"/>
                </a:solidFill>
                <a:latin typeface="+mn-lt"/>
                <a:ea typeface="+mn-ea"/>
                <a:cs typeface="+mn-cs"/>
              </a:defRPr>
            </a:lvl7pPr>
            <a:lvl8pPr marL="4114792" indent="-274320" algn="l" defTabSz="1097278" rtl="0" eaLnBrk="1" latinLnBrk="0" hangingPunct="1">
              <a:spcBef>
                <a:spcPct val="20000"/>
              </a:spcBef>
              <a:buFont typeface="Arial" pitchFamily="34" charset="0"/>
              <a:buChar char="•"/>
              <a:defRPr sz="2353" kern="1200">
                <a:solidFill>
                  <a:schemeClr val="tx1"/>
                </a:solidFill>
                <a:latin typeface="+mn-lt"/>
                <a:ea typeface="+mn-ea"/>
                <a:cs typeface="+mn-cs"/>
              </a:defRPr>
            </a:lvl8pPr>
            <a:lvl9pPr marL="4663432" indent="-274320" algn="l" defTabSz="1097278" rtl="0" eaLnBrk="1" latinLnBrk="0" hangingPunct="1">
              <a:spcBef>
                <a:spcPct val="20000"/>
              </a:spcBef>
              <a:buFont typeface="Arial" pitchFamily="34" charset="0"/>
              <a:buChar char="•"/>
              <a:defRPr sz="2353" kern="1200">
                <a:solidFill>
                  <a:schemeClr val="tx1"/>
                </a:solidFill>
                <a:latin typeface="+mn-lt"/>
                <a:ea typeface="+mn-ea"/>
                <a:cs typeface="+mn-cs"/>
              </a:defRPr>
            </a:lvl9pPr>
          </a:lstStyle>
          <a:p>
            <a:pPr defTabSz="932472" fontAlgn="base">
              <a:spcBef>
                <a:spcPts val="2400"/>
              </a:spcBef>
              <a:spcAft>
                <a:spcPct val="0"/>
              </a:spcAft>
            </a:pPr>
            <a:r>
              <a:rPr lang="en-US" sz="3000" dirty="0">
                <a:latin typeface="+mn-lt"/>
              </a:rPr>
              <a:t>Lets functions easily share code:  Upload layer once, reference within any function</a:t>
            </a:r>
          </a:p>
          <a:p>
            <a:pPr defTabSz="932472" fontAlgn="base">
              <a:spcBef>
                <a:spcPts val="2400"/>
              </a:spcBef>
              <a:spcAft>
                <a:spcPct val="0"/>
              </a:spcAft>
            </a:pPr>
            <a:r>
              <a:rPr lang="en-US" sz="3000" dirty="0">
                <a:latin typeface="+mn-lt"/>
              </a:rPr>
              <a:t>Promote separation of responsibilities, lets developers iterate faster on writing business logic</a:t>
            </a:r>
          </a:p>
          <a:p>
            <a:pPr defTabSz="932472" fontAlgn="base">
              <a:spcBef>
                <a:spcPts val="2400"/>
              </a:spcBef>
              <a:spcAft>
                <a:spcPct val="0"/>
              </a:spcAft>
            </a:pPr>
            <a:r>
              <a:rPr lang="en-US" sz="3000" dirty="0">
                <a:latin typeface="+mn-lt"/>
              </a:rPr>
              <a:t>Built in support for secure sharing by ecosystem</a:t>
            </a:r>
          </a:p>
        </p:txBody>
      </p:sp>
      <p:sp>
        <p:nvSpPr>
          <p:cNvPr id="4" name="Oval 3">
            <a:extLst>
              <a:ext uri="{FF2B5EF4-FFF2-40B4-BE49-F238E27FC236}">
                <a16:creationId xmlns:a16="http://schemas.microsoft.com/office/drawing/2014/main" id="{EA477C51-6999-C04B-91A1-FFB9CD2B9C2A}"/>
              </a:ext>
            </a:extLst>
          </p:cNvPr>
          <p:cNvSpPr/>
          <p:nvPr/>
        </p:nvSpPr>
        <p:spPr>
          <a:xfrm>
            <a:off x="534102" y="2588752"/>
            <a:ext cx="3052093" cy="3052096"/>
          </a:xfrm>
          <a:prstGeom prst="ellipse">
            <a:avLst/>
          </a:prstGeom>
          <a:noFill/>
          <a:ln w="22225" cap="rnd">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1097168"/>
            <a:endParaRPr lang="en-US" sz="1800" dirty="0">
              <a:solidFill>
                <a:srgbClr val="FFFFFF"/>
              </a:solidFill>
              <a:latin typeface="Amazon Ember"/>
            </a:endParaRPr>
          </a:p>
        </p:txBody>
      </p:sp>
      <p:cxnSp>
        <p:nvCxnSpPr>
          <p:cNvPr id="5" name="Straight Connector 4">
            <a:extLst>
              <a:ext uri="{FF2B5EF4-FFF2-40B4-BE49-F238E27FC236}">
                <a16:creationId xmlns:a16="http://schemas.microsoft.com/office/drawing/2014/main" id="{4C62D9FA-5497-BA49-99AB-0FAAD4A5CAC9}"/>
              </a:ext>
            </a:extLst>
          </p:cNvPr>
          <p:cNvCxnSpPr>
            <a:cxnSpLocks/>
          </p:cNvCxnSpPr>
          <p:nvPr/>
        </p:nvCxnSpPr>
        <p:spPr>
          <a:xfrm>
            <a:off x="4595446" y="1765597"/>
            <a:ext cx="0" cy="4698406"/>
          </a:xfrm>
          <a:prstGeom prst="line">
            <a:avLst/>
          </a:prstGeom>
          <a:ln w="25400">
            <a:gradFill flip="none" rotWithShape="1">
              <a:gsLst>
                <a:gs pos="0">
                  <a:schemeClr val="accent1"/>
                </a:gs>
                <a:gs pos="100000">
                  <a:schemeClr val="accent5"/>
                </a:gs>
              </a:gsLst>
              <a:lin ang="2700000" scaled="1"/>
              <a:tileRect/>
            </a:gra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D8457758-FD7C-F448-9308-54302870B3F7}"/>
              </a:ext>
            </a:extLst>
          </p:cNvPr>
          <p:cNvSpPr/>
          <p:nvPr/>
        </p:nvSpPr>
        <p:spPr>
          <a:xfrm>
            <a:off x="968390" y="2588752"/>
            <a:ext cx="3052093" cy="3052096"/>
          </a:xfrm>
          <a:prstGeom prst="ellipse">
            <a:avLst/>
          </a:prstGeom>
          <a:noFill/>
          <a:ln w="22225" cap="rnd">
            <a:solidFill>
              <a:srgbClr val="FFFFFF"/>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1097168">
              <a:defRPr/>
            </a:pPr>
            <a:endParaRPr lang="en-US" sz="1800" kern="0" dirty="0">
              <a:solidFill>
                <a:srgbClr val="FFFFFF"/>
              </a:solidFill>
              <a:latin typeface="Amazon Ember"/>
            </a:endParaRPr>
          </a:p>
        </p:txBody>
      </p:sp>
      <p:grpSp>
        <p:nvGrpSpPr>
          <p:cNvPr id="7" name="Group 6">
            <a:extLst>
              <a:ext uri="{FF2B5EF4-FFF2-40B4-BE49-F238E27FC236}">
                <a16:creationId xmlns:a16="http://schemas.microsoft.com/office/drawing/2014/main" id="{E449A426-C442-084E-81FF-9C787E2A0B07}"/>
              </a:ext>
            </a:extLst>
          </p:cNvPr>
          <p:cNvGrpSpPr/>
          <p:nvPr/>
        </p:nvGrpSpPr>
        <p:grpSpPr>
          <a:xfrm>
            <a:off x="1649892" y="3395544"/>
            <a:ext cx="1689090" cy="1438512"/>
            <a:chOff x="1229360" y="3191545"/>
            <a:chExt cx="1689090" cy="1438512"/>
          </a:xfrm>
        </p:grpSpPr>
        <p:sp>
          <p:nvSpPr>
            <p:cNvPr id="8" name="Rectangle 7">
              <a:extLst>
                <a:ext uri="{FF2B5EF4-FFF2-40B4-BE49-F238E27FC236}">
                  <a16:creationId xmlns:a16="http://schemas.microsoft.com/office/drawing/2014/main" id="{8AA11A02-6F9F-CD48-9286-C494907187E0}"/>
                </a:ext>
              </a:extLst>
            </p:cNvPr>
            <p:cNvSpPr/>
            <p:nvPr/>
          </p:nvSpPr>
          <p:spPr>
            <a:xfrm flipV="1">
              <a:off x="1229360" y="3617281"/>
              <a:ext cx="1241828" cy="1012776"/>
            </a:xfrm>
            <a:prstGeom prst="rect">
              <a:avLst/>
            </a:prstGeom>
            <a:noFill/>
            <a:ln w="22225" cap="rnd">
              <a:gradFill>
                <a:gsLst>
                  <a:gs pos="0">
                    <a:schemeClr val="accent4"/>
                  </a:gs>
                  <a:gs pos="100000">
                    <a:srgbClr val="FF9900"/>
                  </a:gs>
                </a:gsLst>
                <a:lin ang="5400000" scaled="1"/>
              </a:gra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1097168">
                <a:defRPr/>
              </a:pPr>
              <a:endParaRPr lang="en-US" sz="1800" kern="0" dirty="0">
                <a:solidFill>
                  <a:srgbClr val="FFFFFF"/>
                </a:solidFill>
                <a:latin typeface="Amazon Ember"/>
              </a:endParaRPr>
            </a:p>
          </p:txBody>
        </p:sp>
        <p:sp>
          <p:nvSpPr>
            <p:cNvPr id="9" name="Rectangle 8">
              <a:extLst>
                <a:ext uri="{FF2B5EF4-FFF2-40B4-BE49-F238E27FC236}">
                  <a16:creationId xmlns:a16="http://schemas.microsoft.com/office/drawing/2014/main" id="{3E5DE1FA-65D1-B845-9B9D-98F3636456C8}"/>
                </a:ext>
              </a:extLst>
            </p:cNvPr>
            <p:cNvSpPr/>
            <p:nvPr/>
          </p:nvSpPr>
          <p:spPr>
            <a:xfrm flipV="1">
              <a:off x="1359118" y="3473088"/>
              <a:ext cx="1241828" cy="1012776"/>
            </a:xfrm>
            <a:prstGeom prst="rect">
              <a:avLst/>
            </a:prstGeom>
            <a:solidFill>
              <a:srgbClr val="282828"/>
            </a:solidFill>
            <a:ln w="19050" cap="rnd">
              <a:solidFill>
                <a:srgbClr val="FFFFFF"/>
              </a:solidFill>
              <a:prstDash val="solid"/>
              <a:round/>
              <a:headEnd type="none" w="med" len="sm"/>
              <a:tailEnd/>
            </a:ln>
          </p:spPr>
          <p:txBody>
            <a:bodyPr vert="horz" wrap="square" lIns="91440" tIns="45720" rIns="91440" bIns="45720" numCol="1" anchor="t" anchorCtr="0" compatLnSpc="1">
              <a:prstTxWarp prst="textNoShape">
                <a:avLst/>
              </a:prstTxWarp>
            </a:bodyPr>
            <a:lstStyle/>
            <a:p>
              <a:pPr defTabSz="914400">
                <a:defRPr/>
              </a:pPr>
              <a:endParaRPr lang="en-US" sz="1800" kern="0" dirty="0">
                <a:solidFill>
                  <a:srgbClr val="FFFFFF"/>
                </a:solidFill>
                <a:latin typeface="Amazon Ember"/>
              </a:endParaRPr>
            </a:p>
          </p:txBody>
        </p:sp>
        <p:sp>
          <p:nvSpPr>
            <p:cNvPr id="10" name="Rectangle 9">
              <a:extLst>
                <a:ext uri="{FF2B5EF4-FFF2-40B4-BE49-F238E27FC236}">
                  <a16:creationId xmlns:a16="http://schemas.microsoft.com/office/drawing/2014/main" id="{685FD06D-881C-E247-AF2C-004950390E90}"/>
                </a:ext>
              </a:extLst>
            </p:cNvPr>
            <p:cNvSpPr/>
            <p:nvPr/>
          </p:nvSpPr>
          <p:spPr>
            <a:xfrm flipV="1">
              <a:off x="1512862" y="3327625"/>
              <a:ext cx="1241828" cy="1012776"/>
            </a:xfrm>
            <a:prstGeom prst="rect">
              <a:avLst/>
            </a:prstGeom>
            <a:solidFill>
              <a:srgbClr val="282828"/>
            </a:solidFill>
            <a:ln w="25400" cap="rnd" cmpd="sng" algn="ctr">
              <a:gradFill flip="none" rotWithShape="1">
                <a:gsLst>
                  <a:gs pos="0">
                    <a:srgbClr val="D232AA"/>
                  </a:gs>
                  <a:gs pos="100000">
                    <a:srgbClr val="FF9900"/>
                  </a:gs>
                </a:gsLst>
                <a:lin ang="0" scaled="1"/>
                <a:tileRect/>
              </a:gradFill>
              <a:prstDash val="sysDot"/>
              <a:headEnd type="none"/>
              <a:tailEnd type="none"/>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a:gradFill>
                  <a:gsLst>
                    <a:gs pos="0">
                      <a:srgbClr val="FFFFFF"/>
                    </a:gs>
                    <a:gs pos="100000">
                      <a:srgbClr val="FFFFFF"/>
                    </a:gs>
                  </a:gsLst>
                  <a:lin ang="5400000" scaled="0"/>
                </a:gradFill>
                <a:latin typeface="Amazon Ember"/>
                <a:cs typeface="Segoe UI" pitchFamily="34" charset="0"/>
              </a:endParaRPr>
            </a:p>
          </p:txBody>
        </p:sp>
        <p:sp>
          <p:nvSpPr>
            <p:cNvPr id="11" name="Rectangle 10">
              <a:extLst>
                <a:ext uri="{FF2B5EF4-FFF2-40B4-BE49-F238E27FC236}">
                  <a16:creationId xmlns:a16="http://schemas.microsoft.com/office/drawing/2014/main" id="{AB085BF0-5DD0-1C4C-B51B-D1DADC5221B7}"/>
                </a:ext>
              </a:extLst>
            </p:cNvPr>
            <p:cNvSpPr/>
            <p:nvPr/>
          </p:nvSpPr>
          <p:spPr>
            <a:xfrm flipV="1">
              <a:off x="1676622" y="3191545"/>
              <a:ext cx="1241828" cy="1012776"/>
            </a:xfrm>
            <a:prstGeom prst="rect">
              <a:avLst/>
            </a:prstGeom>
            <a:solidFill>
              <a:srgbClr val="282828"/>
            </a:solidFill>
            <a:ln w="19050" cap="rnd">
              <a:solidFill>
                <a:srgbClr val="FFFFFF"/>
              </a:solidFill>
              <a:prstDash val="solid"/>
              <a:round/>
              <a:headEnd type="none" w="med" len="sm"/>
              <a:tailEnd/>
            </a:ln>
          </p:spPr>
          <p:txBody>
            <a:bodyPr vert="horz" wrap="square" lIns="91440" tIns="45720" rIns="91440" bIns="45720" numCol="1" anchor="t" anchorCtr="0" compatLnSpc="1">
              <a:prstTxWarp prst="textNoShape">
                <a:avLst/>
              </a:prstTxWarp>
            </a:bodyPr>
            <a:lstStyle/>
            <a:p>
              <a:pPr defTabSz="914400">
                <a:defRPr/>
              </a:pPr>
              <a:endParaRPr lang="en-US" sz="1800" kern="0" dirty="0">
                <a:solidFill>
                  <a:srgbClr val="FFFFFF"/>
                </a:solidFill>
                <a:latin typeface="Amazon Ember"/>
              </a:endParaRPr>
            </a:p>
          </p:txBody>
        </p:sp>
        <p:grpSp>
          <p:nvGrpSpPr>
            <p:cNvPr id="12" name="Group 4">
              <a:extLst>
                <a:ext uri="{FF2B5EF4-FFF2-40B4-BE49-F238E27FC236}">
                  <a16:creationId xmlns:a16="http://schemas.microsoft.com/office/drawing/2014/main" id="{1E0673A2-3388-2544-A751-C58916ACD609}"/>
                </a:ext>
              </a:extLst>
            </p:cNvPr>
            <p:cNvGrpSpPr>
              <a:grpSpLocks noChangeAspect="1"/>
            </p:cNvGrpSpPr>
            <p:nvPr/>
          </p:nvGrpSpPr>
          <p:grpSpPr bwMode="auto">
            <a:xfrm>
              <a:off x="2037980" y="3428058"/>
              <a:ext cx="519113" cy="539750"/>
              <a:chOff x="399" y="492"/>
              <a:chExt cx="327" cy="340"/>
            </a:xfrm>
          </p:grpSpPr>
          <p:sp>
            <p:nvSpPr>
              <p:cNvPr id="13" name="Freeform 5">
                <a:extLst>
                  <a:ext uri="{FF2B5EF4-FFF2-40B4-BE49-F238E27FC236}">
                    <a16:creationId xmlns:a16="http://schemas.microsoft.com/office/drawing/2014/main" id="{E0B1F85C-A152-7A43-AFF0-59C8BADE5C94}"/>
                  </a:ext>
                </a:extLst>
              </p:cNvPr>
              <p:cNvSpPr>
                <a:spLocks/>
              </p:cNvSpPr>
              <p:nvPr/>
            </p:nvSpPr>
            <p:spPr bwMode="auto">
              <a:xfrm>
                <a:off x="455" y="492"/>
                <a:ext cx="271" cy="340"/>
              </a:xfrm>
              <a:custGeom>
                <a:avLst/>
                <a:gdLst>
                  <a:gd name="T0" fmla="*/ 440 w 507"/>
                  <a:gd name="T1" fmla="*/ 494 h 640"/>
                  <a:gd name="T2" fmla="*/ 440 w 507"/>
                  <a:gd name="T3" fmla="*/ 494 h 640"/>
                  <a:gd name="T4" fmla="*/ 206 w 507"/>
                  <a:gd name="T5" fmla="*/ 0 h 640"/>
                  <a:gd name="T6" fmla="*/ 1 w 507"/>
                  <a:gd name="T7" fmla="*/ 0 h 640"/>
                  <a:gd name="T8" fmla="*/ 0 w 507"/>
                  <a:gd name="T9" fmla="*/ 147 h 640"/>
                  <a:gd name="T10" fmla="*/ 107 w 507"/>
                  <a:gd name="T11" fmla="*/ 147 h 640"/>
                  <a:gd name="T12" fmla="*/ 343 w 507"/>
                  <a:gd name="T13" fmla="*/ 640 h 640"/>
                  <a:gd name="T14" fmla="*/ 507 w 507"/>
                  <a:gd name="T15" fmla="*/ 640 h 640"/>
                  <a:gd name="T16" fmla="*/ 507 w 507"/>
                  <a:gd name="T17" fmla="*/ 494 h 640"/>
                  <a:gd name="T18" fmla="*/ 440 w 507"/>
                  <a:gd name="T19" fmla="*/ 494 h 640"/>
                  <a:gd name="T20" fmla="*/ 440 w 507"/>
                  <a:gd name="T21" fmla="*/ 49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7" h="640">
                    <a:moveTo>
                      <a:pt x="440" y="494"/>
                    </a:moveTo>
                    <a:lnTo>
                      <a:pt x="440" y="494"/>
                    </a:lnTo>
                    <a:lnTo>
                      <a:pt x="206" y="0"/>
                    </a:lnTo>
                    <a:lnTo>
                      <a:pt x="1" y="0"/>
                    </a:lnTo>
                    <a:lnTo>
                      <a:pt x="0" y="147"/>
                    </a:lnTo>
                    <a:lnTo>
                      <a:pt x="107" y="147"/>
                    </a:lnTo>
                    <a:lnTo>
                      <a:pt x="343" y="640"/>
                    </a:lnTo>
                    <a:lnTo>
                      <a:pt x="507" y="640"/>
                    </a:lnTo>
                    <a:lnTo>
                      <a:pt x="507" y="494"/>
                    </a:lnTo>
                    <a:lnTo>
                      <a:pt x="440" y="494"/>
                    </a:lnTo>
                    <a:lnTo>
                      <a:pt x="440" y="494"/>
                    </a:lnTo>
                    <a:close/>
                  </a:path>
                </a:pathLst>
              </a:custGeom>
              <a:noFill/>
              <a:ln w="22225" cap="rnd">
                <a:gradFill>
                  <a:gsLst>
                    <a:gs pos="0">
                      <a:schemeClr val="accent4"/>
                    </a:gs>
                    <a:gs pos="100000">
                      <a:srgbClr val="FF9900"/>
                    </a:gs>
                  </a:gsLst>
                  <a:lin ang="5400000" scaled="1"/>
                </a:gra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1097168">
                  <a:defRPr/>
                </a:pPr>
                <a:endParaRPr lang="en-US" sz="1800" kern="0">
                  <a:solidFill>
                    <a:srgbClr val="FFFFFF"/>
                  </a:solidFill>
                  <a:latin typeface="Amazon Ember"/>
                </a:endParaRPr>
              </a:p>
            </p:txBody>
          </p:sp>
          <p:sp>
            <p:nvSpPr>
              <p:cNvPr id="14" name="Freeform 6">
                <a:extLst>
                  <a:ext uri="{FF2B5EF4-FFF2-40B4-BE49-F238E27FC236}">
                    <a16:creationId xmlns:a16="http://schemas.microsoft.com/office/drawing/2014/main" id="{3F08E1A9-FE94-F74B-9C92-D47312A4BC26}"/>
                  </a:ext>
                </a:extLst>
              </p:cNvPr>
              <p:cNvSpPr>
                <a:spLocks/>
              </p:cNvSpPr>
              <p:nvPr/>
            </p:nvSpPr>
            <p:spPr bwMode="auto">
              <a:xfrm>
                <a:off x="399" y="631"/>
                <a:ext cx="143" cy="201"/>
              </a:xfrm>
              <a:custGeom>
                <a:avLst/>
                <a:gdLst>
                  <a:gd name="T0" fmla="*/ 181 w 268"/>
                  <a:gd name="T1" fmla="*/ 0 h 379"/>
                  <a:gd name="T2" fmla="*/ 181 w 268"/>
                  <a:gd name="T3" fmla="*/ 0 h 379"/>
                  <a:gd name="T4" fmla="*/ 0 w 268"/>
                  <a:gd name="T5" fmla="*/ 379 h 379"/>
                  <a:gd name="T6" fmla="*/ 173 w 268"/>
                  <a:gd name="T7" fmla="*/ 379 h 379"/>
                  <a:gd name="T8" fmla="*/ 268 w 268"/>
                  <a:gd name="T9" fmla="*/ 179 h 379"/>
                  <a:gd name="T10" fmla="*/ 181 w 268"/>
                  <a:gd name="T11" fmla="*/ 0 h 379"/>
                  <a:gd name="T12" fmla="*/ 181 w 268"/>
                  <a:gd name="T13" fmla="*/ 0 h 379"/>
                </a:gdLst>
                <a:ahLst/>
                <a:cxnLst>
                  <a:cxn ang="0">
                    <a:pos x="T0" y="T1"/>
                  </a:cxn>
                  <a:cxn ang="0">
                    <a:pos x="T2" y="T3"/>
                  </a:cxn>
                  <a:cxn ang="0">
                    <a:pos x="T4" y="T5"/>
                  </a:cxn>
                  <a:cxn ang="0">
                    <a:pos x="T6" y="T7"/>
                  </a:cxn>
                  <a:cxn ang="0">
                    <a:pos x="T8" y="T9"/>
                  </a:cxn>
                  <a:cxn ang="0">
                    <a:pos x="T10" y="T11"/>
                  </a:cxn>
                  <a:cxn ang="0">
                    <a:pos x="T12" y="T13"/>
                  </a:cxn>
                </a:cxnLst>
                <a:rect l="0" t="0" r="r" b="b"/>
                <a:pathLst>
                  <a:path w="268" h="379">
                    <a:moveTo>
                      <a:pt x="181" y="0"/>
                    </a:moveTo>
                    <a:lnTo>
                      <a:pt x="181" y="0"/>
                    </a:lnTo>
                    <a:lnTo>
                      <a:pt x="0" y="379"/>
                    </a:lnTo>
                    <a:lnTo>
                      <a:pt x="173" y="379"/>
                    </a:lnTo>
                    <a:lnTo>
                      <a:pt x="268" y="179"/>
                    </a:lnTo>
                    <a:lnTo>
                      <a:pt x="181" y="0"/>
                    </a:lnTo>
                    <a:lnTo>
                      <a:pt x="181" y="0"/>
                    </a:lnTo>
                    <a:close/>
                  </a:path>
                </a:pathLst>
              </a:custGeom>
              <a:noFill/>
              <a:ln w="22225" cap="rnd">
                <a:gradFill>
                  <a:gsLst>
                    <a:gs pos="0">
                      <a:srgbClr val="D232AA"/>
                    </a:gs>
                    <a:gs pos="100000">
                      <a:srgbClr val="FF9900"/>
                    </a:gs>
                  </a:gsLst>
                  <a:lin ang="5400000" scaled="1"/>
                </a:gra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1097168">
                  <a:defRPr/>
                </a:pPr>
                <a:endParaRPr lang="en-US" sz="1800" kern="0">
                  <a:solidFill>
                    <a:srgbClr val="FFFFFF"/>
                  </a:solidFill>
                  <a:latin typeface="Amazon Ember"/>
                </a:endParaRPr>
              </a:p>
            </p:txBody>
          </p:sp>
        </p:grpSp>
      </p:grpSp>
      <p:sp>
        <p:nvSpPr>
          <p:cNvPr id="17" name="TextBox 16">
            <a:extLst>
              <a:ext uri="{FF2B5EF4-FFF2-40B4-BE49-F238E27FC236}">
                <a16:creationId xmlns:a16="http://schemas.microsoft.com/office/drawing/2014/main" id="{7B51BA01-F8B5-1F43-942C-06DDDC57C119}"/>
              </a:ext>
            </a:extLst>
          </p:cNvPr>
          <p:cNvSpPr txBox="1"/>
          <p:nvPr/>
        </p:nvSpPr>
        <p:spPr>
          <a:xfrm>
            <a:off x="623247" y="649049"/>
            <a:ext cx="13581963" cy="707886"/>
          </a:xfrm>
          <a:prstGeom prst="rect">
            <a:avLst/>
          </a:prstGeom>
          <a:noFill/>
        </p:spPr>
        <p:txBody>
          <a:bodyPr wrap="square" rtlCol="0">
            <a:spAutoFit/>
          </a:bodyPr>
          <a:lstStyle/>
          <a:p>
            <a:pPr algn="l"/>
            <a:r>
              <a:rPr lang="en-US" sz="4000" dirty="0">
                <a:latin typeface="Amazon Ember" panose="020B0603020204020204" pitchFamily="34" charset="0"/>
                <a:ea typeface="Amazon Ember" panose="020B0603020204020204" pitchFamily="34" charset="0"/>
                <a:cs typeface="Amazon Ember" panose="020B0603020204020204" pitchFamily="34" charset="0"/>
              </a:rPr>
              <a:t>Package dependencies separately as Lambda Layers</a:t>
            </a:r>
          </a:p>
        </p:txBody>
      </p:sp>
    </p:spTree>
    <p:extLst>
      <p:ext uri="{BB962C8B-B14F-4D97-AF65-F5344CB8AC3E}">
        <p14:creationId xmlns:p14="http://schemas.microsoft.com/office/powerpoint/2010/main" val="2563151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7B51BA01-F8B5-1F43-942C-06DDDC57C119}"/>
              </a:ext>
            </a:extLst>
          </p:cNvPr>
          <p:cNvSpPr txBox="1"/>
          <p:nvPr/>
        </p:nvSpPr>
        <p:spPr>
          <a:xfrm>
            <a:off x="623247" y="649049"/>
            <a:ext cx="13581963" cy="707886"/>
          </a:xfrm>
          <a:prstGeom prst="rect">
            <a:avLst/>
          </a:prstGeom>
          <a:noFill/>
        </p:spPr>
        <p:txBody>
          <a:bodyPr wrap="square" rtlCol="0">
            <a:spAutoFit/>
          </a:bodyPr>
          <a:lstStyle/>
          <a:p>
            <a:pPr algn="l"/>
            <a:r>
              <a:rPr lang="en-US" sz="4000" dirty="0">
                <a:latin typeface="Amazon Ember" panose="020B0603020204020204" pitchFamily="34" charset="0"/>
                <a:ea typeface="Amazon Ember" panose="020B0603020204020204" pitchFamily="34" charset="0"/>
                <a:cs typeface="Amazon Ember" panose="020B0603020204020204" pitchFamily="34" charset="0"/>
              </a:rPr>
              <a:t>Deploy the code as resources</a:t>
            </a:r>
          </a:p>
        </p:txBody>
      </p:sp>
      <p:grpSp>
        <p:nvGrpSpPr>
          <p:cNvPr id="15" name="Group 14">
            <a:extLst>
              <a:ext uri="{FF2B5EF4-FFF2-40B4-BE49-F238E27FC236}">
                <a16:creationId xmlns:a16="http://schemas.microsoft.com/office/drawing/2014/main" id="{07CEB563-4E1D-FE4C-8508-BA7D72C1949E}"/>
              </a:ext>
            </a:extLst>
          </p:cNvPr>
          <p:cNvGrpSpPr/>
          <p:nvPr/>
        </p:nvGrpSpPr>
        <p:grpSpPr>
          <a:xfrm>
            <a:off x="3299471" y="2353635"/>
            <a:ext cx="2286000" cy="2286000"/>
            <a:chOff x="3299471" y="2807042"/>
            <a:chExt cx="2286000" cy="2286000"/>
          </a:xfrm>
        </p:grpSpPr>
        <p:sp>
          <p:nvSpPr>
            <p:cNvPr id="16" name="Rounded Rectangle 15">
              <a:extLst>
                <a:ext uri="{FF2B5EF4-FFF2-40B4-BE49-F238E27FC236}">
                  <a16:creationId xmlns:a16="http://schemas.microsoft.com/office/drawing/2014/main" id="{A418F2ED-5678-D549-9A84-D1F95333773C}"/>
                </a:ext>
              </a:extLst>
            </p:cNvPr>
            <p:cNvSpPr/>
            <p:nvPr/>
          </p:nvSpPr>
          <p:spPr>
            <a:xfrm>
              <a:off x="3299471" y="2807042"/>
              <a:ext cx="2286000" cy="2286000"/>
            </a:xfrm>
            <a:prstGeom prst="roundRect">
              <a:avLst>
                <a:gd name="adj" fmla="val 3414"/>
              </a:avLst>
            </a:prstGeom>
            <a:solidFill>
              <a:schemeClr val="accent3">
                <a:lumMod val="50000"/>
              </a:schemeClr>
            </a:solidFill>
            <a:ln>
              <a:solidFill>
                <a:schemeClr val="bg2">
                  <a:lumMod val="75000"/>
                  <a:lumOff val="2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DE" dirty="0"/>
            </a:p>
          </p:txBody>
        </p:sp>
        <p:sp>
          <p:nvSpPr>
            <p:cNvPr id="20" name="TextBox 19">
              <a:extLst>
                <a:ext uri="{FF2B5EF4-FFF2-40B4-BE49-F238E27FC236}">
                  <a16:creationId xmlns:a16="http://schemas.microsoft.com/office/drawing/2014/main" id="{3E46FA37-0538-EB43-8013-E9F86BF9D2B5}"/>
                </a:ext>
              </a:extLst>
            </p:cNvPr>
            <p:cNvSpPr txBox="1"/>
            <p:nvPr/>
          </p:nvSpPr>
          <p:spPr>
            <a:xfrm>
              <a:off x="3638141" y="4237749"/>
              <a:ext cx="1500732" cy="338554"/>
            </a:xfrm>
            <a:prstGeom prst="rect">
              <a:avLst/>
            </a:prstGeom>
            <a:noFill/>
          </p:spPr>
          <p:txBody>
            <a:bodyPr wrap="none" rtlCol="0">
              <a:spAutoFit/>
            </a:bodyPr>
            <a:lstStyle/>
            <a:p>
              <a:pPr algn="l"/>
              <a:r>
                <a:rPr lang="en-US" sz="1600" dirty="0">
                  <a:latin typeface="Amazon Ember" panose="020B0603020204020204" pitchFamily="34" charset="0"/>
                  <a:ea typeface="Amazon Ember" panose="020B0603020204020204" pitchFamily="34" charset="0"/>
                  <a:cs typeface="Amazon Ember" panose="020B0603020204020204" pitchFamily="34" charset="0"/>
                </a:rPr>
                <a:t>Build Artifacts</a:t>
              </a:r>
              <a:endParaRPr lang="en-DE" sz="1600" dirty="0">
                <a:latin typeface="Amazon Ember" panose="020B0603020204020204" pitchFamily="34" charset="0"/>
                <a:ea typeface="Amazon Ember" panose="020B0603020204020204" pitchFamily="34" charset="0"/>
                <a:cs typeface="Amazon Ember" panose="020B0603020204020204" pitchFamily="34" charset="0"/>
              </a:endParaRPr>
            </a:p>
          </p:txBody>
        </p:sp>
      </p:grpSp>
      <p:grpSp>
        <p:nvGrpSpPr>
          <p:cNvPr id="21" name="Group 20">
            <a:extLst>
              <a:ext uri="{FF2B5EF4-FFF2-40B4-BE49-F238E27FC236}">
                <a16:creationId xmlns:a16="http://schemas.microsoft.com/office/drawing/2014/main" id="{016FF8BD-D5DF-EC48-B37B-4E3692D77CBE}"/>
              </a:ext>
            </a:extLst>
          </p:cNvPr>
          <p:cNvGrpSpPr/>
          <p:nvPr/>
        </p:nvGrpSpPr>
        <p:grpSpPr>
          <a:xfrm>
            <a:off x="8984764" y="2353635"/>
            <a:ext cx="2286000" cy="2286000"/>
            <a:chOff x="8984764" y="2807042"/>
            <a:chExt cx="2286000" cy="2286000"/>
          </a:xfrm>
        </p:grpSpPr>
        <p:sp>
          <p:nvSpPr>
            <p:cNvPr id="22" name="Rounded Rectangle 21">
              <a:extLst>
                <a:ext uri="{FF2B5EF4-FFF2-40B4-BE49-F238E27FC236}">
                  <a16:creationId xmlns:a16="http://schemas.microsoft.com/office/drawing/2014/main" id="{146C5FD7-4191-F647-BED4-4BB0F448E050}"/>
                </a:ext>
              </a:extLst>
            </p:cNvPr>
            <p:cNvSpPr/>
            <p:nvPr/>
          </p:nvSpPr>
          <p:spPr>
            <a:xfrm>
              <a:off x="8984764" y="2807042"/>
              <a:ext cx="2286000" cy="2286000"/>
            </a:xfrm>
            <a:prstGeom prst="roundRect">
              <a:avLst>
                <a:gd name="adj" fmla="val 3414"/>
              </a:avLst>
            </a:prstGeom>
            <a:solidFill>
              <a:schemeClr val="accent3">
                <a:lumMod val="50000"/>
              </a:schemeClr>
            </a:solidFill>
            <a:ln>
              <a:solidFill>
                <a:schemeClr val="bg2">
                  <a:lumMod val="75000"/>
                  <a:lumOff val="2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DE" dirty="0"/>
            </a:p>
          </p:txBody>
        </p:sp>
        <p:grpSp>
          <p:nvGrpSpPr>
            <p:cNvPr id="23" name="Group 22">
              <a:extLst>
                <a:ext uri="{FF2B5EF4-FFF2-40B4-BE49-F238E27FC236}">
                  <a16:creationId xmlns:a16="http://schemas.microsoft.com/office/drawing/2014/main" id="{B6C563A5-B2E3-A246-BB23-77BA832E78DA}"/>
                </a:ext>
              </a:extLst>
            </p:cNvPr>
            <p:cNvGrpSpPr/>
            <p:nvPr/>
          </p:nvGrpSpPr>
          <p:grpSpPr>
            <a:xfrm>
              <a:off x="8984764" y="3524766"/>
              <a:ext cx="2286000" cy="1086883"/>
              <a:chOff x="6579221" y="1257143"/>
              <a:chExt cx="2301904" cy="1086883"/>
            </a:xfrm>
          </p:grpSpPr>
          <p:sp>
            <p:nvSpPr>
              <p:cNvPr id="24" name="TextBox 23">
                <a:extLst>
                  <a:ext uri="{FF2B5EF4-FFF2-40B4-BE49-F238E27FC236}">
                    <a16:creationId xmlns:a16="http://schemas.microsoft.com/office/drawing/2014/main" id="{7E53E204-DF54-A446-BDF8-F422719B572F}"/>
                  </a:ext>
                </a:extLst>
              </p:cNvPr>
              <p:cNvSpPr txBox="1"/>
              <p:nvPr/>
            </p:nvSpPr>
            <p:spPr>
              <a:xfrm>
                <a:off x="6579221" y="2005472"/>
                <a:ext cx="2301904" cy="338554"/>
              </a:xfrm>
              <a:prstGeom prst="rect">
                <a:avLst/>
              </a:prstGeom>
              <a:noFill/>
            </p:spPr>
            <p:txBody>
              <a:bodyPr wrap="square" rtlCol="0">
                <a:spAutoFit/>
              </a:bodyPr>
              <a:lstStyle/>
              <a:p>
                <a:pPr algn="ctr" defTabSz="914400"/>
                <a:r>
                  <a:rPr lang="en-US" sz="1600" dirty="0">
                    <a:solidFill>
                      <a:srgbClr val="FAFAFA"/>
                    </a:solidFill>
                    <a:latin typeface="Amazon Ember" panose="020B0603020204020204" pitchFamily="34" charset="0"/>
                    <a:ea typeface="Amazon Ember" panose="020B0603020204020204" pitchFamily="34" charset="0"/>
                    <a:cs typeface="Amazon Ember" panose="020B0603020204020204" pitchFamily="34" charset="0"/>
                  </a:rPr>
                  <a:t>AWS CloudFormation</a:t>
                </a:r>
              </a:p>
            </p:txBody>
          </p:sp>
          <p:pic>
            <p:nvPicPr>
              <p:cNvPr id="25" name="Graphic 24">
                <a:extLst>
                  <a:ext uri="{FF2B5EF4-FFF2-40B4-BE49-F238E27FC236}">
                    <a16:creationId xmlns:a16="http://schemas.microsoft.com/office/drawing/2014/main" id="{6132913C-911A-B14E-8710-CF9CF726B0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74573" y="1257143"/>
                <a:ext cx="711200" cy="711200"/>
              </a:xfrm>
              <a:prstGeom prst="rect">
                <a:avLst/>
              </a:prstGeom>
            </p:spPr>
          </p:pic>
        </p:grpSp>
      </p:grpSp>
      <p:grpSp>
        <p:nvGrpSpPr>
          <p:cNvPr id="26" name="Group 25">
            <a:extLst>
              <a:ext uri="{FF2B5EF4-FFF2-40B4-BE49-F238E27FC236}">
                <a16:creationId xmlns:a16="http://schemas.microsoft.com/office/drawing/2014/main" id="{7E569FA6-80DE-BB4F-9742-56333ED3E3F8}"/>
              </a:ext>
            </a:extLst>
          </p:cNvPr>
          <p:cNvGrpSpPr/>
          <p:nvPr/>
        </p:nvGrpSpPr>
        <p:grpSpPr>
          <a:xfrm>
            <a:off x="488303" y="2353635"/>
            <a:ext cx="2286000" cy="2286000"/>
            <a:chOff x="488303" y="2807042"/>
            <a:chExt cx="2286000" cy="2286000"/>
          </a:xfrm>
        </p:grpSpPr>
        <p:sp>
          <p:nvSpPr>
            <p:cNvPr id="27" name="Rounded Rectangle 26">
              <a:extLst>
                <a:ext uri="{FF2B5EF4-FFF2-40B4-BE49-F238E27FC236}">
                  <a16:creationId xmlns:a16="http://schemas.microsoft.com/office/drawing/2014/main" id="{2A7B3F3A-0E60-7B4D-AB63-C226CB67DAC6}"/>
                </a:ext>
              </a:extLst>
            </p:cNvPr>
            <p:cNvSpPr/>
            <p:nvPr/>
          </p:nvSpPr>
          <p:spPr>
            <a:xfrm>
              <a:off x="488303" y="2807042"/>
              <a:ext cx="2286000" cy="2286000"/>
            </a:xfrm>
            <a:prstGeom prst="roundRect">
              <a:avLst>
                <a:gd name="adj" fmla="val 3414"/>
              </a:avLst>
            </a:prstGeom>
            <a:solidFill>
              <a:schemeClr val="accent3">
                <a:lumMod val="50000"/>
              </a:schemeClr>
            </a:solidFill>
            <a:ln>
              <a:solidFill>
                <a:schemeClr val="bg2">
                  <a:lumMod val="75000"/>
                  <a:lumOff val="2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DE" dirty="0"/>
            </a:p>
          </p:txBody>
        </p:sp>
        <p:grpSp>
          <p:nvGrpSpPr>
            <p:cNvPr id="28" name="Group 27">
              <a:extLst>
                <a:ext uri="{FF2B5EF4-FFF2-40B4-BE49-F238E27FC236}">
                  <a16:creationId xmlns:a16="http://schemas.microsoft.com/office/drawing/2014/main" id="{CEC275E0-EDDB-824E-A7AC-F8DCAAE4A10A}"/>
                </a:ext>
              </a:extLst>
            </p:cNvPr>
            <p:cNvGrpSpPr/>
            <p:nvPr/>
          </p:nvGrpSpPr>
          <p:grpSpPr>
            <a:xfrm>
              <a:off x="946942" y="3041889"/>
              <a:ext cx="1348446" cy="1559472"/>
              <a:chOff x="957084" y="2978073"/>
              <a:chExt cx="1348446" cy="1559472"/>
            </a:xfrm>
          </p:grpSpPr>
          <p:pic>
            <p:nvPicPr>
              <p:cNvPr id="29" name="Graphic 28">
                <a:extLst>
                  <a:ext uri="{FF2B5EF4-FFF2-40B4-BE49-F238E27FC236}">
                    <a16:creationId xmlns:a16="http://schemas.microsoft.com/office/drawing/2014/main" id="{C45E245F-2E15-8641-9DC7-232EC3D1FE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3303" y="2978073"/>
                <a:ext cx="1296000" cy="1296000"/>
              </a:xfrm>
              <a:prstGeom prst="rect">
                <a:avLst/>
              </a:prstGeom>
            </p:spPr>
          </p:pic>
          <p:sp>
            <p:nvSpPr>
              <p:cNvPr id="30" name="TextBox 29">
                <a:extLst>
                  <a:ext uri="{FF2B5EF4-FFF2-40B4-BE49-F238E27FC236}">
                    <a16:creationId xmlns:a16="http://schemas.microsoft.com/office/drawing/2014/main" id="{736F8184-4B77-AB4E-94B9-7C2B8C449BE7}"/>
                  </a:ext>
                </a:extLst>
              </p:cNvPr>
              <p:cNvSpPr txBox="1"/>
              <p:nvPr/>
            </p:nvSpPr>
            <p:spPr>
              <a:xfrm>
                <a:off x="957084" y="4198991"/>
                <a:ext cx="1348446" cy="338554"/>
              </a:xfrm>
              <a:prstGeom prst="rect">
                <a:avLst/>
              </a:prstGeom>
              <a:noFill/>
            </p:spPr>
            <p:txBody>
              <a:bodyPr wrap="none" rtlCol="0">
                <a:spAutoFit/>
              </a:bodyPr>
              <a:lstStyle/>
              <a:p>
                <a:pPr algn="ctr"/>
                <a:r>
                  <a:rPr lang="en-US" sz="1600" dirty="0">
                    <a:latin typeface="Amazon Ember" panose="020B0603020204020204" pitchFamily="34" charset="0"/>
                    <a:ea typeface="Amazon Ember" panose="020B0603020204020204" pitchFamily="34" charset="0"/>
                    <a:cs typeface="Amazon Ember" panose="020B0603020204020204" pitchFamily="34" charset="0"/>
                  </a:rPr>
                  <a:t>Source Code</a:t>
                </a:r>
                <a:endParaRPr lang="en-DE" sz="1600" dirty="0">
                  <a:latin typeface="Amazon Ember" panose="020B0603020204020204" pitchFamily="34" charset="0"/>
                  <a:ea typeface="Amazon Ember" panose="020B0603020204020204" pitchFamily="34" charset="0"/>
                  <a:cs typeface="Amazon Ember" panose="020B0603020204020204" pitchFamily="34" charset="0"/>
                </a:endParaRPr>
              </a:p>
            </p:txBody>
          </p:sp>
        </p:grpSp>
      </p:grpSp>
      <p:grpSp>
        <p:nvGrpSpPr>
          <p:cNvPr id="31" name="Group 30">
            <a:extLst>
              <a:ext uri="{FF2B5EF4-FFF2-40B4-BE49-F238E27FC236}">
                <a16:creationId xmlns:a16="http://schemas.microsoft.com/office/drawing/2014/main" id="{2746F891-6B38-0B42-A6AE-E2239CD29D75}"/>
              </a:ext>
            </a:extLst>
          </p:cNvPr>
          <p:cNvGrpSpPr/>
          <p:nvPr/>
        </p:nvGrpSpPr>
        <p:grpSpPr>
          <a:xfrm>
            <a:off x="6132887" y="2353635"/>
            <a:ext cx="2286000" cy="2286000"/>
            <a:chOff x="6132887" y="2807042"/>
            <a:chExt cx="2286000" cy="2286000"/>
          </a:xfrm>
        </p:grpSpPr>
        <p:sp>
          <p:nvSpPr>
            <p:cNvPr id="32" name="Rounded Rectangle 31">
              <a:extLst>
                <a:ext uri="{FF2B5EF4-FFF2-40B4-BE49-F238E27FC236}">
                  <a16:creationId xmlns:a16="http://schemas.microsoft.com/office/drawing/2014/main" id="{AC261CD1-4876-FE48-945A-12A85A6DCB72}"/>
                </a:ext>
              </a:extLst>
            </p:cNvPr>
            <p:cNvSpPr/>
            <p:nvPr/>
          </p:nvSpPr>
          <p:spPr>
            <a:xfrm>
              <a:off x="6132887" y="2807042"/>
              <a:ext cx="2286000" cy="2286000"/>
            </a:xfrm>
            <a:prstGeom prst="roundRect">
              <a:avLst>
                <a:gd name="adj" fmla="val 3414"/>
              </a:avLst>
            </a:prstGeom>
            <a:solidFill>
              <a:schemeClr val="accent3">
                <a:lumMod val="50000"/>
              </a:schemeClr>
            </a:solidFill>
            <a:ln>
              <a:solidFill>
                <a:schemeClr val="bg2">
                  <a:lumMod val="75000"/>
                  <a:lumOff val="2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DE" dirty="0"/>
            </a:p>
          </p:txBody>
        </p:sp>
        <p:grpSp>
          <p:nvGrpSpPr>
            <p:cNvPr id="33" name="Group 32">
              <a:extLst>
                <a:ext uri="{FF2B5EF4-FFF2-40B4-BE49-F238E27FC236}">
                  <a16:creationId xmlns:a16="http://schemas.microsoft.com/office/drawing/2014/main" id="{B743DB63-73E2-1043-81E0-4CC382A0F5E5}"/>
                </a:ext>
              </a:extLst>
            </p:cNvPr>
            <p:cNvGrpSpPr/>
            <p:nvPr/>
          </p:nvGrpSpPr>
          <p:grpSpPr>
            <a:xfrm>
              <a:off x="6440281" y="3096357"/>
              <a:ext cx="1731564" cy="1726167"/>
              <a:chOff x="6402049" y="3221362"/>
              <a:chExt cx="1731564" cy="1726167"/>
            </a:xfrm>
          </p:grpSpPr>
          <p:pic>
            <p:nvPicPr>
              <p:cNvPr id="34" name="Graphic 33">
                <a:extLst>
                  <a:ext uri="{FF2B5EF4-FFF2-40B4-BE49-F238E27FC236}">
                    <a16:creationId xmlns:a16="http://schemas.microsoft.com/office/drawing/2014/main" id="{52FCD6E8-FF1E-2E4F-8867-DA71B1F66AD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19823" y="3221362"/>
                <a:ext cx="1296000" cy="1296000"/>
              </a:xfrm>
              <a:prstGeom prst="rect">
                <a:avLst/>
              </a:prstGeom>
            </p:spPr>
          </p:pic>
          <p:sp>
            <p:nvSpPr>
              <p:cNvPr id="35" name="TextBox 34">
                <a:extLst>
                  <a:ext uri="{FF2B5EF4-FFF2-40B4-BE49-F238E27FC236}">
                    <a16:creationId xmlns:a16="http://schemas.microsoft.com/office/drawing/2014/main" id="{C9FDF26F-FC96-074C-A02E-E2C1C3955ABC}"/>
                  </a:ext>
                </a:extLst>
              </p:cNvPr>
              <p:cNvSpPr txBox="1"/>
              <p:nvPr/>
            </p:nvSpPr>
            <p:spPr>
              <a:xfrm>
                <a:off x="6402049" y="4362754"/>
                <a:ext cx="1731564" cy="584775"/>
              </a:xfrm>
              <a:prstGeom prst="rect">
                <a:avLst/>
              </a:prstGeom>
              <a:noFill/>
            </p:spPr>
            <p:txBody>
              <a:bodyPr wrap="none" rtlCol="0">
                <a:spAutoFit/>
              </a:bodyPr>
              <a:lstStyle/>
              <a:p>
                <a:pPr algn="ctr"/>
                <a:r>
                  <a:rPr lang="en-US" sz="1600" dirty="0">
                    <a:latin typeface="Amazon Ember" panose="020B0603020204020204" pitchFamily="34" charset="0"/>
                    <a:ea typeface="Amazon Ember" panose="020B0603020204020204" pitchFamily="34" charset="0"/>
                    <a:cs typeface="Amazon Ember" panose="020B0603020204020204" pitchFamily="34" charset="0"/>
                  </a:rPr>
                  <a:t>Templates +</a:t>
                </a:r>
              </a:p>
              <a:p>
                <a:pPr algn="ctr"/>
                <a:r>
                  <a:rPr lang="en-US" sz="1600" dirty="0">
                    <a:latin typeface="Amazon Ember" panose="020B0603020204020204" pitchFamily="34" charset="0"/>
                    <a:ea typeface="Amazon Ember" panose="020B0603020204020204" pitchFamily="34" charset="0"/>
                    <a:cs typeface="Amazon Ember" panose="020B0603020204020204" pitchFamily="34" charset="0"/>
                  </a:rPr>
                  <a:t>Staged Artifacts</a:t>
                </a:r>
                <a:endParaRPr lang="en-DE" sz="1600" dirty="0">
                  <a:latin typeface="Amazon Ember" panose="020B0603020204020204" pitchFamily="34" charset="0"/>
                  <a:ea typeface="Amazon Ember" panose="020B0603020204020204" pitchFamily="34" charset="0"/>
                  <a:cs typeface="Amazon Ember" panose="020B0603020204020204" pitchFamily="34" charset="0"/>
                </a:endParaRPr>
              </a:p>
            </p:txBody>
          </p:sp>
        </p:grpSp>
      </p:grpSp>
      <p:grpSp>
        <p:nvGrpSpPr>
          <p:cNvPr id="36" name="Group 35">
            <a:extLst>
              <a:ext uri="{FF2B5EF4-FFF2-40B4-BE49-F238E27FC236}">
                <a16:creationId xmlns:a16="http://schemas.microsoft.com/office/drawing/2014/main" id="{E5D1D187-8314-0B44-8694-93403E13E991}"/>
              </a:ext>
            </a:extLst>
          </p:cNvPr>
          <p:cNvGrpSpPr/>
          <p:nvPr/>
        </p:nvGrpSpPr>
        <p:grpSpPr>
          <a:xfrm>
            <a:off x="11777471" y="2353635"/>
            <a:ext cx="2286000" cy="2286000"/>
            <a:chOff x="11777471" y="2807042"/>
            <a:chExt cx="2286000" cy="2286000"/>
          </a:xfrm>
        </p:grpSpPr>
        <p:sp>
          <p:nvSpPr>
            <p:cNvPr id="37" name="Rounded Rectangle 36">
              <a:extLst>
                <a:ext uri="{FF2B5EF4-FFF2-40B4-BE49-F238E27FC236}">
                  <a16:creationId xmlns:a16="http://schemas.microsoft.com/office/drawing/2014/main" id="{98B0E3B8-2C35-404D-955D-0BCE10BA5E64}"/>
                </a:ext>
              </a:extLst>
            </p:cNvPr>
            <p:cNvSpPr/>
            <p:nvPr/>
          </p:nvSpPr>
          <p:spPr>
            <a:xfrm>
              <a:off x="11777471" y="2807042"/>
              <a:ext cx="2286000" cy="2286000"/>
            </a:xfrm>
            <a:prstGeom prst="roundRect">
              <a:avLst>
                <a:gd name="adj" fmla="val 3414"/>
              </a:avLst>
            </a:prstGeom>
            <a:solidFill>
              <a:schemeClr val="accent3">
                <a:lumMod val="50000"/>
              </a:schemeClr>
            </a:solidFill>
            <a:ln>
              <a:solidFill>
                <a:schemeClr val="bg2">
                  <a:lumMod val="75000"/>
                  <a:lumOff val="2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DE" dirty="0"/>
            </a:p>
          </p:txBody>
        </p:sp>
        <p:grpSp>
          <p:nvGrpSpPr>
            <p:cNvPr id="38" name="Group 37">
              <a:extLst>
                <a:ext uri="{FF2B5EF4-FFF2-40B4-BE49-F238E27FC236}">
                  <a16:creationId xmlns:a16="http://schemas.microsoft.com/office/drawing/2014/main" id="{2A14A4E2-3B3E-2C4C-AB40-F74F43ABA032}"/>
                </a:ext>
              </a:extLst>
            </p:cNvPr>
            <p:cNvGrpSpPr/>
            <p:nvPr/>
          </p:nvGrpSpPr>
          <p:grpSpPr>
            <a:xfrm>
              <a:off x="12065910" y="3114777"/>
              <a:ext cx="1709122" cy="1486584"/>
              <a:chOff x="12119358" y="3061873"/>
              <a:chExt cx="1709122" cy="1486584"/>
            </a:xfrm>
          </p:grpSpPr>
          <p:pic>
            <p:nvPicPr>
              <p:cNvPr id="39" name="Graphic 38">
                <a:extLst>
                  <a:ext uri="{FF2B5EF4-FFF2-40B4-BE49-F238E27FC236}">
                    <a16:creationId xmlns:a16="http://schemas.microsoft.com/office/drawing/2014/main" id="{F2C4FAE1-740A-9A4A-9CC1-712E17313A8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325919" y="3061873"/>
                <a:ext cx="1296000" cy="1296000"/>
              </a:xfrm>
              <a:prstGeom prst="rect">
                <a:avLst/>
              </a:prstGeom>
            </p:spPr>
          </p:pic>
          <p:sp>
            <p:nvSpPr>
              <p:cNvPr id="40" name="TextBox 39">
                <a:extLst>
                  <a:ext uri="{FF2B5EF4-FFF2-40B4-BE49-F238E27FC236}">
                    <a16:creationId xmlns:a16="http://schemas.microsoft.com/office/drawing/2014/main" id="{45C1D6D5-E540-614D-94EB-60C164AF2092}"/>
                  </a:ext>
                </a:extLst>
              </p:cNvPr>
              <p:cNvSpPr txBox="1"/>
              <p:nvPr/>
            </p:nvSpPr>
            <p:spPr>
              <a:xfrm>
                <a:off x="12119358" y="4209903"/>
                <a:ext cx="1709122" cy="338554"/>
              </a:xfrm>
              <a:prstGeom prst="rect">
                <a:avLst/>
              </a:prstGeom>
              <a:noFill/>
            </p:spPr>
            <p:txBody>
              <a:bodyPr wrap="none" rtlCol="0">
                <a:spAutoFit/>
              </a:bodyPr>
              <a:lstStyle/>
              <a:p>
                <a:pPr algn="ctr"/>
                <a:r>
                  <a:rPr lang="en-DE" sz="1600" dirty="0">
                    <a:latin typeface="Amazon Ember" panose="020B0603020204020204" pitchFamily="34" charset="0"/>
                    <a:ea typeface="Amazon Ember" panose="020B0603020204020204" pitchFamily="34" charset="0"/>
                    <a:cs typeface="Amazon Ember" panose="020B0603020204020204" pitchFamily="34" charset="0"/>
                  </a:rPr>
                  <a:t>Cloud Resources</a:t>
                </a:r>
              </a:p>
            </p:txBody>
          </p:sp>
        </p:grpSp>
      </p:grpSp>
      <p:cxnSp>
        <p:nvCxnSpPr>
          <p:cNvPr id="42" name="Straight Arrow Connector 41">
            <a:extLst>
              <a:ext uri="{FF2B5EF4-FFF2-40B4-BE49-F238E27FC236}">
                <a16:creationId xmlns:a16="http://schemas.microsoft.com/office/drawing/2014/main" id="{EAB5F9C5-FA69-5648-9122-C2B9CE58E494}"/>
              </a:ext>
            </a:extLst>
          </p:cNvPr>
          <p:cNvCxnSpPr>
            <a:cxnSpLocks/>
          </p:cNvCxnSpPr>
          <p:nvPr/>
        </p:nvCxnSpPr>
        <p:spPr>
          <a:xfrm>
            <a:off x="2269161" y="3434431"/>
            <a:ext cx="1578542" cy="0"/>
          </a:xfrm>
          <a:prstGeom prst="straightConnector1">
            <a:avLst/>
          </a:prstGeom>
          <a:ln>
            <a:solidFill>
              <a:schemeClr val="tx2"/>
            </a:solidFill>
            <a:prstDash val="sysDot"/>
            <a:headEnd type="none" w="med" len="med"/>
            <a:tailEnd type="arrow" w="med" len="med"/>
          </a:ln>
        </p:spPr>
        <p:style>
          <a:lnRef idx="2">
            <a:schemeClr val="accent5"/>
          </a:lnRef>
          <a:fillRef idx="0">
            <a:schemeClr val="accent5"/>
          </a:fillRef>
          <a:effectRef idx="1">
            <a:schemeClr val="accent5"/>
          </a:effectRef>
          <a:fontRef idx="minor">
            <a:schemeClr val="tx1"/>
          </a:fontRef>
        </p:style>
      </p:cxnSp>
      <p:grpSp>
        <p:nvGrpSpPr>
          <p:cNvPr id="44" name="Group 43">
            <a:extLst>
              <a:ext uri="{FF2B5EF4-FFF2-40B4-BE49-F238E27FC236}">
                <a16:creationId xmlns:a16="http://schemas.microsoft.com/office/drawing/2014/main" id="{B631B1E8-D8E3-0743-8CFF-A03EDDE4A769}"/>
              </a:ext>
            </a:extLst>
          </p:cNvPr>
          <p:cNvGrpSpPr/>
          <p:nvPr/>
        </p:nvGrpSpPr>
        <p:grpSpPr>
          <a:xfrm>
            <a:off x="5045736" y="3104738"/>
            <a:ext cx="1578542" cy="329693"/>
            <a:chOff x="5045736" y="3558145"/>
            <a:chExt cx="1578542" cy="329693"/>
          </a:xfrm>
        </p:grpSpPr>
        <p:cxnSp>
          <p:nvCxnSpPr>
            <p:cNvPr id="45" name="Straight Arrow Connector 44">
              <a:extLst>
                <a:ext uri="{FF2B5EF4-FFF2-40B4-BE49-F238E27FC236}">
                  <a16:creationId xmlns:a16="http://schemas.microsoft.com/office/drawing/2014/main" id="{DB337AA6-8E3C-6149-88DA-CC93BFE91F31}"/>
                </a:ext>
              </a:extLst>
            </p:cNvPr>
            <p:cNvCxnSpPr>
              <a:cxnSpLocks/>
            </p:cNvCxnSpPr>
            <p:nvPr/>
          </p:nvCxnSpPr>
          <p:spPr>
            <a:xfrm>
              <a:off x="5045736" y="3887838"/>
              <a:ext cx="1578542" cy="0"/>
            </a:xfrm>
            <a:prstGeom prst="straightConnector1">
              <a:avLst/>
            </a:prstGeom>
            <a:ln>
              <a:solidFill>
                <a:schemeClr val="tx2"/>
              </a:solidFill>
              <a:prstDash val="sysDot"/>
              <a:headEnd type="none" w="med" len="med"/>
              <a:tailEnd type="arrow" w="med" len="med"/>
            </a:ln>
          </p:spPr>
          <p:style>
            <a:lnRef idx="2">
              <a:schemeClr val="accent5"/>
            </a:lnRef>
            <a:fillRef idx="0">
              <a:schemeClr val="accent5"/>
            </a:fillRef>
            <a:effectRef idx="1">
              <a:schemeClr val="accent5"/>
            </a:effectRef>
            <a:fontRef idx="minor">
              <a:schemeClr val="tx1"/>
            </a:fontRef>
          </p:style>
        </p:cxnSp>
        <p:sp>
          <p:nvSpPr>
            <p:cNvPr id="46" name="TextBox 45">
              <a:extLst>
                <a:ext uri="{FF2B5EF4-FFF2-40B4-BE49-F238E27FC236}">
                  <a16:creationId xmlns:a16="http://schemas.microsoft.com/office/drawing/2014/main" id="{4927FD53-8014-7546-AA35-1D382DDE17E6}"/>
                </a:ext>
              </a:extLst>
            </p:cNvPr>
            <p:cNvSpPr txBox="1"/>
            <p:nvPr/>
          </p:nvSpPr>
          <p:spPr>
            <a:xfrm>
              <a:off x="5380396" y="3558145"/>
              <a:ext cx="761747" cy="276999"/>
            </a:xfrm>
            <a:prstGeom prst="rect">
              <a:avLst/>
            </a:prstGeom>
            <a:noFill/>
          </p:spPr>
          <p:txBody>
            <a:bodyPr wrap="none" rtlCol="0">
              <a:spAutoFit/>
            </a:bodyPr>
            <a:lstStyle/>
            <a:p>
              <a:pPr algn="l"/>
              <a:r>
                <a:rPr lang="en-US" sz="1200" dirty="0">
                  <a:latin typeface="Amazon Ember" panose="020B0603020204020204" pitchFamily="34" charset="0"/>
                  <a:ea typeface="Amazon Ember" panose="020B0603020204020204" pitchFamily="34" charset="0"/>
                  <a:cs typeface="Amazon Ember" panose="020B0603020204020204" pitchFamily="34" charset="0"/>
                </a:rPr>
                <a:t>package</a:t>
              </a:r>
              <a:endParaRPr lang="en-DE" sz="1200" dirty="0">
                <a:latin typeface="Amazon Ember" panose="020B0603020204020204" pitchFamily="34" charset="0"/>
                <a:ea typeface="Amazon Ember" panose="020B0603020204020204" pitchFamily="34" charset="0"/>
                <a:cs typeface="Amazon Ember" panose="020B0603020204020204" pitchFamily="34" charset="0"/>
              </a:endParaRPr>
            </a:p>
          </p:txBody>
        </p:sp>
      </p:grpSp>
      <p:grpSp>
        <p:nvGrpSpPr>
          <p:cNvPr id="47" name="Group 46">
            <a:extLst>
              <a:ext uri="{FF2B5EF4-FFF2-40B4-BE49-F238E27FC236}">
                <a16:creationId xmlns:a16="http://schemas.microsoft.com/office/drawing/2014/main" id="{C0822DB4-D304-C644-913D-1A645D4CB1BC}"/>
              </a:ext>
            </a:extLst>
          </p:cNvPr>
          <p:cNvGrpSpPr/>
          <p:nvPr/>
        </p:nvGrpSpPr>
        <p:grpSpPr>
          <a:xfrm>
            <a:off x="7912555" y="3084521"/>
            <a:ext cx="1578542" cy="349910"/>
            <a:chOff x="7912555" y="3537928"/>
            <a:chExt cx="1578542" cy="349910"/>
          </a:xfrm>
        </p:grpSpPr>
        <p:cxnSp>
          <p:nvCxnSpPr>
            <p:cNvPr id="48" name="Straight Arrow Connector 47">
              <a:extLst>
                <a:ext uri="{FF2B5EF4-FFF2-40B4-BE49-F238E27FC236}">
                  <a16:creationId xmlns:a16="http://schemas.microsoft.com/office/drawing/2014/main" id="{3E7A4AA5-A8B6-914A-992C-B4FF7A80AA75}"/>
                </a:ext>
              </a:extLst>
            </p:cNvPr>
            <p:cNvCxnSpPr>
              <a:cxnSpLocks/>
            </p:cNvCxnSpPr>
            <p:nvPr/>
          </p:nvCxnSpPr>
          <p:spPr>
            <a:xfrm>
              <a:off x="7912555" y="3887838"/>
              <a:ext cx="1578542" cy="0"/>
            </a:xfrm>
            <a:prstGeom prst="straightConnector1">
              <a:avLst/>
            </a:prstGeom>
            <a:ln>
              <a:solidFill>
                <a:schemeClr val="tx2"/>
              </a:solidFill>
              <a:prstDash val="sysDot"/>
              <a:headEnd type="none" w="med" len="med"/>
              <a:tailEnd type="arrow" w="med" len="med"/>
            </a:ln>
          </p:spPr>
          <p:style>
            <a:lnRef idx="2">
              <a:schemeClr val="accent5"/>
            </a:lnRef>
            <a:fillRef idx="0">
              <a:schemeClr val="accent5"/>
            </a:fillRef>
            <a:effectRef idx="1">
              <a:schemeClr val="accent5"/>
            </a:effectRef>
            <a:fontRef idx="minor">
              <a:schemeClr val="tx1"/>
            </a:fontRef>
          </p:style>
        </p:cxnSp>
        <p:sp>
          <p:nvSpPr>
            <p:cNvPr id="49" name="TextBox 48">
              <a:extLst>
                <a:ext uri="{FF2B5EF4-FFF2-40B4-BE49-F238E27FC236}">
                  <a16:creationId xmlns:a16="http://schemas.microsoft.com/office/drawing/2014/main" id="{A7968A8F-78D7-AD4A-9E96-70F725FAC958}"/>
                </a:ext>
              </a:extLst>
            </p:cNvPr>
            <p:cNvSpPr txBox="1"/>
            <p:nvPr/>
          </p:nvSpPr>
          <p:spPr>
            <a:xfrm>
              <a:off x="8371447" y="3537928"/>
              <a:ext cx="660758" cy="276999"/>
            </a:xfrm>
            <a:prstGeom prst="rect">
              <a:avLst/>
            </a:prstGeom>
            <a:noFill/>
          </p:spPr>
          <p:txBody>
            <a:bodyPr wrap="none" rtlCol="0">
              <a:spAutoFit/>
            </a:bodyPr>
            <a:lstStyle/>
            <a:p>
              <a:pPr algn="l"/>
              <a:r>
                <a:rPr lang="en-DE" sz="1200" dirty="0">
                  <a:latin typeface="Amazon Ember" panose="020B0603020204020204" pitchFamily="34" charset="0"/>
                  <a:ea typeface="Amazon Ember" panose="020B0603020204020204" pitchFamily="34" charset="0"/>
                  <a:cs typeface="Amazon Ember" panose="020B0603020204020204" pitchFamily="34" charset="0"/>
                </a:rPr>
                <a:t>deploy</a:t>
              </a:r>
            </a:p>
          </p:txBody>
        </p:sp>
      </p:grpSp>
      <p:grpSp>
        <p:nvGrpSpPr>
          <p:cNvPr id="50" name="Group 49">
            <a:extLst>
              <a:ext uri="{FF2B5EF4-FFF2-40B4-BE49-F238E27FC236}">
                <a16:creationId xmlns:a16="http://schemas.microsoft.com/office/drawing/2014/main" id="{92C4FAAB-4A60-214F-9860-B7275D4D7EDB}"/>
              </a:ext>
            </a:extLst>
          </p:cNvPr>
          <p:cNvGrpSpPr/>
          <p:nvPr/>
        </p:nvGrpSpPr>
        <p:grpSpPr>
          <a:xfrm>
            <a:off x="10624269" y="3108439"/>
            <a:ext cx="1578542" cy="325992"/>
            <a:chOff x="10624269" y="3561846"/>
            <a:chExt cx="1578542" cy="325992"/>
          </a:xfrm>
        </p:grpSpPr>
        <p:cxnSp>
          <p:nvCxnSpPr>
            <p:cNvPr id="51" name="Straight Arrow Connector 50">
              <a:extLst>
                <a:ext uri="{FF2B5EF4-FFF2-40B4-BE49-F238E27FC236}">
                  <a16:creationId xmlns:a16="http://schemas.microsoft.com/office/drawing/2014/main" id="{7A500BC8-B1AD-8C41-AD19-6EB144EF761B}"/>
                </a:ext>
              </a:extLst>
            </p:cNvPr>
            <p:cNvCxnSpPr>
              <a:cxnSpLocks/>
            </p:cNvCxnSpPr>
            <p:nvPr/>
          </p:nvCxnSpPr>
          <p:spPr>
            <a:xfrm>
              <a:off x="10624269" y="3887838"/>
              <a:ext cx="1578542" cy="0"/>
            </a:xfrm>
            <a:prstGeom prst="straightConnector1">
              <a:avLst/>
            </a:prstGeom>
            <a:ln>
              <a:solidFill>
                <a:schemeClr val="tx2"/>
              </a:solidFill>
              <a:prstDash val="sysDot"/>
              <a:headEnd type="none" w="med" len="med"/>
              <a:tailEnd type="arrow" w="med" len="med"/>
            </a:ln>
          </p:spPr>
          <p:style>
            <a:lnRef idx="2">
              <a:schemeClr val="accent5"/>
            </a:lnRef>
            <a:fillRef idx="0">
              <a:schemeClr val="accent5"/>
            </a:fillRef>
            <a:effectRef idx="1">
              <a:schemeClr val="accent5"/>
            </a:effectRef>
            <a:fontRef idx="minor">
              <a:schemeClr val="tx1"/>
            </a:fontRef>
          </p:style>
        </p:cxnSp>
        <p:sp>
          <p:nvSpPr>
            <p:cNvPr id="52" name="TextBox 51">
              <a:extLst>
                <a:ext uri="{FF2B5EF4-FFF2-40B4-BE49-F238E27FC236}">
                  <a16:creationId xmlns:a16="http://schemas.microsoft.com/office/drawing/2014/main" id="{3B9C2975-6326-854E-9CF5-C857785F5E50}"/>
                </a:ext>
              </a:extLst>
            </p:cNvPr>
            <p:cNvSpPr txBox="1"/>
            <p:nvPr/>
          </p:nvSpPr>
          <p:spPr>
            <a:xfrm>
              <a:off x="11140911" y="3561846"/>
              <a:ext cx="824265" cy="276999"/>
            </a:xfrm>
            <a:prstGeom prst="rect">
              <a:avLst/>
            </a:prstGeom>
            <a:noFill/>
          </p:spPr>
          <p:txBody>
            <a:bodyPr wrap="none" rtlCol="0">
              <a:spAutoFit/>
            </a:bodyPr>
            <a:lstStyle/>
            <a:p>
              <a:pPr algn="l"/>
              <a:r>
                <a:rPr lang="en-DE" sz="1200" dirty="0">
                  <a:latin typeface="Amazon Ember" panose="020B0603020204020204" pitchFamily="34" charset="0"/>
                  <a:ea typeface="Amazon Ember" panose="020B0603020204020204" pitchFamily="34" charset="0"/>
                  <a:cs typeface="Amazon Ember" panose="020B0603020204020204" pitchFamily="34" charset="0"/>
                </a:rPr>
                <a:t>provision</a:t>
              </a:r>
            </a:p>
          </p:txBody>
        </p:sp>
      </p:grpSp>
      <p:sp>
        <p:nvSpPr>
          <p:cNvPr id="53" name="TextBox 52">
            <a:extLst>
              <a:ext uri="{FF2B5EF4-FFF2-40B4-BE49-F238E27FC236}">
                <a16:creationId xmlns:a16="http://schemas.microsoft.com/office/drawing/2014/main" id="{9F08E16A-B5A1-5840-B548-8537EB735748}"/>
              </a:ext>
            </a:extLst>
          </p:cNvPr>
          <p:cNvSpPr txBox="1"/>
          <p:nvPr/>
        </p:nvSpPr>
        <p:spPr>
          <a:xfrm>
            <a:off x="4453594" y="5045753"/>
            <a:ext cx="5788444" cy="461665"/>
          </a:xfrm>
          <a:prstGeom prst="rect">
            <a:avLst/>
          </a:prstGeom>
          <a:noFill/>
        </p:spPr>
        <p:txBody>
          <a:bodyPr wrap="none" rtlCol="0">
            <a:spAutoFit/>
          </a:bodyPr>
          <a:lstStyle/>
          <a:p>
            <a:r>
              <a:rPr lang="en-US" sz="2400" dirty="0" err="1">
                <a:solidFill>
                  <a:schemeClr val="accent5"/>
                </a:solidFill>
                <a:latin typeface="Hack Nerd Font" panose="020B0609030202020204" pitchFamily="49" charset="0"/>
                <a:ea typeface="Hack Nerd Font" panose="020B0609030202020204" pitchFamily="49" charset="0"/>
                <a:cs typeface="Hack Nerd Font" panose="020B0609030202020204" pitchFamily="49" charset="0"/>
              </a:rPr>
              <a:t>sam</a:t>
            </a:r>
            <a:r>
              <a:rPr lang="en-DE" sz="2400">
                <a:solidFill>
                  <a:schemeClr val="accent5"/>
                </a:solidFill>
                <a:latin typeface="Hack Nerd Font" panose="020B0609030202020204" pitchFamily="49" charset="0"/>
                <a:ea typeface="Hack Nerd Font" panose="020B0609030202020204" pitchFamily="49" charset="0"/>
                <a:cs typeface="Hack Nerd Font" panose="020B0609030202020204" pitchFamily="49" charset="0"/>
              </a:rPr>
              <a:t> </a:t>
            </a:r>
            <a:r>
              <a:rPr lang="en-DE" sz="2400">
                <a:latin typeface="Hack Nerd Font" panose="020B0609030202020204" pitchFamily="49" charset="0"/>
                <a:ea typeface="Hack Nerd Font" panose="020B0609030202020204" pitchFamily="49" charset="0"/>
                <a:cs typeface="Hack Nerd Font" panose="020B0609030202020204" pitchFamily="49" charset="0"/>
              </a:rPr>
              <a:t>init</a:t>
            </a:r>
            <a:r>
              <a:rPr lang="en-US" sz="2400" dirty="0">
                <a:latin typeface="Hack Nerd Font" panose="020B0609030202020204" pitchFamily="49" charset="0"/>
                <a:ea typeface="Hack Nerd Font" panose="020B0609030202020204" pitchFamily="49" charset="0"/>
                <a:cs typeface="Hack Nerd Font" panose="020B0609030202020204" pitchFamily="49" charset="0"/>
              </a:rPr>
              <a:t>			</a:t>
            </a:r>
            <a:r>
              <a:rPr lang="en-DE" sz="2400">
                <a:solidFill>
                  <a:schemeClr val="tx1">
                    <a:lumMod val="50000"/>
                  </a:schemeClr>
                </a:solidFill>
                <a:latin typeface="Hack Nerd Font" panose="020B0609030202020204" pitchFamily="49" charset="0"/>
                <a:ea typeface="Hack Nerd Font" panose="020B0609030202020204" pitchFamily="49" charset="0"/>
                <a:cs typeface="Hack Nerd Font" panose="020B0609030202020204" pitchFamily="49" charset="0"/>
              </a:rPr>
              <a:t>// </a:t>
            </a:r>
            <a:r>
              <a:rPr lang="en-DE" sz="2400" dirty="0">
                <a:solidFill>
                  <a:schemeClr val="tx1">
                    <a:lumMod val="50000"/>
                  </a:schemeClr>
                </a:solidFill>
                <a:latin typeface="Hack Nerd Font" panose="020B0609030202020204" pitchFamily="49" charset="0"/>
                <a:ea typeface="Hack Nerd Font" panose="020B0609030202020204" pitchFamily="49" charset="0"/>
                <a:cs typeface="Hack Nerd Font" panose="020B0609030202020204" pitchFamily="49" charset="0"/>
              </a:rPr>
              <a:t>create new project</a:t>
            </a:r>
          </a:p>
        </p:txBody>
      </p:sp>
      <p:sp>
        <p:nvSpPr>
          <p:cNvPr id="54" name="TextBox 53">
            <a:extLst>
              <a:ext uri="{FF2B5EF4-FFF2-40B4-BE49-F238E27FC236}">
                <a16:creationId xmlns:a16="http://schemas.microsoft.com/office/drawing/2014/main" id="{17AF18E2-770C-EC40-A746-2D3E131E8C06}"/>
              </a:ext>
            </a:extLst>
          </p:cNvPr>
          <p:cNvSpPr txBox="1"/>
          <p:nvPr/>
        </p:nvSpPr>
        <p:spPr>
          <a:xfrm>
            <a:off x="4453594" y="5475009"/>
            <a:ext cx="5157887" cy="461665"/>
          </a:xfrm>
          <a:prstGeom prst="rect">
            <a:avLst/>
          </a:prstGeom>
          <a:noFill/>
        </p:spPr>
        <p:txBody>
          <a:bodyPr wrap="none" rtlCol="0">
            <a:spAutoFit/>
          </a:bodyPr>
          <a:lstStyle/>
          <a:p>
            <a:r>
              <a:rPr lang="en-US" sz="2400" dirty="0" err="1">
                <a:solidFill>
                  <a:schemeClr val="accent5"/>
                </a:solidFill>
                <a:latin typeface="Hack Nerd Font" panose="020B0609030202020204" pitchFamily="49" charset="0"/>
                <a:ea typeface="Hack Nerd Font" panose="020B0609030202020204" pitchFamily="49" charset="0"/>
                <a:cs typeface="Hack Nerd Font" panose="020B0609030202020204" pitchFamily="49" charset="0"/>
              </a:rPr>
              <a:t>sam</a:t>
            </a:r>
            <a:r>
              <a:rPr lang="en-GB" sz="2400" dirty="0">
                <a:solidFill>
                  <a:schemeClr val="accent5"/>
                </a:solidFill>
                <a:latin typeface="Hack Nerd Font" panose="020B0609030202020204" pitchFamily="49" charset="0"/>
                <a:ea typeface="Hack Nerd Font" panose="020B0609030202020204" pitchFamily="49" charset="0"/>
                <a:cs typeface="Hack Nerd Font" panose="020B0609030202020204" pitchFamily="49" charset="0"/>
              </a:rPr>
              <a:t> </a:t>
            </a:r>
            <a:r>
              <a:rPr lang="en-GB" sz="2400" dirty="0">
                <a:latin typeface="Hack Nerd Font" panose="020B0609030202020204" pitchFamily="49" charset="0"/>
                <a:ea typeface="Hack Nerd Font" panose="020B0609030202020204" pitchFamily="49" charset="0"/>
                <a:cs typeface="Hack Nerd Font" panose="020B0609030202020204" pitchFamily="49" charset="0"/>
              </a:rPr>
              <a:t>build			</a:t>
            </a:r>
            <a:r>
              <a:rPr lang="en-DE" sz="2400">
                <a:solidFill>
                  <a:schemeClr val="tx1">
                    <a:lumMod val="50000"/>
                  </a:schemeClr>
                </a:solidFill>
                <a:latin typeface="Hack Nerd Font" panose="020B0609030202020204" pitchFamily="49" charset="0"/>
                <a:ea typeface="Hack Nerd Font" panose="020B0609030202020204" pitchFamily="49" charset="0"/>
                <a:cs typeface="Hack Nerd Font" panose="020B0609030202020204" pitchFamily="49" charset="0"/>
              </a:rPr>
              <a:t>// </a:t>
            </a:r>
            <a:r>
              <a:rPr lang="en-GB" sz="2400" dirty="0">
                <a:solidFill>
                  <a:schemeClr val="tx1">
                    <a:lumMod val="50000"/>
                  </a:schemeClr>
                </a:solidFill>
                <a:latin typeface="Hack Nerd Font" panose="020B0609030202020204" pitchFamily="49" charset="0"/>
                <a:ea typeface="Hack Nerd Font" panose="020B0609030202020204" pitchFamily="49" charset="0"/>
                <a:cs typeface="Hack Nerd Font" panose="020B0609030202020204" pitchFamily="49" charset="0"/>
              </a:rPr>
              <a:t>build artifacts</a:t>
            </a:r>
          </a:p>
        </p:txBody>
      </p:sp>
      <p:sp>
        <p:nvSpPr>
          <p:cNvPr id="55" name="TextBox 54">
            <a:extLst>
              <a:ext uri="{FF2B5EF4-FFF2-40B4-BE49-F238E27FC236}">
                <a16:creationId xmlns:a16="http://schemas.microsoft.com/office/drawing/2014/main" id="{D9BA956D-D7C4-EA40-8DFF-9633B6B810B9}"/>
              </a:ext>
            </a:extLst>
          </p:cNvPr>
          <p:cNvSpPr txBox="1"/>
          <p:nvPr/>
        </p:nvSpPr>
        <p:spPr>
          <a:xfrm>
            <a:off x="4453594" y="6333521"/>
            <a:ext cx="5570499" cy="461665"/>
          </a:xfrm>
          <a:prstGeom prst="rect">
            <a:avLst/>
          </a:prstGeom>
          <a:noFill/>
        </p:spPr>
        <p:txBody>
          <a:bodyPr wrap="none" rtlCol="0">
            <a:spAutoFit/>
          </a:bodyPr>
          <a:lstStyle/>
          <a:p>
            <a:r>
              <a:rPr lang="en-US" sz="2400" dirty="0" err="1">
                <a:solidFill>
                  <a:schemeClr val="accent5"/>
                </a:solidFill>
                <a:latin typeface="Hack Nerd Font" panose="020B0609030202020204" pitchFamily="49" charset="0"/>
                <a:ea typeface="Hack Nerd Font" panose="020B0609030202020204" pitchFamily="49" charset="0"/>
                <a:cs typeface="Hack Nerd Font" panose="020B0609030202020204" pitchFamily="49" charset="0"/>
              </a:rPr>
              <a:t>sam</a:t>
            </a:r>
            <a:r>
              <a:rPr lang="en-US" sz="2400" dirty="0">
                <a:solidFill>
                  <a:schemeClr val="accent5"/>
                </a:solidFill>
                <a:latin typeface="Hack Nerd Font" panose="020B0609030202020204" pitchFamily="49" charset="0"/>
                <a:ea typeface="Hack Nerd Font" panose="020B0609030202020204" pitchFamily="49" charset="0"/>
                <a:cs typeface="Hack Nerd Font" panose="020B0609030202020204" pitchFamily="49" charset="0"/>
              </a:rPr>
              <a:t> </a:t>
            </a:r>
            <a:r>
              <a:rPr lang="en-GB" sz="2400" dirty="0">
                <a:latin typeface="Hack Nerd Font" panose="020B0609030202020204" pitchFamily="49" charset="0"/>
                <a:ea typeface="Hack Nerd Font" panose="020B0609030202020204" pitchFamily="49" charset="0"/>
                <a:cs typeface="Hack Nerd Font" panose="020B0609030202020204" pitchFamily="49" charset="0"/>
              </a:rPr>
              <a:t>deploy			</a:t>
            </a:r>
            <a:r>
              <a:rPr lang="en-GB" sz="2400" dirty="0">
                <a:solidFill>
                  <a:schemeClr val="tx1">
                    <a:lumMod val="50000"/>
                  </a:schemeClr>
                </a:solidFill>
                <a:latin typeface="Hack Nerd Font" panose="020B0609030202020204" pitchFamily="49" charset="0"/>
                <a:ea typeface="Hack Nerd Font" panose="020B0609030202020204" pitchFamily="49" charset="0"/>
                <a:cs typeface="Hack Nerd Font" panose="020B0609030202020204" pitchFamily="49" charset="0"/>
              </a:rPr>
              <a:t>// deploy resources</a:t>
            </a:r>
          </a:p>
        </p:txBody>
      </p:sp>
      <p:sp>
        <p:nvSpPr>
          <p:cNvPr id="56" name="TextBox 55">
            <a:extLst>
              <a:ext uri="{FF2B5EF4-FFF2-40B4-BE49-F238E27FC236}">
                <a16:creationId xmlns:a16="http://schemas.microsoft.com/office/drawing/2014/main" id="{1362115F-6A07-D14A-A6A4-29A5B6CBDFB2}"/>
              </a:ext>
            </a:extLst>
          </p:cNvPr>
          <p:cNvSpPr txBox="1"/>
          <p:nvPr/>
        </p:nvSpPr>
        <p:spPr>
          <a:xfrm>
            <a:off x="4453594" y="5904265"/>
            <a:ext cx="8180253" cy="461665"/>
          </a:xfrm>
          <a:prstGeom prst="rect">
            <a:avLst/>
          </a:prstGeom>
          <a:noFill/>
        </p:spPr>
        <p:txBody>
          <a:bodyPr wrap="none" rtlCol="0">
            <a:spAutoFit/>
          </a:bodyPr>
          <a:lstStyle/>
          <a:p>
            <a:r>
              <a:rPr lang="en-US" sz="2400" dirty="0" err="1">
                <a:solidFill>
                  <a:schemeClr val="accent5"/>
                </a:solidFill>
                <a:latin typeface="Hack Nerd Font" panose="020B0609030202020204" pitchFamily="49" charset="0"/>
                <a:ea typeface="Hack Nerd Font" panose="020B0609030202020204" pitchFamily="49" charset="0"/>
                <a:cs typeface="Hack Nerd Font" panose="020B0609030202020204" pitchFamily="49" charset="0"/>
              </a:rPr>
              <a:t>sam</a:t>
            </a:r>
            <a:r>
              <a:rPr lang="en-GB" sz="2400" dirty="0">
                <a:solidFill>
                  <a:schemeClr val="accent5"/>
                </a:solidFill>
                <a:latin typeface="Hack Nerd Font" panose="020B0609030202020204" pitchFamily="49" charset="0"/>
                <a:ea typeface="Hack Nerd Font" panose="020B0609030202020204" pitchFamily="49" charset="0"/>
                <a:cs typeface="Hack Nerd Font" panose="020B0609030202020204" pitchFamily="49" charset="0"/>
              </a:rPr>
              <a:t> </a:t>
            </a:r>
            <a:r>
              <a:rPr lang="en-GB" sz="2400" dirty="0">
                <a:latin typeface="Hack Nerd Font" panose="020B0609030202020204" pitchFamily="49" charset="0"/>
                <a:ea typeface="Hack Nerd Font" panose="020B0609030202020204" pitchFamily="49" charset="0"/>
                <a:cs typeface="Hack Nerd Font" panose="020B0609030202020204" pitchFamily="49" charset="0"/>
              </a:rPr>
              <a:t>package                   </a:t>
            </a:r>
            <a:r>
              <a:rPr lang="en-GB" sz="2400" dirty="0">
                <a:solidFill>
                  <a:schemeClr val="tx1">
                    <a:lumMod val="50000"/>
                  </a:schemeClr>
                </a:solidFill>
                <a:latin typeface="Hack Nerd Font" panose="020B0609030202020204" pitchFamily="49" charset="0"/>
                <a:ea typeface="Hack Nerd Font" panose="020B0609030202020204" pitchFamily="49" charset="0"/>
                <a:cs typeface="Hack Nerd Font" panose="020B0609030202020204" pitchFamily="49" charset="0"/>
              </a:rPr>
              <a:t>// generate templates and stage artifacts</a:t>
            </a:r>
          </a:p>
        </p:txBody>
      </p:sp>
      <p:pic>
        <p:nvPicPr>
          <p:cNvPr id="58" name="Graphic 57">
            <a:extLst>
              <a:ext uri="{FF2B5EF4-FFF2-40B4-BE49-F238E27FC236}">
                <a16:creationId xmlns:a16="http://schemas.microsoft.com/office/drawing/2014/main" id="{CD559279-5C83-D142-AD40-A2878D44B68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70486" y="2619603"/>
            <a:ext cx="1296000" cy="1296000"/>
          </a:xfrm>
          <a:prstGeom prst="rect">
            <a:avLst/>
          </a:prstGeom>
        </p:spPr>
      </p:pic>
      <p:sp>
        <p:nvSpPr>
          <p:cNvPr id="59" name="TextBox 58">
            <a:extLst>
              <a:ext uri="{FF2B5EF4-FFF2-40B4-BE49-F238E27FC236}">
                <a16:creationId xmlns:a16="http://schemas.microsoft.com/office/drawing/2014/main" id="{CC360EF0-AF78-DC4D-B065-FE468824F452}"/>
              </a:ext>
            </a:extLst>
          </p:cNvPr>
          <p:cNvSpPr txBox="1"/>
          <p:nvPr/>
        </p:nvSpPr>
        <p:spPr>
          <a:xfrm>
            <a:off x="2615065" y="3084520"/>
            <a:ext cx="537327" cy="276999"/>
          </a:xfrm>
          <a:prstGeom prst="rect">
            <a:avLst/>
          </a:prstGeom>
          <a:noFill/>
        </p:spPr>
        <p:txBody>
          <a:bodyPr wrap="none" rtlCol="0">
            <a:spAutoFit/>
          </a:bodyPr>
          <a:lstStyle/>
          <a:p>
            <a:pPr algn="l"/>
            <a:r>
              <a:rPr lang="en-US" sz="1200" dirty="0">
                <a:latin typeface="Amazon Ember" panose="020B0603020204020204" pitchFamily="34" charset="0"/>
                <a:ea typeface="Amazon Ember" panose="020B0603020204020204" pitchFamily="34" charset="0"/>
                <a:cs typeface="Amazon Ember" panose="020B0603020204020204" pitchFamily="34" charset="0"/>
              </a:rPr>
              <a:t>build</a:t>
            </a:r>
            <a:endParaRPr lang="en-DE" sz="1200" dirty="0">
              <a:latin typeface="Amazon Ember" panose="020B0603020204020204" pitchFamily="34" charset="0"/>
              <a:ea typeface="Amazon Ember" panose="020B0603020204020204" pitchFamily="34" charset="0"/>
              <a:cs typeface="Amazon Ember" panose="020B0603020204020204" pitchFamily="34" charset="0"/>
            </a:endParaRPr>
          </a:p>
        </p:txBody>
      </p:sp>
    </p:spTree>
    <p:extLst>
      <p:ext uri="{BB962C8B-B14F-4D97-AF65-F5344CB8AC3E}">
        <p14:creationId xmlns:p14="http://schemas.microsoft.com/office/powerpoint/2010/main" val="179052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9652AA-3F68-F345-9929-D061E5956D9B}"/>
              </a:ext>
            </a:extLst>
          </p:cNvPr>
          <p:cNvSpPr>
            <a:spLocks noGrp="1"/>
          </p:cNvSpPr>
          <p:nvPr>
            <p:ph type="title"/>
          </p:nvPr>
        </p:nvSpPr>
        <p:spPr/>
        <p:txBody>
          <a:bodyPr/>
          <a:lstStyle/>
          <a:p>
            <a:r>
              <a:rPr lang="en-US" dirty="0"/>
              <a:t>Run the code as a zip artifact</a:t>
            </a:r>
            <a:endParaRPr lang="en-LU" dirty="0"/>
          </a:p>
        </p:txBody>
      </p:sp>
      <p:sp>
        <p:nvSpPr>
          <p:cNvPr id="5" name="Rectangle 4">
            <a:extLst>
              <a:ext uri="{FF2B5EF4-FFF2-40B4-BE49-F238E27FC236}">
                <a16:creationId xmlns:a16="http://schemas.microsoft.com/office/drawing/2014/main" id="{4F4F30BD-97BB-D544-B283-EF221302180B}"/>
              </a:ext>
            </a:extLst>
          </p:cNvPr>
          <p:cNvSpPr/>
          <p:nvPr/>
        </p:nvSpPr>
        <p:spPr>
          <a:xfrm>
            <a:off x="2341785" y="1645920"/>
            <a:ext cx="10080000" cy="5431155"/>
          </a:xfrm>
          <a:prstGeom prst="rect">
            <a:avLst/>
          </a:prstGeom>
          <a:noFill/>
          <a:ln w="381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LU" dirty="0"/>
          </a:p>
        </p:txBody>
      </p:sp>
      <p:pic>
        <p:nvPicPr>
          <p:cNvPr id="6" name="Graphic 5">
            <a:extLst>
              <a:ext uri="{FF2B5EF4-FFF2-40B4-BE49-F238E27FC236}">
                <a16:creationId xmlns:a16="http://schemas.microsoft.com/office/drawing/2014/main" id="{28843AB2-614F-DD4E-B648-FEF01E164B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41785" y="1645920"/>
            <a:ext cx="1080000" cy="1080000"/>
          </a:xfrm>
          <a:prstGeom prst="rect">
            <a:avLst/>
          </a:prstGeom>
        </p:spPr>
      </p:pic>
      <p:sp>
        <p:nvSpPr>
          <p:cNvPr id="7" name="TextBox 6">
            <a:extLst>
              <a:ext uri="{FF2B5EF4-FFF2-40B4-BE49-F238E27FC236}">
                <a16:creationId xmlns:a16="http://schemas.microsoft.com/office/drawing/2014/main" id="{DC3D95CB-C2F0-E14E-9B7C-A0AE8E482ABE}"/>
              </a:ext>
            </a:extLst>
          </p:cNvPr>
          <p:cNvSpPr txBox="1"/>
          <p:nvPr/>
        </p:nvSpPr>
        <p:spPr>
          <a:xfrm>
            <a:off x="3600345" y="1916615"/>
            <a:ext cx="4097597" cy="538609"/>
          </a:xfrm>
          <a:prstGeom prst="rect">
            <a:avLst/>
          </a:prstGeom>
          <a:noFill/>
        </p:spPr>
        <p:txBody>
          <a:bodyPr wrap="none" rtlCol="0">
            <a:spAutoFit/>
          </a:bodyPr>
          <a:lstStyle/>
          <a:p>
            <a:pPr algn="l"/>
            <a:r>
              <a:rPr lang="en-LU" sz="2900" dirty="0">
                <a:latin typeface="Amazon Ember" panose="020B0603020204020204" pitchFamily="34" charset="0"/>
                <a:ea typeface="Amazon Ember" panose="020B0603020204020204" pitchFamily="34" charset="0"/>
                <a:cs typeface="Amazon Ember" panose="020B0603020204020204" pitchFamily="34" charset="0"/>
              </a:rPr>
              <a:t>Execution Environment</a:t>
            </a:r>
          </a:p>
        </p:txBody>
      </p:sp>
      <p:sp>
        <p:nvSpPr>
          <p:cNvPr id="10" name="Rectangle 9">
            <a:extLst>
              <a:ext uri="{FF2B5EF4-FFF2-40B4-BE49-F238E27FC236}">
                <a16:creationId xmlns:a16="http://schemas.microsoft.com/office/drawing/2014/main" id="{6504C672-CF3B-6244-A165-862BD92EFC81}"/>
              </a:ext>
            </a:extLst>
          </p:cNvPr>
          <p:cNvSpPr/>
          <p:nvPr/>
        </p:nvSpPr>
        <p:spPr>
          <a:xfrm>
            <a:off x="6396713" y="3085199"/>
            <a:ext cx="5760000" cy="3632399"/>
          </a:xfrm>
          <a:prstGeom prst="rect">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LU" sz="2400" dirty="0"/>
              <a:t>Lambda </a:t>
            </a:r>
            <a:r>
              <a:rPr lang="en-LU" sz="2400"/>
              <a:t>Function Code</a:t>
            </a: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LU" sz="2400" dirty="0"/>
          </a:p>
        </p:txBody>
      </p:sp>
      <p:sp>
        <p:nvSpPr>
          <p:cNvPr id="11" name="Rectangle 10">
            <a:extLst>
              <a:ext uri="{FF2B5EF4-FFF2-40B4-BE49-F238E27FC236}">
                <a16:creationId xmlns:a16="http://schemas.microsoft.com/office/drawing/2014/main" id="{EA65A57A-AC0F-DB42-AEAB-96C3223AF2FE}"/>
              </a:ext>
            </a:extLst>
          </p:cNvPr>
          <p:cNvSpPr/>
          <p:nvPr/>
        </p:nvSpPr>
        <p:spPr>
          <a:xfrm>
            <a:off x="6693299" y="4642209"/>
            <a:ext cx="5166828" cy="1405564"/>
          </a:xfrm>
          <a:prstGeom prst="rect">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LU" sz="2400"/>
              <a:t>Lambda Layers</a:t>
            </a:r>
            <a:br>
              <a:rPr lang="en-LU" sz="2400"/>
            </a:br>
            <a:r>
              <a:rPr lang="en-LU" sz="2400"/>
              <a:t>(</a:t>
            </a:r>
            <a:r>
              <a:rPr lang="en-US" sz="2400" dirty="0"/>
              <a:t>attached with packaged dependencies</a:t>
            </a:r>
            <a:r>
              <a:rPr lang="en-LU" sz="2400"/>
              <a:t>)</a:t>
            </a:r>
            <a:endParaRPr lang="en-LU" sz="2400" dirty="0"/>
          </a:p>
        </p:txBody>
      </p:sp>
      <p:cxnSp>
        <p:nvCxnSpPr>
          <p:cNvPr id="12" name="Straight Arrow Connector 11">
            <a:extLst>
              <a:ext uri="{FF2B5EF4-FFF2-40B4-BE49-F238E27FC236}">
                <a16:creationId xmlns:a16="http://schemas.microsoft.com/office/drawing/2014/main" id="{8BC83124-E2FB-8C46-AAB4-B95240E97FD0}"/>
              </a:ext>
            </a:extLst>
          </p:cNvPr>
          <p:cNvCxnSpPr>
            <a:cxnSpLocks/>
          </p:cNvCxnSpPr>
          <p:nvPr/>
        </p:nvCxnSpPr>
        <p:spPr>
          <a:xfrm>
            <a:off x="5779513" y="4633416"/>
            <a:ext cx="509329" cy="0"/>
          </a:xfrm>
          <a:prstGeom prst="straightConnector1">
            <a:avLst/>
          </a:prstGeom>
          <a:ln w="3810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F4B09E9F-11C9-FA47-8F09-2134AD717902}"/>
              </a:ext>
            </a:extLst>
          </p:cNvPr>
          <p:cNvSpPr/>
          <p:nvPr/>
        </p:nvSpPr>
        <p:spPr>
          <a:xfrm>
            <a:off x="2700000" y="3085200"/>
            <a:ext cx="1080000" cy="3632400"/>
          </a:xfrm>
          <a:prstGeom prst="rect">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LU" dirty="0"/>
              <a:t>Runtime API</a:t>
            </a:r>
          </a:p>
        </p:txBody>
      </p:sp>
      <p:sp>
        <p:nvSpPr>
          <p:cNvPr id="20" name="Rectangle 19">
            <a:extLst>
              <a:ext uri="{FF2B5EF4-FFF2-40B4-BE49-F238E27FC236}">
                <a16:creationId xmlns:a16="http://schemas.microsoft.com/office/drawing/2014/main" id="{18AEFDB4-E2AB-5E40-AC36-B6FD51960C83}"/>
              </a:ext>
            </a:extLst>
          </p:cNvPr>
          <p:cNvSpPr/>
          <p:nvPr/>
        </p:nvSpPr>
        <p:spPr>
          <a:xfrm>
            <a:off x="4596518" y="3085198"/>
            <a:ext cx="1080000" cy="3632400"/>
          </a:xfrm>
          <a:prstGeom prst="rect">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dirty="0"/>
              <a:t>Language </a:t>
            </a:r>
            <a:r>
              <a:rPr lang="en-LU"/>
              <a:t>Runtime</a:t>
            </a:r>
            <a:endParaRPr lang="en-LU" dirty="0"/>
          </a:p>
        </p:txBody>
      </p:sp>
      <p:cxnSp>
        <p:nvCxnSpPr>
          <p:cNvPr id="22" name="Straight Arrow Connector 21">
            <a:extLst>
              <a:ext uri="{FF2B5EF4-FFF2-40B4-BE49-F238E27FC236}">
                <a16:creationId xmlns:a16="http://schemas.microsoft.com/office/drawing/2014/main" id="{A4CB0B74-E854-5440-A1C3-15BC3A4DFD63}"/>
              </a:ext>
            </a:extLst>
          </p:cNvPr>
          <p:cNvCxnSpPr>
            <a:cxnSpLocks/>
          </p:cNvCxnSpPr>
          <p:nvPr/>
        </p:nvCxnSpPr>
        <p:spPr>
          <a:xfrm>
            <a:off x="3927267" y="4662594"/>
            <a:ext cx="509329" cy="0"/>
          </a:xfrm>
          <a:prstGeom prst="straightConnector1">
            <a:avLst/>
          </a:prstGeom>
          <a:ln w="3810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9928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9652AA-3F68-F345-9929-D061E5956D9B}"/>
              </a:ext>
            </a:extLst>
          </p:cNvPr>
          <p:cNvSpPr>
            <a:spLocks noGrp="1"/>
          </p:cNvSpPr>
          <p:nvPr>
            <p:ph type="title"/>
          </p:nvPr>
        </p:nvSpPr>
        <p:spPr/>
        <p:txBody>
          <a:bodyPr/>
          <a:lstStyle/>
          <a:p>
            <a:r>
              <a:rPr lang="en-US" dirty="0"/>
              <a:t>Run the code as a container image</a:t>
            </a:r>
            <a:endParaRPr lang="en-LU" dirty="0"/>
          </a:p>
        </p:txBody>
      </p:sp>
      <p:sp>
        <p:nvSpPr>
          <p:cNvPr id="5" name="Rectangle 4">
            <a:extLst>
              <a:ext uri="{FF2B5EF4-FFF2-40B4-BE49-F238E27FC236}">
                <a16:creationId xmlns:a16="http://schemas.microsoft.com/office/drawing/2014/main" id="{4F4F30BD-97BB-D544-B283-EF221302180B}"/>
              </a:ext>
            </a:extLst>
          </p:cNvPr>
          <p:cNvSpPr/>
          <p:nvPr/>
        </p:nvSpPr>
        <p:spPr>
          <a:xfrm>
            <a:off x="2341785" y="1645920"/>
            <a:ext cx="10080000" cy="5431155"/>
          </a:xfrm>
          <a:prstGeom prst="rect">
            <a:avLst/>
          </a:prstGeom>
          <a:noFill/>
          <a:ln w="381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LU" dirty="0"/>
          </a:p>
        </p:txBody>
      </p:sp>
      <p:pic>
        <p:nvPicPr>
          <p:cNvPr id="6" name="Graphic 5">
            <a:extLst>
              <a:ext uri="{FF2B5EF4-FFF2-40B4-BE49-F238E27FC236}">
                <a16:creationId xmlns:a16="http://schemas.microsoft.com/office/drawing/2014/main" id="{28843AB2-614F-DD4E-B648-FEF01E164B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41785" y="1645920"/>
            <a:ext cx="1080000" cy="1080000"/>
          </a:xfrm>
          <a:prstGeom prst="rect">
            <a:avLst/>
          </a:prstGeom>
        </p:spPr>
      </p:pic>
      <p:sp>
        <p:nvSpPr>
          <p:cNvPr id="7" name="TextBox 6">
            <a:extLst>
              <a:ext uri="{FF2B5EF4-FFF2-40B4-BE49-F238E27FC236}">
                <a16:creationId xmlns:a16="http://schemas.microsoft.com/office/drawing/2014/main" id="{DC3D95CB-C2F0-E14E-9B7C-A0AE8E482ABE}"/>
              </a:ext>
            </a:extLst>
          </p:cNvPr>
          <p:cNvSpPr txBox="1"/>
          <p:nvPr/>
        </p:nvSpPr>
        <p:spPr>
          <a:xfrm>
            <a:off x="3600345" y="1916615"/>
            <a:ext cx="4097597" cy="538609"/>
          </a:xfrm>
          <a:prstGeom prst="rect">
            <a:avLst/>
          </a:prstGeom>
          <a:noFill/>
        </p:spPr>
        <p:txBody>
          <a:bodyPr wrap="none" rtlCol="0">
            <a:spAutoFit/>
          </a:bodyPr>
          <a:lstStyle/>
          <a:p>
            <a:pPr algn="l"/>
            <a:r>
              <a:rPr lang="en-LU" sz="2900" dirty="0">
                <a:latin typeface="Amazon Ember" panose="020B0603020204020204" pitchFamily="34" charset="0"/>
                <a:ea typeface="Amazon Ember" panose="020B0603020204020204" pitchFamily="34" charset="0"/>
                <a:cs typeface="Amazon Ember" panose="020B0603020204020204" pitchFamily="34" charset="0"/>
              </a:rPr>
              <a:t>Execution Environment</a:t>
            </a:r>
          </a:p>
        </p:txBody>
      </p:sp>
      <p:sp>
        <p:nvSpPr>
          <p:cNvPr id="10" name="Rectangle 9">
            <a:extLst>
              <a:ext uri="{FF2B5EF4-FFF2-40B4-BE49-F238E27FC236}">
                <a16:creationId xmlns:a16="http://schemas.microsoft.com/office/drawing/2014/main" id="{6504C672-CF3B-6244-A165-862BD92EFC81}"/>
              </a:ext>
            </a:extLst>
          </p:cNvPr>
          <p:cNvSpPr/>
          <p:nvPr/>
        </p:nvSpPr>
        <p:spPr>
          <a:xfrm>
            <a:off x="5341636" y="3085199"/>
            <a:ext cx="5760000" cy="3632399"/>
          </a:xfrm>
          <a:prstGeom prst="rect">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Container Image</a:t>
            </a:r>
          </a:p>
          <a:p>
            <a:pPr algn="ctr"/>
            <a:r>
              <a:rPr lang="en-US" sz="2400" dirty="0"/>
              <a:t>Language Runtime</a:t>
            </a:r>
          </a:p>
          <a:p>
            <a:pPr algn="ctr"/>
            <a:r>
              <a:rPr lang="en-LU" sz="2400"/>
              <a:t>Lambda Function Code</a:t>
            </a:r>
            <a:endParaRPr lang="en-US" sz="2400" dirty="0"/>
          </a:p>
          <a:p>
            <a:pPr algn="ctr"/>
            <a:r>
              <a:rPr lang="en-US" sz="2400" dirty="0"/>
              <a:t>Packaged Dependencies</a:t>
            </a:r>
          </a:p>
          <a:p>
            <a:pPr algn="ctr"/>
            <a:endParaRPr lang="en-LU" sz="2400" dirty="0"/>
          </a:p>
        </p:txBody>
      </p:sp>
      <p:sp>
        <p:nvSpPr>
          <p:cNvPr id="19" name="Rectangle 18">
            <a:extLst>
              <a:ext uri="{FF2B5EF4-FFF2-40B4-BE49-F238E27FC236}">
                <a16:creationId xmlns:a16="http://schemas.microsoft.com/office/drawing/2014/main" id="{F4B09E9F-11C9-FA47-8F09-2134AD717902}"/>
              </a:ext>
            </a:extLst>
          </p:cNvPr>
          <p:cNvSpPr/>
          <p:nvPr/>
        </p:nvSpPr>
        <p:spPr>
          <a:xfrm>
            <a:off x="2700000" y="3085200"/>
            <a:ext cx="1080000" cy="3632400"/>
          </a:xfrm>
          <a:prstGeom prst="rect">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LU" dirty="0"/>
              <a:t>Runtime API</a:t>
            </a:r>
          </a:p>
        </p:txBody>
      </p:sp>
      <p:cxnSp>
        <p:nvCxnSpPr>
          <p:cNvPr id="22" name="Straight Arrow Connector 21">
            <a:extLst>
              <a:ext uri="{FF2B5EF4-FFF2-40B4-BE49-F238E27FC236}">
                <a16:creationId xmlns:a16="http://schemas.microsoft.com/office/drawing/2014/main" id="{A4CB0B74-E854-5440-A1C3-15BC3A4DFD63}"/>
              </a:ext>
            </a:extLst>
          </p:cNvPr>
          <p:cNvCxnSpPr>
            <a:cxnSpLocks/>
          </p:cNvCxnSpPr>
          <p:nvPr/>
        </p:nvCxnSpPr>
        <p:spPr>
          <a:xfrm>
            <a:off x="4147075" y="4662594"/>
            <a:ext cx="864541" cy="0"/>
          </a:xfrm>
          <a:prstGeom prst="straightConnector1">
            <a:avLst/>
          </a:prstGeom>
          <a:ln w="3810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4665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D838E4-BD93-3F41-894D-C133848F2E16}"/>
              </a:ext>
            </a:extLst>
          </p:cNvPr>
          <p:cNvSpPr>
            <a:spLocks noGrp="1"/>
          </p:cNvSpPr>
          <p:nvPr>
            <p:ph type="title"/>
          </p:nvPr>
        </p:nvSpPr>
        <p:spPr>
          <a:xfrm>
            <a:off x="610842" y="2727702"/>
            <a:ext cx="12435840" cy="2410152"/>
          </a:xfrm>
        </p:spPr>
        <p:txBody>
          <a:bodyPr/>
          <a:lstStyle/>
          <a:p>
            <a:r>
              <a:rPr lang="en-US" dirty="0">
                <a:solidFill>
                  <a:schemeClr val="tx1"/>
                </a:solidFill>
              </a:rPr>
              <a:t>Popular decoupling</a:t>
            </a:r>
            <a:br>
              <a:rPr lang="en-US" dirty="0">
                <a:solidFill>
                  <a:schemeClr val="tx1"/>
                </a:solidFill>
              </a:rPr>
            </a:br>
            <a:r>
              <a:rPr lang="en-US" dirty="0">
                <a:solidFill>
                  <a:schemeClr val="tx1"/>
                </a:solidFill>
              </a:rPr>
              <a:t>patterns with</a:t>
            </a:r>
            <a:br>
              <a:rPr lang="en-US" dirty="0">
                <a:solidFill>
                  <a:schemeClr val="tx1"/>
                </a:solidFill>
              </a:rPr>
            </a:br>
            <a:r>
              <a:rPr lang="en-US" dirty="0">
                <a:solidFill>
                  <a:schemeClr val="tx1"/>
                </a:solidFill>
              </a:rPr>
              <a:t>containers</a:t>
            </a:r>
          </a:p>
        </p:txBody>
      </p:sp>
    </p:spTree>
    <p:extLst>
      <p:ext uri="{BB962C8B-B14F-4D97-AF65-F5344CB8AC3E}">
        <p14:creationId xmlns:p14="http://schemas.microsoft.com/office/powerpoint/2010/main" val="2249229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9867754-E1AD-2744-80E5-99BA035693FC}"/>
              </a:ext>
            </a:extLst>
          </p:cNvPr>
          <p:cNvSpPr txBox="1"/>
          <p:nvPr/>
        </p:nvSpPr>
        <p:spPr>
          <a:xfrm>
            <a:off x="778230" y="621911"/>
            <a:ext cx="13581963" cy="707886"/>
          </a:xfrm>
          <a:prstGeom prst="rect">
            <a:avLst/>
          </a:prstGeom>
          <a:noFill/>
        </p:spPr>
        <p:txBody>
          <a:bodyPr wrap="square" rtlCol="0">
            <a:spAutoFit/>
          </a:bodyPr>
          <a:lstStyle/>
          <a:p>
            <a:pPr algn="l"/>
            <a:r>
              <a:rPr lang="en-US" sz="4000" dirty="0">
                <a:latin typeface="Amazon Ember" panose="020B0603020204020204" pitchFamily="34" charset="0"/>
                <a:ea typeface="Amazon Ember" panose="020B0603020204020204" pitchFamily="34" charset="0"/>
                <a:cs typeface="Amazon Ember" panose="020B0603020204020204" pitchFamily="34" charset="0"/>
              </a:rPr>
              <a:t>Decouple traffic: One domain, multiple services</a:t>
            </a:r>
          </a:p>
        </p:txBody>
      </p:sp>
      <p:pic>
        <p:nvPicPr>
          <p:cNvPr id="15" name="Graphic 14">
            <a:extLst>
              <a:ext uri="{FF2B5EF4-FFF2-40B4-BE49-F238E27FC236}">
                <a16:creationId xmlns:a16="http://schemas.microsoft.com/office/drawing/2014/main" id="{CE75BA79-E8F3-B94F-A717-52B100EA5A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1054060" y="3721672"/>
            <a:ext cx="1363675" cy="1325082"/>
          </a:xfrm>
          <a:prstGeom prst="rect">
            <a:avLst/>
          </a:prstGeom>
        </p:spPr>
      </p:pic>
      <p:sp>
        <p:nvSpPr>
          <p:cNvPr id="16" name="TextBox 15">
            <a:extLst>
              <a:ext uri="{FF2B5EF4-FFF2-40B4-BE49-F238E27FC236}">
                <a16:creationId xmlns:a16="http://schemas.microsoft.com/office/drawing/2014/main" id="{50359AE4-C5C0-7E4B-9983-7FF16C36BB1B}"/>
              </a:ext>
            </a:extLst>
          </p:cNvPr>
          <p:cNvSpPr txBox="1"/>
          <p:nvPr/>
        </p:nvSpPr>
        <p:spPr>
          <a:xfrm>
            <a:off x="2730841" y="5166284"/>
            <a:ext cx="3998241" cy="830997"/>
          </a:xfrm>
          <a:prstGeom prst="rect">
            <a:avLst/>
          </a:prstGeom>
          <a:noFill/>
        </p:spPr>
        <p:txBody>
          <a:bodyPr wrap="square" rtlCol="0">
            <a:spAutoFit/>
          </a:bodyPr>
          <a:lstStyle/>
          <a:p>
            <a:pPr algn="ctr"/>
            <a:r>
              <a:rPr lang="en-US" sz="2400" dirty="0"/>
              <a:t>Amazon</a:t>
            </a:r>
          </a:p>
          <a:p>
            <a:pPr algn="ctr"/>
            <a:r>
              <a:rPr lang="en-US" sz="2400" dirty="0"/>
              <a:t>CloudFront</a:t>
            </a:r>
          </a:p>
        </p:txBody>
      </p:sp>
      <p:pic>
        <p:nvPicPr>
          <p:cNvPr id="17" name="Graphic 16">
            <a:extLst>
              <a:ext uri="{FF2B5EF4-FFF2-40B4-BE49-F238E27FC236}">
                <a16:creationId xmlns:a16="http://schemas.microsoft.com/office/drawing/2014/main" id="{2CBF8404-865F-B44D-BA66-DA3A05D1C7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12311" y="3767425"/>
            <a:ext cx="1235303" cy="1235303"/>
          </a:xfrm>
          <a:prstGeom prst="rect">
            <a:avLst/>
          </a:prstGeom>
        </p:spPr>
      </p:pic>
      <p:sp>
        <p:nvSpPr>
          <p:cNvPr id="18" name="TextBox 17">
            <a:extLst>
              <a:ext uri="{FF2B5EF4-FFF2-40B4-BE49-F238E27FC236}">
                <a16:creationId xmlns:a16="http://schemas.microsoft.com/office/drawing/2014/main" id="{93BBD3C9-8796-4044-9D36-7D829EC4E083}"/>
              </a:ext>
            </a:extLst>
          </p:cNvPr>
          <p:cNvSpPr txBox="1"/>
          <p:nvPr/>
        </p:nvSpPr>
        <p:spPr>
          <a:xfrm>
            <a:off x="1054060" y="5052102"/>
            <a:ext cx="1255538" cy="461665"/>
          </a:xfrm>
          <a:prstGeom prst="rect">
            <a:avLst/>
          </a:prstGeom>
          <a:noFill/>
        </p:spPr>
        <p:txBody>
          <a:bodyPr wrap="square" rtlCol="0">
            <a:spAutoFit/>
          </a:bodyPr>
          <a:lstStyle/>
          <a:p>
            <a:pPr algn="ctr"/>
            <a:r>
              <a:rPr lang="en-US" sz="2400" dirty="0"/>
              <a:t>Users</a:t>
            </a:r>
          </a:p>
        </p:txBody>
      </p:sp>
      <p:sp>
        <p:nvSpPr>
          <p:cNvPr id="2" name="TextBox 1">
            <a:extLst>
              <a:ext uri="{FF2B5EF4-FFF2-40B4-BE49-F238E27FC236}">
                <a16:creationId xmlns:a16="http://schemas.microsoft.com/office/drawing/2014/main" id="{C7A8610C-27AB-FC4E-912E-715888304874}"/>
              </a:ext>
            </a:extLst>
          </p:cNvPr>
          <p:cNvSpPr txBox="1"/>
          <p:nvPr/>
        </p:nvSpPr>
        <p:spPr>
          <a:xfrm>
            <a:off x="8154694" y="1947448"/>
            <a:ext cx="4383435" cy="538609"/>
          </a:xfrm>
          <a:prstGeom prst="rect">
            <a:avLst/>
          </a:prstGeom>
          <a:noFill/>
        </p:spPr>
        <p:txBody>
          <a:bodyPr wrap="square" rtlCol="0">
            <a:spAutoFit/>
          </a:bodyPr>
          <a:lstStyle/>
          <a:p>
            <a:pPr algn="l"/>
            <a:r>
              <a:rPr lang="en-US" sz="2900" dirty="0" err="1">
                <a:latin typeface="Amazon Ember" panose="020B0603020204020204" pitchFamily="34" charset="0"/>
                <a:ea typeface="Amazon Ember" panose="020B0603020204020204" pitchFamily="34" charset="0"/>
                <a:cs typeface="Amazon Ember" panose="020B0603020204020204" pitchFamily="34" charset="0"/>
              </a:rPr>
              <a:t>mycompany.com</a:t>
            </a:r>
            <a:r>
              <a:rPr lang="en-US" sz="2900" dirty="0">
                <a:latin typeface="Amazon Ember" panose="020B0603020204020204" pitchFamily="34" charset="0"/>
                <a:ea typeface="Amazon Ember" panose="020B0603020204020204" pitchFamily="34" charset="0"/>
                <a:cs typeface="Amazon Ember" panose="020B0603020204020204" pitchFamily="34" charset="0"/>
              </a:rPr>
              <a:t>/blog/*</a:t>
            </a:r>
          </a:p>
        </p:txBody>
      </p:sp>
      <p:sp>
        <p:nvSpPr>
          <p:cNvPr id="20" name="TextBox 19">
            <a:extLst>
              <a:ext uri="{FF2B5EF4-FFF2-40B4-BE49-F238E27FC236}">
                <a16:creationId xmlns:a16="http://schemas.microsoft.com/office/drawing/2014/main" id="{25962630-A183-F04E-99B5-BEE5E9EF5C3E}"/>
              </a:ext>
            </a:extLst>
          </p:cNvPr>
          <p:cNvSpPr txBox="1"/>
          <p:nvPr/>
        </p:nvSpPr>
        <p:spPr>
          <a:xfrm>
            <a:off x="3265023" y="3127333"/>
            <a:ext cx="3192651" cy="538609"/>
          </a:xfrm>
          <a:prstGeom prst="rect">
            <a:avLst/>
          </a:prstGeom>
          <a:noFill/>
        </p:spPr>
        <p:txBody>
          <a:bodyPr wrap="square" rtlCol="0">
            <a:spAutoFit/>
          </a:bodyPr>
          <a:lstStyle/>
          <a:p>
            <a:pPr algn="l"/>
            <a:r>
              <a:rPr lang="en-US" sz="2900" dirty="0" err="1">
                <a:latin typeface="Amazon Ember" panose="020B0603020204020204" pitchFamily="34" charset="0"/>
                <a:ea typeface="Amazon Ember" panose="020B0603020204020204" pitchFamily="34" charset="0"/>
                <a:cs typeface="Amazon Ember" panose="020B0603020204020204" pitchFamily="34" charset="0"/>
              </a:rPr>
              <a:t>mycompany.com</a:t>
            </a:r>
            <a:endParaRPr lang="en-US" sz="2900"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23" name="TextBox 22">
            <a:extLst>
              <a:ext uri="{FF2B5EF4-FFF2-40B4-BE49-F238E27FC236}">
                <a16:creationId xmlns:a16="http://schemas.microsoft.com/office/drawing/2014/main" id="{580F971C-53AA-B74D-8747-FAEB390605A5}"/>
              </a:ext>
            </a:extLst>
          </p:cNvPr>
          <p:cNvSpPr txBox="1"/>
          <p:nvPr/>
        </p:nvSpPr>
        <p:spPr>
          <a:xfrm>
            <a:off x="8154693" y="5300965"/>
            <a:ext cx="4383435" cy="538609"/>
          </a:xfrm>
          <a:prstGeom prst="rect">
            <a:avLst/>
          </a:prstGeom>
          <a:noFill/>
        </p:spPr>
        <p:txBody>
          <a:bodyPr wrap="square" rtlCol="0">
            <a:spAutoFit/>
          </a:bodyPr>
          <a:lstStyle/>
          <a:p>
            <a:pPr algn="l"/>
            <a:r>
              <a:rPr lang="en-US" sz="2900" dirty="0" err="1">
                <a:latin typeface="Amazon Ember" panose="020B0603020204020204" pitchFamily="34" charset="0"/>
                <a:ea typeface="Amazon Ember" panose="020B0603020204020204" pitchFamily="34" charset="0"/>
                <a:cs typeface="Amazon Ember" panose="020B0603020204020204" pitchFamily="34" charset="0"/>
              </a:rPr>
              <a:t>mycompany.com</a:t>
            </a:r>
            <a:r>
              <a:rPr lang="en-US" sz="2900" dirty="0">
                <a:latin typeface="Amazon Ember" panose="020B0603020204020204" pitchFamily="34" charset="0"/>
                <a:ea typeface="Amazon Ember" panose="020B0603020204020204" pitchFamily="34" charset="0"/>
                <a:cs typeface="Amazon Ember" panose="020B0603020204020204" pitchFamily="34" charset="0"/>
              </a:rPr>
              <a:t>/</a:t>
            </a:r>
            <a:r>
              <a:rPr lang="en-US" sz="2900" dirty="0" err="1">
                <a:latin typeface="Amazon Ember" panose="020B0603020204020204" pitchFamily="34" charset="0"/>
                <a:ea typeface="Amazon Ember" panose="020B0603020204020204" pitchFamily="34" charset="0"/>
                <a:cs typeface="Amazon Ember" panose="020B0603020204020204" pitchFamily="34" charset="0"/>
              </a:rPr>
              <a:t>api</a:t>
            </a:r>
            <a:r>
              <a:rPr lang="en-US" sz="2900" dirty="0">
                <a:latin typeface="Amazon Ember" panose="020B0603020204020204" pitchFamily="34" charset="0"/>
                <a:ea typeface="Amazon Ember" panose="020B0603020204020204" pitchFamily="34" charset="0"/>
                <a:cs typeface="Amazon Ember" panose="020B0603020204020204" pitchFamily="34" charset="0"/>
              </a:rPr>
              <a:t>/*</a:t>
            </a:r>
          </a:p>
        </p:txBody>
      </p:sp>
      <p:pic>
        <p:nvPicPr>
          <p:cNvPr id="24" name="Graphic 14">
            <a:extLst>
              <a:ext uri="{FF2B5EF4-FFF2-40B4-BE49-F238E27FC236}">
                <a16:creationId xmlns:a16="http://schemas.microsoft.com/office/drawing/2014/main" id="{93C1187B-ABD5-6F4E-8E34-118159F54D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73059" y="5993790"/>
            <a:ext cx="1235301" cy="123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a:extLst>
              <a:ext uri="{FF2B5EF4-FFF2-40B4-BE49-F238E27FC236}">
                <a16:creationId xmlns:a16="http://schemas.microsoft.com/office/drawing/2014/main" id="{7FACDB93-9732-8A42-A929-882AB7BE7813}"/>
              </a:ext>
            </a:extLst>
          </p:cNvPr>
          <p:cNvSpPr txBox="1"/>
          <p:nvPr/>
        </p:nvSpPr>
        <p:spPr>
          <a:xfrm>
            <a:off x="8577952" y="7291449"/>
            <a:ext cx="2793208" cy="523220"/>
          </a:xfrm>
          <a:prstGeom prst="rect">
            <a:avLst/>
          </a:prstGeom>
          <a:noFill/>
        </p:spPr>
        <p:txBody>
          <a:bodyPr wrap="square" rtlCol="0">
            <a:spAutoFit/>
          </a:bodyPr>
          <a:lstStyle/>
          <a:p>
            <a:pPr algn="ctr"/>
            <a:r>
              <a:rPr lang="en-US" sz="2800" dirty="0">
                <a:latin typeface="Amazon Ember" panose="020B0603020204020204" pitchFamily="34" charset="0"/>
                <a:ea typeface="Amazon Ember" panose="020B0603020204020204" pitchFamily="34" charset="0"/>
                <a:cs typeface="Amazon Ember" panose="020B0603020204020204" pitchFamily="34" charset="0"/>
              </a:rPr>
              <a:t>AWS </a:t>
            </a:r>
            <a:r>
              <a:rPr lang="en-US" sz="2800" dirty="0" err="1">
                <a:latin typeface="Amazon Ember" panose="020B0603020204020204" pitchFamily="34" charset="0"/>
                <a:ea typeface="Amazon Ember" panose="020B0603020204020204" pitchFamily="34" charset="0"/>
                <a:cs typeface="Amazon Ember" panose="020B0603020204020204" pitchFamily="34" charset="0"/>
              </a:rPr>
              <a:t>Fargate</a:t>
            </a:r>
            <a:endParaRPr lang="en-US" sz="2800" dirty="0">
              <a:latin typeface="Amazon Ember" panose="020B0603020204020204" pitchFamily="34" charset="0"/>
              <a:ea typeface="Amazon Ember" panose="020B0603020204020204" pitchFamily="34" charset="0"/>
              <a:cs typeface="Amazon Ember" panose="020B0603020204020204" pitchFamily="34" charset="0"/>
            </a:endParaRPr>
          </a:p>
        </p:txBody>
      </p:sp>
      <p:pic>
        <p:nvPicPr>
          <p:cNvPr id="26" name="Graphic 25">
            <a:extLst>
              <a:ext uri="{FF2B5EF4-FFF2-40B4-BE49-F238E27FC236}">
                <a16:creationId xmlns:a16="http://schemas.microsoft.com/office/drawing/2014/main" id="{246F0D98-F649-AB41-A029-E445297B63A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56904" y="2659507"/>
            <a:ext cx="1235302" cy="1235302"/>
          </a:xfrm>
          <a:prstGeom prst="rect">
            <a:avLst/>
          </a:prstGeom>
        </p:spPr>
      </p:pic>
      <p:sp>
        <p:nvSpPr>
          <p:cNvPr id="27" name="TextBox 26">
            <a:extLst>
              <a:ext uri="{FF2B5EF4-FFF2-40B4-BE49-F238E27FC236}">
                <a16:creationId xmlns:a16="http://schemas.microsoft.com/office/drawing/2014/main" id="{04F8C6D0-CF81-5C41-99B3-7592342DAEA5}"/>
              </a:ext>
            </a:extLst>
          </p:cNvPr>
          <p:cNvSpPr txBox="1"/>
          <p:nvPr/>
        </p:nvSpPr>
        <p:spPr>
          <a:xfrm>
            <a:off x="8305551" y="3892213"/>
            <a:ext cx="3338007" cy="954107"/>
          </a:xfrm>
          <a:prstGeom prst="rect">
            <a:avLst/>
          </a:prstGeom>
          <a:noFill/>
        </p:spPr>
        <p:txBody>
          <a:bodyPr wrap="square" rtlCol="0">
            <a:spAutoFit/>
          </a:bodyPr>
          <a:lstStyle/>
          <a:p>
            <a:pPr algn="ctr"/>
            <a:r>
              <a:rPr lang="en-US" sz="2800" dirty="0"/>
              <a:t>Amazon Simple Storage Service</a:t>
            </a:r>
          </a:p>
        </p:txBody>
      </p:sp>
      <p:cxnSp>
        <p:nvCxnSpPr>
          <p:cNvPr id="4" name="Straight Arrow Connector 3">
            <a:extLst>
              <a:ext uri="{FF2B5EF4-FFF2-40B4-BE49-F238E27FC236}">
                <a16:creationId xmlns:a16="http://schemas.microsoft.com/office/drawing/2014/main" id="{288E3CE0-0896-C74A-B513-A21B8AD139B3}"/>
              </a:ext>
            </a:extLst>
          </p:cNvPr>
          <p:cNvCxnSpPr>
            <a:cxnSpLocks/>
            <a:stCxn id="15" idx="1"/>
            <a:endCxn id="17" idx="1"/>
          </p:cNvCxnSpPr>
          <p:nvPr/>
        </p:nvCxnSpPr>
        <p:spPr>
          <a:xfrm>
            <a:off x="2417735" y="4384213"/>
            <a:ext cx="1694576" cy="864"/>
          </a:xfrm>
          <a:prstGeom prst="straightConnector1">
            <a:avLst/>
          </a:prstGeom>
          <a:ln w="79375">
            <a:tailEnd type="triangl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CEFEFF98-B085-C248-BAB3-023B236C2C45}"/>
              </a:ext>
            </a:extLst>
          </p:cNvPr>
          <p:cNvCxnSpPr>
            <a:cxnSpLocks/>
            <a:stCxn id="17" idx="3"/>
            <a:endCxn id="26" idx="1"/>
          </p:cNvCxnSpPr>
          <p:nvPr/>
        </p:nvCxnSpPr>
        <p:spPr>
          <a:xfrm flipV="1">
            <a:off x="5347614" y="3277158"/>
            <a:ext cx="4009290" cy="1107919"/>
          </a:xfrm>
          <a:prstGeom prst="straightConnector1">
            <a:avLst/>
          </a:prstGeom>
          <a:ln w="79375">
            <a:tailEnd type="triangle"/>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AAF545D9-1BFE-F348-989B-A635CBBF3B1C}"/>
              </a:ext>
            </a:extLst>
          </p:cNvPr>
          <p:cNvCxnSpPr>
            <a:cxnSpLocks/>
            <a:stCxn id="17" idx="3"/>
            <a:endCxn id="24" idx="1"/>
          </p:cNvCxnSpPr>
          <p:nvPr/>
        </p:nvCxnSpPr>
        <p:spPr>
          <a:xfrm>
            <a:off x="5347614" y="4385077"/>
            <a:ext cx="3925445" cy="2226364"/>
          </a:xfrm>
          <a:prstGeom prst="straightConnector1">
            <a:avLst/>
          </a:prstGeom>
          <a:ln w="79375">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6530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D838E4-BD93-3F41-894D-C133848F2E16}"/>
              </a:ext>
            </a:extLst>
          </p:cNvPr>
          <p:cNvSpPr>
            <a:spLocks noGrp="1"/>
          </p:cNvSpPr>
          <p:nvPr>
            <p:ph type="title"/>
          </p:nvPr>
        </p:nvSpPr>
        <p:spPr>
          <a:xfrm>
            <a:off x="486856" y="3370716"/>
            <a:ext cx="12435840" cy="1488168"/>
          </a:xfrm>
        </p:spPr>
        <p:txBody>
          <a:bodyPr/>
          <a:lstStyle/>
          <a:p>
            <a:r>
              <a:rPr lang="en-US" dirty="0">
                <a:solidFill>
                  <a:schemeClr val="tx1"/>
                </a:solidFill>
              </a:rPr>
              <a:t>Why containers?</a:t>
            </a:r>
          </a:p>
        </p:txBody>
      </p:sp>
    </p:spTree>
    <p:extLst>
      <p:ext uri="{BB962C8B-B14F-4D97-AF65-F5344CB8AC3E}">
        <p14:creationId xmlns:p14="http://schemas.microsoft.com/office/powerpoint/2010/main" val="2163000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9867754-E1AD-2744-80E5-99BA035693FC}"/>
              </a:ext>
            </a:extLst>
          </p:cNvPr>
          <p:cNvSpPr txBox="1"/>
          <p:nvPr/>
        </p:nvSpPr>
        <p:spPr>
          <a:xfrm>
            <a:off x="418280" y="460207"/>
            <a:ext cx="13581963" cy="707886"/>
          </a:xfrm>
          <a:prstGeom prst="rect">
            <a:avLst/>
          </a:prstGeom>
          <a:noFill/>
        </p:spPr>
        <p:txBody>
          <a:bodyPr wrap="square" rtlCol="0">
            <a:spAutoFit/>
          </a:bodyPr>
          <a:lstStyle/>
          <a:p>
            <a:pPr algn="l"/>
            <a:r>
              <a:rPr lang="en-US" sz="4000" dirty="0">
                <a:latin typeface="Amazon Ember" panose="020B0603020204020204" pitchFamily="34" charset="0"/>
                <a:ea typeface="Amazon Ember" panose="020B0603020204020204" pitchFamily="34" charset="0"/>
                <a:cs typeface="Amazon Ember" panose="020B0603020204020204" pitchFamily="34" charset="0"/>
              </a:rPr>
              <a:t>Decouple API into microservices</a:t>
            </a:r>
          </a:p>
        </p:txBody>
      </p:sp>
      <p:pic>
        <p:nvPicPr>
          <p:cNvPr id="15" name="Graphic 14">
            <a:extLst>
              <a:ext uri="{FF2B5EF4-FFF2-40B4-BE49-F238E27FC236}">
                <a16:creationId xmlns:a16="http://schemas.microsoft.com/office/drawing/2014/main" id="{CE75BA79-E8F3-B94F-A717-52B100EA5A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635606" y="3778827"/>
            <a:ext cx="836733" cy="813053"/>
          </a:xfrm>
          <a:prstGeom prst="rect">
            <a:avLst/>
          </a:prstGeom>
        </p:spPr>
      </p:pic>
      <p:sp>
        <p:nvSpPr>
          <p:cNvPr id="16" name="TextBox 15">
            <a:extLst>
              <a:ext uri="{FF2B5EF4-FFF2-40B4-BE49-F238E27FC236}">
                <a16:creationId xmlns:a16="http://schemas.microsoft.com/office/drawing/2014/main" id="{50359AE4-C5C0-7E4B-9983-7FF16C36BB1B}"/>
              </a:ext>
            </a:extLst>
          </p:cNvPr>
          <p:cNvSpPr txBox="1"/>
          <p:nvPr/>
        </p:nvSpPr>
        <p:spPr>
          <a:xfrm>
            <a:off x="1856247" y="4656470"/>
            <a:ext cx="1980644" cy="830997"/>
          </a:xfrm>
          <a:prstGeom prst="rect">
            <a:avLst/>
          </a:prstGeom>
          <a:noFill/>
        </p:spPr>
        <p:txBody>
          <a:bodyPr wrap="square" rtlCol="0">
            <a:spAutoFit/>
          </a:bodyPr>
          <a:lstStyle/>
          <a:p>
            <a:pPr algn="ctr"/>
            <a:r>
              <a:rPr lang="en-US" sz="2400" dirty="0"/>
              <a:t>Amazon</a:t>
            </a:r>
          </a:p>
          <a:p>
            <a:pPr algn="ctr"/>
            <a:r>
              <a:rPr lang="en-US" sz="2400" dirty="0"/>
              <a:t>CloudFront</a:t>
            </a:r>
          </a:p>
        </p:txBody>
      </p:sp>
      <p:pic>
        <p:nvPicPr>
          <p:cNvPr id="17" name="Graphic 16">
            <a:extLst>
              <a:ext uri="{FF2B5EF4-FFF2-40B4-BE49-F238E27FC236}">
                <a16:creationId xmlns:a16="http://schemas.microsoft.com/office/drawing/2014/main" id="{2CBF8404-865F-B44D-BA66-DA3A05D1C7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53986" y="3745837"/>
            <a:ext cx="846044" cy="846044"/>
          </a:xfrm>
          <a:prstGeom prst="rect">
            <a:avLst/>
          </a:prstGeom>
        </p:spPr>
      </p:pic>
      <p:sp>
        <p:nvSpPr>
          <p:cNvPr id="18" name="TextBox 17">
            <a:extLst>
              <a:ext uri="{FF2B5EF4-FFF2-40B4-BE49-F238E27FC236}">
                <a16:creationId xmlns:a16="http://schemas.microsoft.com/office/drawing/2014/main" id="{93BBD3C9-8796-4044-9D36-7D829EC4E083}"/>
              </a:ext>
            </a:extLst>
          </p:cNvPr>
          <p:cNvSpPr txBox="1"/>
          <p:nvPr/>
        </p:nvSpPr>
        <p:spPr>
          <a:xfrm>
            <a:off x="418280" y="4656470"/>
            <a:ext cx="1255538" cy="461665"/>
          </a:xfrm>
          <a:prstGeom prst="rect">
            <a:avLst/>
          </a:prstGeom>
          <a:noFill/>
        </p:spPr>
        <p:txBody>
          <a:bodyPr wrap="square" rtlCol="0">
            <a:spAutoFit/>
          </a:bodyPr>
          <a:lstStyle/>
          <a:p>
            <a:pPr algn="ctr"/>
            <a:r>
              <a:rPr lang="en-US" sz="2400" dirty="0"/>
              <a:t>Users</a:t>
            </a:r>
          </a:p>
        </p:txBody>
      </p:sp>
      <p:sp>
        <p:nvSpPr>
          <p:cNvPr id="2" name="TextBox 1">
            <a:extLst>
              <a:ext uri="{FF2B5EF4-FFF2-40B4-BE49-F238E27FC236}">
                <a16:creationId xmlns:a16="http://schemas.microsoft.com/office/drawing/2014/main" id="{C7A8610C-27AB-FC4E-912E-715888304874}"/>
              </a:ext>
            </a:extLst>
          </p:cNvPr>
          <p:cNvSpPr txBox="1"/>
          <p:nvPr/>
        </p:nvSpPr>
        <p:spPr>
          <a:xfrm>
            <a:off x="4616447" y="1835787"/>
            <a:ext cx="4383435" cy="461665"/>
          </a:xfrm>
          <a:prstGeom prst="rect">
            <a:avLst/>
          </a:prstGeom>
          <a:noFill/>
        </p:spPr>
        <p:txBody>
          <a:bodyPr wrap="square" rtlCol="0">
            <a:spAutoFit/>
          </a:bodyPr>
          <a:lstStyle/>
          <a:p>
            <a:pPr algn="l"/>
            <a:r>
              <a:rPr lang="en-US" sz="2400" dirty="0" err="1">
                <a:latin typeface="Amazon Ember" panose="020B0603020204020204" pitchFamily="34" charset="0"/>
                <a:ea typeface="Amazon Ember" panose="020B0603020204020204" pitchFamily="34" charset="0"/>
                <a:cs typeface="Amazon Ember" panose="020B0603020204020204" pitchFamily="34" charset="0"/>
              </a:rPr>
              <a:t>mycompany.com</a:t>
            </a:r>
            <a:r>
              <a:rPr lang="en-US" sz="2400" dirty="0">
                <a:latin typeface="Amazon Ember" panose="020B0603020204020204" pitchFamily="34" charset="0"/>
                <a:ea typeface="Amazon Ember" panose="020B0603020204020204" pitchFamily="34" charset="0"/>
                <a:cs typeface="Amazon Ember" panose="020B0603020204020204" pitchFamily="34" charset="0"/>
              </a:rPr>
              <a:t>/blog/*</a:t>
            </a:r>
          </a:p>
        </p:txBody>
      </p:sp>
      <p:sp>
        <p:nvSpPr>
          <p:cNvPr id="20" name="TextBox 19">
            <a:extLst>
              <a:ext uri="{FF2B5EF4-FFF2-40B4-BE49-F238E27FC236}">
                <a16:creationId xmlns:a16="http://schemas.microsoft.com/office/drawing/2014/main" id="{25962630-A183-F04E-99B5-BEE5E9EF5C3E}"/>
              </a:ext>
            </a:extLst>
          </p:cNvPr>
          <p:cNvSpPr txBox="1"/>
          <p:nvPr/>
        </p:nvSpPr>
        <p:spPr>
          <a:xfrm>
            <a:off x="1566434" y="3094679"/>
            <a:ext cx="3192651" cy="461665"/>
          </a:xfrm>
          <a:prstGeom prst="rect">
            <a:avLst/>
          </a:prstGeom>
          <a:noFill/>
        </p:spPr>
        <p:txBody>
          <a:bodyPr wrap="square" rtlCol="0">
            <a:spAutoFit/>
          </a:bodyPr>
          <a:lstStyle/>
          <a:p>
            <a:pPr algn="l"/>
            <a:r>
              <a:rPr lang="en-US" sz="2400" dirty="0" err="1">
                <a:latin typeface="Amazon Ember" panose="020B0603020204020204" pitchFamily="34" charset="0"/>
                <a:ea typeface="Amazon Ember" panose="020B0603020204020204" pitchFamily="34" charset="0"/>
                <a:cs typeface="Amazon Ember" panose="020B0603020204020204" pitchFamily="34" charset="0"/>
              </a:rPr>
              <a:t>mycompany.com</a:t>
            </a:r>
            <a:endParaRPr lang="en-US" sz="2400"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23" name="TextBox 22">
            <a:extLst>
              <a:ext uri="{FF2B5EF4-FFF2-40B4-BE49-F238E27FC236}">
                <a16:creationId xmlns:a16="http://schemas.microsoft.com/office/drawing/2014/main" id="{580F971C-53AA-B74D-8747-FAEB390605A5}"/>
              </a:ext>
            </a:extLst>
          </p:cNvPr>
          <p:cNvSpPr txBox="1"/>
          <p:nvPr/>
        </p:nvSpPr>
        <p:spPr>
          <a:xfrm>
            <a:off x="4616447" y="4447450"/>
            <a:ext cx="3653547" cy="461665"/>
          </a:xfrm>
          <a:prstGeom prst="rect">
            <a:avLst/>
          </a:prstGeom>
          <a:noFill/>
        </p:spPr>
        <p:txBody>
          <a:bodyPr wrap="square" rtlCol="0">
            <a:spAutoFit/>
          </a:bodyPr>
          <a:lstStyle/>
          <a:p>
            <a:pPr algn="l"/>
            <a:r>
              <a:rPr lang="en-US" sz="2400" dirty="0" err="1">
                <a:latin typeface="Amazon Ember" panose="020B0603020204020204" pitchFamily="34" charset="0"/>
                <a:ea typeface="Amazon Ember" panose="020B0603020204020204" pitchFamily="34" charset="0"/>
                <a:cs typeface="Amazon Ember" panose="020B0603020204020204" pitchFamily="34" charset="0"/>
              </a:rPr>
              <a:t>mycompany.com</a:t>
            </a:r>
            <a:r>
              <a:rPr lang="en-US" sz="2400" dirty="0">
                <a:latin typeface="Amazon Ember" panose="020B0603020204020204" pitchFamily="34" charset="0"/>
                <a:ea typeface="Amazon Ember" panose="020B0603020204020204" pitchFamily="34" charset="0"/>
                <a:cs typeface="Amazon Ember" panose="020B0603020204020204" pitchFamily="34" charset="0"/>
              </a:rPr>
              <a:t>/</a:t>
            </a:r>
            <a:r>
              <a:rPr lang="en-US" sz="2400" dirty="0" err="1">
                <a:latin typeface="Amazon Ember" panose="020B0603020204020204" pitchFamily="34" charset="0"/>
                <a:ea typeface="Amazon Ember" panose="020B0603020204020204" pitchFamily="34" charset="0"/>
                <a:cs typeface="Amazon Ember" panose="020B0603020204020204" pitchFamily="34" charset="0"/>
              </a:rPr>
              <a:t>api</a:t>
            </a:r>
            <a:r>
              <a:rPr lang="en-US" sz="2400" dirty="0">
                <a:latin typeface="Amazon Ember" panose="020B0603020204020204" pitchFamily="34" charset="0"/>
                <a:ea typeface="Amazon Ember" panose="020B0603020204020204" pitchFamily="34" charset="0"/>
                <a:cs typeface="Amazon Ember" panose="020B0603020204020204" pitchFamily="34" charset="0"/>
              </a:rPr>
              <a:t>/*</a:t>
            </a:r>
          </a:p>
        </p:txBody>
      </p:sp>
      <p:pic>
        <p:nvPicPr>
          <p:cNvPr id="24" name="Graphic 14">
            <a:extLst>
              <a:ext uri="{FF2B5EF4-FFF2-40B4-BE49-F238E27FC236}">
                <a16:creationId xmlns:a16="http://schemas.microsoft.com/office/drawing/2014/main" id="{93C1187B-ABD5-6F4E-8E34-118159F54D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88462" y="4114800"/>
            <a:ext cx="954159" cy="95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a:extLst>
              <a:ext uri="{FF2B5EF4-FFF2-40B4-BE49-F238E27FC236}">
                <a16:creationId xmlns:a16="http://schemas.microsoft.com/office/drawing/2014/main" id="{7FACDB93-9732-8A42-A929-882AB7BE7813}"/>
              </a:ext>
            </a:extLst>
          </p:cNvPr>
          <p:cNvSpPr txBox="1"/>
          <p:nvPr/>
        </p:nvSpPr>
        <p:spPr>
          <a:xfrm>
            <a:off x="8242417" y="5204060"/>
            <a:ext cx="2793208" cy="523220"/>
          </a:xfrm>
          <a:prstGeom prst="rect">
            <a:avLst/>
          </a:prstGeom>
          <a:noFill/>
        </p:spPr>
        <p:txBody>
          <a:bodyPr wrap="square" rtlCol="0">
            <a:spAutoFit/>
          </a:bodyPr>
          <a:lstStyle/>
          <a:p>
            <a:pPr algn="ctr"/>
            <a:r>
              <a:rPr lang="en-US" sz="2800" dirty="0">
                <a:latin typeface="Amazon Ember" panose="020B0603020204020204" pitchFamily="34" charset="0"/>
                <a:ea typeface="Amazon Ember" panose="020B0603020204020204" pitchFamily="34" charset="0"/>
                <a:cs typeface="Amazon Ember" panose="020B0603020204020204" pitchFamily="34" charset="0"/>
              </a:rPr>
              <a:t>AWS </a:t>
            </a:r>
            <a:r>
              <a:rPr lang="en-US" sz="2800" dirty="0" err="1">
                <a:latin typeface="Amazon Ember" panose="020B0603020204020204" pitchFamily="34" charset="0"/>
                <a:ea typeface="Amazon Ember" panose="020B0603020204020204" pitchFamily="34" charset="0"/>
                <a:cs typeface="Amazon Ember" panose="020B0603020204020204" pitchFamily="34" charset="0"/>
              </a:rPr>
              <a:t>Fargate</a:t>
            </a:r>
            <a:endParaRPr lang="en-US" sz="2800" dirty="0">
              <a:latin typeface="Amazon Ember" panose="020B0603020204020204" pitchFamily="34" charset="0"/>
              <a:ea typeface="Amazon Ember" panose="020B0603020204020204" pitchFamily="34" charset="0"/>
              <a:cs typeface="Amazon Ember" panose="020B0603020204020204" pitchFamily="34" charset="0"/>
            </a:endParaRPr>
          </a:p>
        </p:txBody>
      </p:sp>
      <p:pic>
        <p:nvPicPr>
          <p:cNvPr id="26" name="Graphic 25">
            <a:extLst>
              <a:ext uri="{FF2B5EF4-FFF2-40B4-BE49-F238E27FC236}">
                <a16:creationId xmlns:a16="http://schemas.microsoft.com/office/drawing/2014/main" id="{246F0D98-F649-AB41-A029-E445297B63A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82107" y="2347321"/>
            <a:ext cx="954159" cy="954159"/>
          </a:xfrm>
          <a:prstGeom prst="rect">
            <a:avLst/>
          </a:prstGeom>
        </p:spPr>
      </p:pic>
      <p:sp>
        <p:nvSpPr>
          <p:cNvPr id="27" name="TextBox 26">
            <a:extLst>
              <a:ext uri="{FF2B5EF4-FFF2-40B4-BE49-F238E27FC236}">
                <a16:creationId xmlns:a16="http://schemas.microsoft.com/office/drawing/2014/main" id="{04F8C6D0-CF81-5C41-99B3-7592342DAEA5}"/>
              </a:ext>
            </a:extLst>
          </p:cNvPr>
          <p:cNvSpPr txBox="1"/>
          <p:nvPr/>
        </p:nvSpPr>
        <p:spPr>
          <a:xfrm>
            <a:off x="5917895" y="2326297"/>
            <a:ext cx="3338007" cy="830997"/>
          </a:xfrm>
          <a:prstGeom prst="rect">
            <a:avLst/>
          </a:prstGeom>
          <a:noFill/>
        </p:spPr>
        <p:txBody>
          <a:bodyPr wrap="square" rtlCol="0">
            <a:spAutoFit/>
          </a:bodyPr>
          <a:lstStyle/>
          <a:p>
            <a:pPr algn="ctr"/>
            <a:r>
              <a:rPr lang="en-US" sz="2400" dirty="0"/>
              <a:t>Amazon Simple Storage Service</a:t>
            </a:r>
          </a:p>
        </p:txBody>
      </p:sp>
      <p:cxnSp>
        <p:nvCxnSpPr>
          <p:cNvPr id="4" name="Straight Arrow Connector 3">
            <a:extLst>
              <a:ext uri="{FF2B5EF4-FFF2-40B4-BE49-F238E27FC236}">
                <a16:creationId xmlns:a16="http://schemas.microsoft.com/office/drawing/2014/main" id="{288E3CE0-0896-C74A-B513-A21B8AD139B3}"/>
              </a:ext>
            </a:extLst>
          </p:cNvPr>
          <p:cNvCxnSpPr>
            <a:cxnSpLocks/>
            <a:stCxn id="15" idx="1"/>
            <a:endCxn id="17" idx="1"/>
          </p:cNvCxnSpPr>
          <p:nvPr/>
        </p:nvCxnSpPr>
        <p:spPr>
          <a:xfrm flipV="1">
            <a:off x="1472339" y="4168859"/>
            <a:ext cx="981647" cy="16495"/>
          </a:xfrm>
          <a:prstGeom prst="straightConnector1">
            <a:avLst/>
          </a:prstGeom>
          <a:ln w="79375">
            <a:tailEnd type="triangl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CEFEFF98-B085-C248-BAB3-023B236C2C45}"/>
              </a:ext>
            </a:extLst>
          </p:cNvPr>
          <p:cNvCxnSpPr>
            <a:cxnSpLocks/>
            <a:stCxn id="17" idx="3"/>
            <a:endCxn id="26" idx="1"/>
          </p:cNvCxnSpPr>
          <p:nvPr/>
        </p:nvCxnSpPr>
        <p:spPr>
          <a:xfrm flipV="1">
            <a:off x="3300030" y="2824401"/>
            <a:ext cx="1882077" cy="1344458"/>
          </a:xfrm>
          <a:prstGeom prst="straightConnector1">
            <a:avLst/>
          </a:prstGeom>
          <a:ln w="79375">
            <a:tailEnd type="triangle"/>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AAF545D9-1BFE-F348-989B-A635CBBF3B1C}"/>
              </a:ext>
            </a:extLst>
          </p:cNvPr>
          <p:cNvCxnSpPr>
            <a:cxnSpLocks/>
            <a:stCxn id="17" idx="3"/>
            <a:endCxn id="33" idx="1"/>
          </p:cNvCxnSpPr>
          <p:nvPr/>
        </p:nvCxnSpPr>
        <p:spPr>
          <a:xfrm>
            <a:off x="3300030" y="4168859"/>
            <a:ext cx="1882077" cy="1407950"/>
          </a:xfrm>
          <a:prstGeom prst="straightConnector1">
            <a:avLst/>
          </a:prstGeom>
          <a:ln w="79375">
            <a:tailEnd type="triangle"/>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420FC375-959F-7345-A3B0-8C7824EE33D9}"/>
              </a:ext>
            </a:extLst>
          </p:cNvPr>
          <p:cNvSpPr txBox="1"/>
          <p:nvPr/>
        </p:nvSpPr>
        <p:spPr>
          <a:xfrm>
            <a:off x="4189103" y="6180398"/>
            <a:ext cx="3088277" cy="830997"/>
          </a:xfrm>
          <a:prstGeom prst="rect">
            <a:avLst/>
          </a:prstGeom>
          <a:noFill/>
        </p:spPr>
        <p:txBody>
          <a:bodyPr wrap="square" rtlCol="0">
            <a:spAutoFit/>
          </a:bodyPr>
          <a:lstStyle/>
          <a:p>
            <a:pPr algn="ctr"/>
            <a:r>
              <a:rPr lang="en-US" sz="2400" dirty="0"/>
              <a:t>Application Load Balancer</a:t>
            </a:r>
          </a:p>
        </p:txBody>
      </p:sp>
      <p:pic>
        <p:nvPicPr>
          <p:cNvPr id="33" name="Graphic 32">
            <a:extLst>
              <a:ext uri="{FF2B5EF4-FFF2-40B4-BE49-F238E27FC236}">
                <a16:creationId xmlns:a16="http://schemas.microsoft.com/office/drawing/2014/main" id="{47C13988-2672-1D4D-A1AD-0ACFFDCB298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82107" y="5099729"/>
            <a:ext cx="954159" cy="954159"/>
          </a:xfrm>
          <a:prstGeom prst="rect">
            <a:avLst/>
          </a:prstGeom>
        </p:spPr>
      </p:pic>
      <p:pic>
        <p:nvPicPr>
          <p:cNvPr id="34" name="Graphic 14">
            <a:extLst>
              <a:ext uri="{FF2B5EF4-FFF2-40B4-BE49-F238E27FC236}">
                <a16:creationId xmlns:a16="http://schemas.microsoft.com/office/drawing/2014/main" id="{3080C37E-C248-0245-BEE9-5080FA7CDF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88462" y="6216752"/>
            <a:ext cx="954159" cy="95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4">
            <a:extLst>
              <a:ext uri="{FF2B5EF4-FFF2-40B4-BE49-F238E27FC236}">
                <a16:creationId xmlns:a16="http://schemas.microsoft.com/office/drawing/2014/main" id="{568DB34A-D7B8-214E-8271-3D809EBF5B46}"/>
              </a:ext>
            </a:extLst>
          </p:cNvPr>
          <p:cNvSpPr txBox="1"/>
          <p:nvPr/>
        </p:nvSpPr>
        <p:spPr>
          <a:xfrm>
            <a:off x="8242417" y="7252544"/>
            <a:ext cx="2793208" cy="523220"/>
          </a:xfrm>
          <a:prstGeom prst="rect">
            <a:avLst/>
          </a:prstGeom>
          <a:noFill/>
        </p:spPr>
        <p:txBody>
          <a:bodyPr wrap="square" rtlCol="0">
            <a:spAutoFit/>
          </a:bodyPr>
          <a:lstStyle/>
          <a:p>
            <a:pPr algn="ctr"/>
            <a:r>
              <a:rPr lang="en-US" sz="2800" dirty="0">
                <a:latin typeface="Amazon Ember" panose="020B0603020204020204" pitchFamily="34" charset="0"/>
                <a:ea typeface="Amazon Ember" panose="020B0603020204020204" pitchFamily="34" charset="0"/>
                <a:cs typeface="Amazon Ember" panose="020B0603020204020204" pitchFamily="34" charset="0"/>
              </a:rPr>
              <a:t>AWS </a:t>
            </a:r>
            <a:r>
              <a:rPr lang="en-US" sz="2800" dirty="0" err="1">
                <a:latin typeface="Amazon Ember" panose="020B0603020204020204" pitchFamily="34" charset="0"/>
                <a:ea typeface="Amazon Ember" panose="020B0603020204020204" pitchFamily="34" charset="0"/>
                <a:cs typeface="Amazon Ember" panose="020B0603020204020204" pitchFamily="34" charset="0"/>
              </a:rPr>
              <a:t>Fargate</a:t>
            </a:r>
            <a:endParaRPr lang="en-US" sz="2800" dirty="0">
              <a:latin typeface="Amazon Ember" panose="020B0603020204020204" pitchFamily="34" charset="0"/>
              <a:ea typeface="Amazon Ember" panose="020B0603020204020204" pitchFamily="34" charset="0"/>
              <a:cs typeface="Amazon Ember" panose="020B0603020204020204" pitchFamily="34" charset="0"/>
            </a:endParaRPr>
          </a:p>
        </p:txBody>
      </p:sp>
      <p:cxnSp>
        <p:nvCxnSpPr>
          <p:cNvPr id="36" name="Straight Arrow Connector 35">
            <a:extLst>
              <a:ext uri="{FF2B5EF4-FFF2-40B4-BE49-F238E27FC236}">
                <a16:creationId xmlns:a16="http://schemas.microsoft.com/office/drawing/2014/main" id="{BF3ECEC0-003A-8E4D-8D80-22947474B1D1}"/>
              </a:ext>
            </a:extLst>
          </p:cNvPr>
          <p:cNvCxnSpPr>
            <a:cxnSpLocks/>
            <a:stCxn id="33" idx="3"/>
            <a:endCxn id="24" idx="1"/>
          </p:cNvCxnSpPr>
          <p:nvPr/>
        </p:nvCxnSpPr>
        <p:spPr>
          <a:xfrm flipV="1">
            <a:off x="6136266" y="4591880"/>
            <a:ext cx="2952196" cy="984929"/>
          </a:xfrm>
          <a:prstGeom prst="straightConnector1">
            <a:avLst/>
          </a:prstGeom>
          <a:ln w="79375">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1220A1DE-C223-7A47-991A-3D3DBEA58FF6}"/>
              </a:ext>
            </a:extLst>
          </p:cNvPr>
          <p:cNvCxnSpPr>
            <a:cxnSpLocks/>
            <a:stCxn id="33" idx="3"/>
            <a:endCxn id="34" idx="1"/>
          </p:cNvCxnSpPr>
          <p:nvPr/>
        </p:nvCxnSpPr>
        <p:spPr>
          <a:xfrm>
            <a:off x="6136266" y="5576809"/>
            <a:ext cx="2952196" cy="1117023"/>
          </a:xfrm>
          <a:prstGeom prst="straightConnector1">
            <a:avLst/>
          </a:prstGeom>
          <a:ln w="79375">
            <a:tailEnd type="triangle"/>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F8B7F8F2-EFC8-DF47-BBAD-100F564A18EB}"/>
              </a:ext>
            </a:extLst>
          </p:cNvPr>
          <p:cNvSpPr txBox="1"/>
          <p:nvPr/>
        </p:nvSpPr>
        <p:spPr>
          <a:xfrm>
            <a:off x="10098285" y="4256551"/>
            <a:ext cx="4383435" cy="461665"/>
          </a:xfrm>
          <a:prstGeom prst="rect">
            <a:avLst/>
          </a:prstGeom>
          <a:noFill/>
        </p:spPr>
        <p:txBody>
          <a:bodyPr wrap="square" rtlCol="0">
            <a:spAutoFit/>
          </a:bodyPr>
          <a:lstStyle/>
          <a:p>
            <a:pPr algn="l"/>
            <a:r>
              <a:rPr lang="en-US" sz="2400" dirty="0" err="1">
                <a:latin typeface="Amazon Ember" panose="020B0603020204020204" pitchFamily="34" charset="0"/>
                <a:ea typeface="Amazon Ember" panose="020B0603020204020204" pitchFamily="34" charset="0"/>
                <a:cs typeface="Amazon Ember" panose="020B0603020204020204" pitchFamily="34" charset="0"/>
              </a:rPr>
              <a:t>mycompany.com</a:t>
            </a:r>
            <a:r>
              <a:rPr lang="en-US" sz="2400" dirty="0">
                <a:latin typeface="Amazon Ember" panose="020B0603020204020204" pitchFamily="34" charset="0"/>
                <a:ea typeface="Amazon Ember" panose="020B0603020204020204" pitchFamily="34" charset="0"/>
                <a:cs typeface="Amazon Ember" panose="020B0603020204020204" pitchFamily="34" charset="0"/>
              </a:rPr>
              <a:t>/</a:t>
            </a:r>
            <a:r>
              <a:rPr lang="en-US" sz="2400" dirty="0" err="1">
                <a:latin typeface="Amazon Ember" panose="020B0603020204020204" pitchFamily="34" charset="0"/>
                <a:ea typeface="Amazon Ember" panose="020B0603020204020204" pitchFamily="34" charset="0"/>
                <a:cs typeface="Amazon Ember" panose="020B0603020204020204" pitchFamily="34" charset="0"/>
              </a:rPr>
              <a:t>api</a:t>
            </a:r>
            <a:r>
              <a:rPr lang="en-US" sz="2400" dirty="0">
                <a:latin typeface="Amazon Ember" panose="020B0603020204020204" pitchFamily="34" charset="0"/>
                <a:ea typeface="Amazon Ember" panose="020B0603020204020204" pitchFamily="34" charset="0"/>
                <a:cs typeface="Amazon Ember" panose="020B0603020204020204" pitchFamily="34" charset="0"/>
              </a:rPr>
              <a:t>/users/*</a:t>
            </a:r>
          </a:p>
        </p:txBody>
      </p:sp>
      <p:sp>
        <p:nvSpPr>
          <p:cNvPr id="43" name="TextBox 42">
            <a:extLst>
              <a:ext uri="{FF2B5EF4-FFF2-40B4-BE49-F238E27FC236}">
                <a16:creationId xmlns:a16="http://schemas.microsoft.com/office/drawing/2014/main" id="{663CBC04-D3D5-9841-8398-377BC6DEE24A}"/>
              </a:ext>
            </a:extLst>
          </p:cNvPr>
          <p:cNvSpPr txBox="1"/>
          <p:nvPr/>
        </p:nvSpPr>
        <p:spPr>
          <a:xfrm>
            <a:off x="10098286" y="6462998"/>
            <a:ext cx="4383435" cy="461665"/>
          </a:xfrm>
          <a:prstGeom prst="rect">
            <a:avLst/>
          </a:prstGeom>
          <a:noFill/>
        </p:spPr>
        <p:txBody>
          <a:bodyPr wrap="square" rtlCol="0">
            <a:spAutoFit/>
          </a:bodyPr>
          <a:lstStyle/>
          <a:p>
            <a:pPr algn="l"/>
            <a:r>
              <a:rPr lang="en-US" sz="2400" dirty="0" err="1">
                <a:latin typeface="Amazon Ember" panose="020B0603020204020204" pitchFamily="34" charset="0"/>
                <a:ea typeface="Amazon Ember" panose="020B0603020204020204" pitchFamily="34" charset="0"/>
                <a:cs typeface="Amazon Ember" panose="020B0603020204020204" pitchFamily="34" charset="0"/>
              </a:rPr>
              <a:t>mycompany.com</a:t>
            </a:r>
            <a:r>
              <a:rPr lang="en-US" sz="2400" dirty="0">
                <a:latin typeface="Amazon Ember" panose="020B0603020204020204" pitchFamily="34" charset="0"/>
                <a:ea typeface="Amazon Ember" panose="020B0603020204020204" pitchFamily="34" charset="0"/>
                <a:cs typeface="Amazon Ember" panose="020B0603020204020204" pitchFamily="34" charset="0"/>
              </a:rPr>
              <a:t>/</a:t>
            </a:r>
            <a:r>
              <a:rPr lang="en-US" sz="2400" dirty="0" err="1">
                <a:latin typeface="Amazon Ember" panose="020B0603020204020204" pitchFamily="34" charset="0"/>
                <a:ea typeface="Amazon Ember" panose="020B0603020204020204" pitchFamily="34" charset="0"/>
                <a:cs typeface="Amazon Ember" panose="020B0603020204020204" pitchFamily="34" charset="0"/>
              </a:rPr>
              <a:t>api</a:t>
            </a:r>
            <a:r>
              <a:rPr lang="en-US" sz="2400" dirty="0">
                <a:latin typeface="Amazon Ember" panose="020B0603020204020204" pitchFamily="34" charset="0"/>
                <a:ea typeface="Amazon Ember" panose="020B0603020204020204" pitchFamily="34" charset="0"/>
                <a:cs typeface="Amazon Ember" panose="020B0603020204020204" pitchFamily="34" charset="0"/>
              </a:rPr>
              <a:t>/order/*</a:t>
            </a:r>
          </a:p>
        </p:txBody>
      </p:sp>
    </p:spTree>
    <p:extLst>
      <p:ext uri="{BB962C8B-B14F-4D97-AF65-F5344CB8AC3E}">
        <p14:creationId xmlns:p14="http://schemas.microsoft.com/office/powerpoint/2010/main" val="3809333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3C4513F6-8F47-D74F-883A-62EEC2C5BC2A}"/>
              </a:ext>
            </a:extLst>
          </p:cNvPr>
          <p:cNvSpPr txBox="1"/>
          <p:nvPr/>
        </p:nvSpPr>
        <p:spPr>
          <a:xfrm>
            <a:off x="1606311" y="1080983"/>
            <a:ext cx="3088277" cy="830997"/>
          </a:xfrm>
          <a:prstGeom prst="rect">
            <a:avLst/>
          </a:prstGeom>
          <a:noFill/>
        </p:spPr>
        <p:txBody>
          <a:bodyPr wrap="square" rtlCol="0">
            <a:spAutoFit/>
          </a:bodyPr>
          <a:lstStyle/>
          <a:p>
            <a:r>
              <a:rPr lang="en-US" sz="2400" dirty="0"/>
              <a:t>Application Load Balancer</a:t>
            </a:r>
          </a:p>
        </p:txBody>
      </p:sp>
      <p:pic>
        <p:nvPicPr>
          <p:cNvPr id="31" name="Graphic 30">
            <a:extLst>
              <a:ext uri="{FF2B5EF4-FFF2-40B4-BE49-F238E27FC236}">
                <a16:creationId xmlns:a16="http://schemas.microsoft.com/office/drawing/2014/main" id="{5C891E86-4EFF-9B46-967F-0F321A2C99E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0660" y="1019403"/>
            <a:ext cx="954159" cy="954159"/>
          </a:xfrm>
          <a:prstGeom prst="rect">
            <a:avLst/>
          </a:prstGeom>
        </p:spPr>
      </p:pic>
      <p:pic>
        <p:nvPicPr>
          <p:cNvPr id="5" name="Graphic 4">
            <a:extLst>
              <a:ext uri="{FF2B5EF4-FFF2-40B4-BE49-F238E27FC236}">
                <a16:creationId xmlns:a16="http://schemas.microsoft.com/office/drawing/2014/main" id="{F259C368-AC60-5A4E-8449-B9D184FBB3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65196" y="2684583"/>
            <a:ext cx="1485254" cy="1485254"/>
          </a:xfrm>
          <a:prstGeom prst="rect">
            <a:avLst/>
          </a:prstGeom>
        </p:spPr>
      </p:pic>
      <p:sp>
        <p:nvSpPr>
          <p:cNvPr id="37" name="TextBox 36">
            <a:extLst>
              <a:ext uri="{FF2B5EF4-FFF2-40B4-BE49-F238E27FC236}">
                <a16:creationId xmlns:a16="http://schemas.microsoft.com/office/drawing/2014/main" id="{51010075-17E4-974C-A2DA-E16BD815510F}"/>
              </a:ext>
            </a:extLst>
          </p:cNvPr>
          <p:cNvSpPr txBox="1"/>
          <p:nvPr/>
        </p:nvSpPr>
        <p:spPr>
          <a:xfrm>
            <a:off x="1360222" y="4269232"/>
            <a:ext cx="1658494" cy="461665"/>
          </a:xfrm>
          <a:prstGeom prst="rect">
            <a:avLst/>
          </a:prstGeom>
          <a:noFill/>
        </p:spPr>
        <p:txBody>
          <a:bodyPr wrap="square" rtlCol="0">
            <a:spAutoFit/>
          </a:bodyPr>
          <a:lstStyle/>
          <a:p>
            <a:pPr algn="ctr"/>
            <a:r>
              <a:rPr lang="en-US" sz="2400" dirty="0"/>
              <a:t>Listener</a:t>
            </a:r>
          </a:p>
        </p:txBody>
      </p:sp>
      <p:pic>
        <p:nvPicPr>
          <p:cNvPr id="7" name="Graphic 6">
            <a:extLst>
              <a:ext uri="{FF2B5EF4-FFF2-40B4-BE49-F238E27FC236}">
                <a16:creationId xmlns:a16="http://schemas.microsoft.com/office/drawing/2014/main" id="{8AB3A249-132B-7647-81D8-D650348D58F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015407" y="2792472"/>
            <a:ext cx="1445647" cy="1445647"/>
          </a:xfrm>
          <a:prstGeom prst="rect">
            <a:avLst/>
          </a:prstGeom>
        </p:spPr>
      </p:pic>
      <p:sp>
        <p:nvSpPr>
          <p:cNvPr id="38" name="TextBox 37">
            <a:extLst>
              <a:ext uri="{FF2B5EF4-FFF2-40B4-BE49-F238E27FC236}">
                <a16:creationId xmlns:a16="http://schemas.microsoft.com/office/drawing/2014/main" id="{2E0DA3A2-BE98-9442-B660-111746A1BED1}"/>
              </a:ext>
            </a:extLst>
          </p:cNvPr>
          <p:cNvSpPr txBox="1"/>
          <p:nvPr/>
        </p:nvSpPr>
        <p:spPr>
          <a:xfrm>
            <a:off x="9688886" y="4368820"/>
            <a:ext cx="2098688" cy="461665"/>
          </a:xfrm>
          <a:prstGeom prst="rect">
            <a:avLst/>
          </a:prstGeom>
          <a:noFill/>
        </p:spPr>
        <p:txBody>
          <a:bodyPr wrap="square" rtlCol="0">
            <a:spAutoFit/>
          </a:bodyPr>
          <a:lstStyle/>
          <a:p>
            <a:pPr algn="ctr"/>
            <a:r>
              <a:rPr lang="en-US" sz="2400" dirty="0"/>
              <a:t>Target Group</a:t>
            </a:r>
          </a:p>
        </p:txBody>
      </p:sp>
      <p:pic>
        <p:nvPicPr>
          <p:cNvPr id="10" name="Graphic 9">
            <a:extLst>
              <a:ext uri="{FF2B5EF4-FFF2-40B4-BE49-F238E27FC236}">
                <a16:creationId xmlns:a16="http://schemas.microsoft.com/office/drawing/2014/main" id="{37E9A0FC-CF27-504D-AC26-FB9FA9D5B79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575317" y="2724190"/>
            <a:ext cx="1739883" cy="1739883"/>
          </a:xfrm>
          <a:prstGeom prst="rect">
            <a:avLst/>
          </a:prstGeom>
        </p:spPr>
      </p:pic>
      <p:sp>
        <p:nvSpPr>
          <p:cNvPr id="40" name="TextBox 39">
            <a:extLst>
              <a:ext uri="{FF2B5EF4-FFF2-40B4-BE49-F238E27FC236}">
                <a16:creationId xmlns:a16="http://schemas.microsoft.com/office/drawing/2014/main" id="{D4DC9B73-DB11-B54C-B2D5-1AED6079BE82}"/>
              </a:ext>
            </a:extLst>
          </p:cNvPr>
          <p:cNvSpPr txBox="1"/>
          <p:nvPr/>
        </p:nvSpPr>
        <p:spPr>
          <a:xfrm>
            <a:off x="5233513" y="4500064"/>
            <a:ext cx="2386697" cy="461665"/>
          </a:xfrm>
          <a:prstGeom prst="rect">
            <a:avLst/>
          </a:prstGeom>
          <a:noFill/>
        </p:spPr>
        <p:txBody>
          <a:bodyPr wrap="square" rtlCol="0">
            <a:spAutoFit/>
          </a:bodyPr>
          <a:lstStyle/>
          <a:p>
            <a:pPr algn="ctr"/>
            <a:r>
              <a:rPr lang="en-US" sz="2400" dirty="0"/>
              <a:t>Listener Rule</a:t>
            </a:r>
          </a:p>
        </p:txBody>
      </p:sp>
      <p:sp>
        <p:nvSpPr>
          <p:cNvPr id="11" name="TextBox 10">
            <a:extLst>
              <a:ext uri="{FF2B5EF4-FFF2-40B4-BE49-F238E27FC236}">
                <a16:creationId xmlns:a16="http://schemas.microsoft.com/office/drawing/2014/main" id="{FEF323CA-4B1E-7A4F-B4FE-39DFAF595812}"/>
              </a:ext>
            </a:extLst>
          </p:cNvPr>
          <p:cNvSpPr txBox="1"/>
          <p:nvPr/>
        </p:nvSpPr>
        <p:spPr>
          <a:xfrm>
            <a:off x="668911" y="5198780"/>
            <a:ext cx="3830384" cy="984885"/>
          </a:xfrm>
          <a:prstGeom prst="rect">
            <a:avLst/>
          </a:prstGeom>
          <a:noFill/>
        </p:spPr>
        <p:txBody>
          <a:bodyPr wrap="square" rtlCol="0">
            <a:spAutoFit/>
          </a:bodyPr>
          <a:lstStyle/>
          <a:p>
            <a:pPr algn="l"/>
            <a:r>
              <a:rPr lang="en-US" sz="2900" dirty="0">
                <a:latin typeface="Amazon Ember" panose="020B0603020204020204" pitchFamily="34" charset="0"/>
                <a:ea typeface="Amazon Ember" panose="020B0603020204020204" pitchFamily="34" charset="0"/>
                <a:cs typeface="Amazon Ember" panose="020B0603020204020204" pitchFamily="34" charset="0"/>
              </a:rPr>
              <a:t>Listen for traffic on port 80 and 443</a:t>
            </a:r>
          </a:p>
        </p:txBody>
      </p:sp>
      <p:sp>
        <p:nvSpPr>
          <p:cNvPr id="41" name="TextBox 40">
            <a:extLst>
              <a:ext uri="{FF2B5EF4-FFF2-40B4-BE49-F238E27FC236}">
                <a16:creationId xmlns:a16="http://schemas.microsoft.com/office/drawing/2014/main" id="{7A6A3E7E-41C3-4345-9221-357108EC55D7}"/>
              </a:ext>
            </a:extLst>
          </p:cNvPr>
          <p:cNvSpPr txBox="1"/>
          <p:nvPr/>
        </p:nvSpPr>
        <p:spPr>
          <a:xfrm>
            <a:off x="4850870" y="5198779"/>
            <a:ext cx="3830384" cy="984885"/>
          </a:xfrm>
          <a:prstGeom prst="rect">
            <a:avLst/>
          </a:prstGeom>
          <a:noFill/>
        </p:spPr>
        <p:txBody>
          <a:bodyPr wrap="square" rtlCol="0">
            <a:spAutoFit/>
          </a:bodyPr>
          <a:lstStyle/>
          <a:p>
            <a:pPr algn="l"/>
            <a:r>
              <a:rPr lang="en-US" sz="2900" dirty="0">
                <a:latin typeface="Amazon Ember" panose="020B0603020204020204" pitchFamily="34" charset="0"/>
                <a:ea typeface="Amazon Ember" panose="020B0603020204020204" pitchFamily="34" charset="0"/>
                <a:cs typeface="Amazon Ember" panose="020B0603020204020204" pitchFamily="34" charset="0"/>
              </a:rPr>
              <a:t>Check to see if traffic matches a rule</a:t>
            </a:r>
          </a:p>
        </p:txBody>
      </p:sp>
      <p:sp>
        <p:nvSpPr>
          <p:cNvPr id="44" name="TextBox 43">
            <a:extLst>
              <a:ext uri="{FF2B5EF4-FFF2-40B4-BE49-F238E27FC236}">
                <a16:creationId xmlns:a16="http://schemas.microsoft.com/office/drawing/2014/main" id="{AEDF83B1-9D35-834F-B7D0-DF7253395F76}"/>
              </a:ext>
            </a:extLst>
          </p:cNvPr>
          <p:cNvSpPr txBox="1"/>
          <p:nvPr/>
        </p:nvSpPr>
        <p:spPr>
          <a:xfrm>
            <a:off x="9280803" y="5170240"/>
            <a:ext cx="3825205" cy="1431161"/>
          </a:xfrm>
          <a:prstGeom prst="rect">
            <a:avLst/>
          </a:prstGeom>
          <a:noFill/>
        </p:spPr>
        <p:txBody>
          <a:bodyPr wrap="square" rtlCol="0">
            <a:spAutoFit/>
          </a:bodyPr>
          <a:lstStyle/>
          <a:p>
            <a:pPr algn="l"/>
            <a:r>
              <a:rPr lang="en-US" sz="2900" dirty="0">
                <a:latin typeface="Amazon Ember" panose="020B0603020204020204" pitchFamily="34" charset="0"/>
                <a:ea typeface="Amazon Ember" panose="020B0603020204020204" pitchFamily="34" charset="0"/>
                <a:cs typeface="Amazon Ember" panose="020B0603020204020204" pitchFamily="34" charset="0"/>
              </a:rPr>
              <a:t>If it does, then send it to a target from this group</a:t>
            </a:r>
          </a:p>
        </p:txBody>
      </p:sp>
      <p:sp>
        <p:nvSpPr>
          <p:cNvPr id="12" name="Rectangle 11">
            <a:extLst>
              <a:ext uri="{FF2B5EF4-FFF2-40B4-BE49-F238E27FC236}">
                <a16:creationId xmlns:a16="http://schemas.microsoft.com/office/drawing/2014/main" id="{CA47107F-654D-664E-A764-73C8CD570E07}"/>
              </a:ext>
            </a:extLst>
          </p:cNvPr>
          <p:cNvSpPr/>
          <p:nvPr/>
        </p:nvSpPr>
        <p:spPr>
          <a:xfrm>
            <a:off x="426116" y="2263313"/>
            <a:ext cx="13150399" cy="4741921"/>
          </a:xfrm>
          <a:prstGeom prst="rect">
            <a:avLst/>
          </a:prstGeom>
          <a:noFill/>
          <a:ln w="146050">
            <a:gradFill>
              <a:gsLst>
                <a:gs pos="0">
                  <a:srgbClr val="915AEF"/>
                </a:gs>
                <a:gs pos="100000">
                  <a:srgbClr val="5D33B8"/>
                </a:gs>
              </a:gsLst>
              <a:lin ang="5400000" scaled="1"/>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5" name="Straight Arrow Connector 44">
            <a:extLst>
              <a:ext uri="{FF2B5EF4-FFF2-40B4-BE49-F238E27FC236}">
                <a16:creationId xmlns:a16="http://schemas.microsoft.com/office/drawing/2014/main" id="{3CC8ED74-B41A-1B47-87C1-D821BD290071}"/>
              </a:ext>
            </a:extLst>
          </p:cNvPr>
          <p:cNvCxnSpPr>
            <a:cxnSpLocks/>
          </p:cNvCxnSpPr>
          <p:nvPr/>
        </p:nvCxnSpPr>
        <p:spPr>
          <a:xfrm>
            <a:off x="-178377" y="3393647"/>
            <a:ext cx="1694576" cy="864"/>
          </a:xfrm>
          <a:prstGeom prst="straightConnector1">
            <a:avLst/>
          </a:prstGeom>
          <a:ln w="793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8A9777A7-A2F9-7E4D-BA0A-44532069A2A8}"/>
              </a:ext>
            </a:extLst>
          </p:cNvPr>
          <p:cNvCxnSpPr>
            <a:cxnSpLocks/>
          </p:cNvCxnSpPr>
          <p:nvPr/>
        </p:nvCxnSpPr>
        <p:spPr>
          <a:xfrm>
            <a:off x="3653265" y="3426346"/>
            <a:ext cx="1694576" cy="864"/>
          </a:xfrm>
          <a:prstGeom prst="straightConnector1">
            <a:avLst/>
          </a:prstGeom>
          <a:ln w="793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A2031475-C7CE-5441-AE13-D6119B59936F}"/>
              </a:ext>
            </a:extLst>
          </p:cNvPr>
          <p:cNvCxnSpPr>
            <a:cxnSpLocks/>
          </p:cNvCxnSpPr>
          <p:nvPr/>
        </p:nvCxnSpPr>
        <p:spPr>
          <a:xfrm>
            <a:off x="7685652" y="3425482"/>
            <a:ext cx="1694576" cy="864"/>
          </a:xfrm>
          <a:prstGeom prst="straightConnector1">
            <a:avLst/>
          </a:prstGeom>
          <a:ln w="793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D9C9D802-135F-5A49-B2A9-88967B7A9F6B}"/>
              </a:ext>
            </a:extLst>
          </p:cNvPr>
          <p:cNvCxnSpPr>
            <a:cxnSpLocks/>
          </p:cNvCxnSpPr>
          <p:nvPr/>
        </p:nvCxnSpPr>
        <p:spPr>
          <a:xfrm>
            <a:off x="11834350" y="3392783"/>
            <a:ext cx="2486084" cy="864"/>
          </a:xfrm>
          <a:prstGeom prst="straightConnector1">
            <a:avLst/>
          </a:prstGeom>
          <a:ln w="793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A28AB0F6-5EDF-3B4B-93D3-0A32A70DD14B}"/>
              </a:ext>
            </a:extLst>
          </p:cNvPr>
          <p:cNvSpPr txBox="1"/>
          <p:nvPr/>
        </p:nvSpPr>
        <p:spPr>
          <a:xfrm>
            <a:off x="10853960" y="523142"/>
            <a:ext cx="3667951" cy="830997"/>
          </a:xfrm>
          <a:prstGeom prst="rect">
            <a:avLst/>
          </a:prstGeom>
          <a:noFill/>
        </p:spPr>
        <p:txBody>
          <a:bodyPr wrap="square" rtlCol="0">
            <a:spAutoFit/>
          </a:bodyPr>
          <a:lstStyle/>
          <a:p>
            <a:pPr algn="ctr"/>
            <a:r>
              <a:rPr lang="en-US" sz="2400" dirty="0"/>
              <a:t>Amazon Elastic Container Service</a:t>
            </a:r>
          </a:p>
        </p:txBody>
      </p:sp>
      <p:pic>
        <p:nvPicPr>
          <p:cNvPr id="19" name="Graphic 18">
            <a:extLst>
              <a:ext uri="{FF2B5EF4-FFF2-40B4-BE49-F238E27FC236}">
                <a16:creationId xmlns:a16="http://schemas.microsoft.com/office/drawing/2014/main" id="{8340336C-E1E3-8C48-A94A-A50EAE73E0A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71602" y="372013"/>
            <a:ext cx="1133256" cy="1133256"/>
          </a:xfrm>
          <a:prstGeom prst="rect">
            <a:avLst/>
          </a:prstGeom>
        </p:spPr>
      </p:pic>
      <p:cxnSp>
        <p:nvCxnSpPr>
          <p:cNvPr id="20" name="Straight Arrow Connector 19">
            <a:extLst>
              <a:ext uri="{FF2B5EF4-FFF2-40B4-BE49-F238E27FC236}">
                <a16:creationId xmlns:a16="http://schemas.microsoft.com/office/drawing/2014/main" id="{84C427EF-BD53-9C4B-9B91-E483539EA266}"/>
              </a:ext>
            </a:extLst>
          </p:cNvPr>
          <p:cNvCxnSpPr>
            <a:cxnSpLocks/>
          </p:cNvCxnSpPr>
          <p:nvPr/>
        </p:nvCxnSpPr>
        <p:spPr>
          <a:xfrm>
            <a:off x="10738230" y="1551810"/>
            <a:ext cx="0" cy="1109961"/>
          </a:xfrm>
          <a:prstGeom prst="straightConnector1">
            <a:avLst/>
          </a:prstGeom>
          <a:ln w="793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86603E46-3134-DE49-A6F7-ECBBB56F188E}"/>
              </a:ext>
            </a:extLst>
          </p:cNvPr>
          <p:cNvSpPr txBox="1"/>
          <p:nvPr/>
        </p:nvSpPr>
        <p:spPr>
          <a:xfrm>
            <a:off x="6511155" y="374871"/>
            <a:ext cx="3667951" cy="1200329"/>
          </a:xfrm>
          <a:prstGeom prst="rect">
            <a:avLst/>
          </a:prstGeom>
          <a:noFill/>
        </p:spPr>
        <p:txBody>
          <a:bodyPr wrap="square" rtlCol="0">
            <a:spAutoFit/>
          </a:bodyPr>
          <a:lstStyle/>
          <a:p>
            <a:pPr algn="ctr"/>
            <a:r>
              <a:rPr lang="en-US" sz="2400" dirty="0"/>
              <a:t>The list of targets is managed by Elastic Container Service</a:t>
            </a:r>
          </a:p>
        </p:txBody>
      </p:sp>
    </p:spTree>
    <p:extLst>
      <p:ext uri="{BB962C8B-B14F-4D97-AF65-F5344CB8AC3E}">
        <p14:creationId xmlns:p14="http://schemas.microsoft.com/office/powerpoint/2010/main" val="1333840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37E9A0FC-CF27-504D-AC26-FB9FA9D5B7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2802" y="2753074"/>
            <a:ext cx="1739883" cy="1739883"/>
          </a:xfrm>
          <a:prstGeom prst="rect">
            <a:avLst/>
          </a:prstGeom>
        </p:spPr>
      </p:pic>
      <p:sp>
        <p:nvSpPr>
          <p:cNvPr id="40" name="TextBox 39">
            <a:extLst>
              <a:ext uri="{FF2B5EF4-FFF2-40B4-BE49-F238E27FC236}">
                <a16:creationId xmlns:a16="http://schemas.microsoft.com/office/drawing/2014/main" id="{D4DC9B73-DB11-B54C-B2D5-1AED6079BE82}"/>
              </a:ext>
            </a:extLst>
          </p:cNvPr>
          <p:cNvSpPr txBox="1"/>
          <p:nvPr/>
        </p:nvSpPr>
        <p:spPr>
          <a:xfrm>
            <a:off x="800998" y="4528948"/>
            <a:ext cx="2386697" cy="461665"/>
          </a:xfrm>
          <a:prstGeom prst="rect">
            <a:avLst/>
          </a:prstGeom>
          <a:noFill/>
        </p:spPr>
        <p:txBody>
          <a:bodyPr wrap="square" rtlCol="0">
            <a:spAutoFit/>
          </a:bodyPr>
          <a:lstStyle/>
          <a:p>
            <a:pPr algn="ctr"/>
            <a:r>
              <a:rPr lang="en-US" sz="2400" dirty="0"/>
              <a:t>Listener Rule</a:t>
            </a:r>
          </a:p>
        </p:txBody>
      </p:sp>
      <p:sp>
        <p:nvSpPr>
          <p:cNvPr id="49" name="TextBox 48">
            <a:extLst>
              <a:ext uri="{FF2B5EF4-FFF2-40B4-BE49-F238E27FC236}">
                <a16:creationId xmlns:a16="http://schemas.microsoft.com/office/drawing/2014/main" id="{EBD5F4E0-F508-CC47-9C9B-460B9CA62981}"/>
              </a:ext>
            </a:extLst>
          </p:cNvPr>
          <p:cNvSpPr txBox="1"/>
          <p:nvPr/>
        </p:nvSpPr>
        <p:spPr>
          <a:xfrm>
            <a:off x="5036849" y="874100"/>
            <a:ext cx="6679869" cy="6340197"/>
          </a:xfrm>
          <a:prstGeom prst="rect">
            <a:avLst/>
          </a:prstGeom>
          <a:noFill/>
        </p:spPr>
        <p:txBody>
          <a:bodyPr wrap="square" rtlCol="0">
            <a:spAutoFit/>
          </a:bodyPr>
          <a:lstStyle/>
          <a:p>
            <a:pPr algn="l"/>
            <a:r>
              <a:rPr lang="en-US" sz="2900" dirty="0">
                <a:solidFill>
                  <a:schemeClr val="accent1"/>
                </a:solidFill>
                <a:latin typeface="Amazon Ember" panose="020B0603020204020204" pitchFamily="34" charset="0"/>
                <a:ea typeface="Amazon Ember" panose="020B0603020204020204" pitchFamily="34" charset="0"/>
                <a:cs typeface="Amazon Ember" panose="020B0603020204020204" pitchFamily="34" charset="0"/>
              </a:rPr>
              <a:t>Match on host</a:t>
            </a:r>
          </a:p>
          <a:p>
            <a:pPr algn="l"/>
            <a:endParaRPr lang="en-US" sz="2900" dirty="0">
              <a:latin typeface="Amazon Ember" panose="020B0603020204020204" pitchFamily="34" charset="0"/>
              <a:ea typeface="Amazon Ember" panose="020B0603020204020204" pitchFamily="34" charset="0"/>
              <a:cs typeface="Amazon Ember" panose="020B0603020204020204" pitchFamily="34" charset="0"/>
            </a:endParaRPr>
          </a:p>
          <a:p>
            <a:pPr algn="l"/>
            <a:r>
              <a:rPr lang="en-US" sz="2900" dirty="0">
                <a:latin typeface="Amazon Ember" panose="020B0603020204020204" pitchFamily="34" charset="0"/>
                <a:ea typeface="Amazon Ember" panose="020B0603020204020204" pitchFamily="34" charset="0"/>
                <a:cs typeface="Amazon Ember" panose="020B0603020204020204" pitchFamily="34" charset="0"/>
              </a:rPr>
              <a:t>Hostname == </a:t>
            </a:r>
            <a:r>
              <a:rPr lang="en-US" sz="2900" dirty="0" err="1">
                <a:latin typeface="Amazon Ember" panose="020B0603020204020204" pitchFamily="34" charset="0"/>
                <a:ea typeface="Amazon Ember" panose="020B0603020204020204" pitchFamily="34" charset="0"/>
                <a:cs typeface="Amazon Ember" panose="020B0603020204020204" pitchFamily="34" charset="0"/>
              </a:rPr>
              <a:t>mycompany.com</a:t>
            </a:r>
            <a:endParaRPr lang="en-US" sz="2900" dirty="0">
              <a:latin typeface="Amazon Ember" panose="020B0603020204020204" pitchFamily="34" charset="0"/>
              <a:ea typeface="Amazon Ember" panose="020B0603020204020204" pitchFamily="34" charset="0"/>
              <a:cs typeface="Amazon Ember" panose="020B0603020204020204" pitchFamily="34" charset="0"/>
            </a:endParaRPr>
          </a:p>
          <a:p>
            <a:pPr algn="l"/>
            <a:r>
              <a:rPr lang="en-US" sz="2900" dirty="0">
                <a:latin typeface="Amazon Ember" panose="020B0603020204020204" pitchFamily="34" charset="0"/>
                <a:ea typeface="Amazon Ember" panose="020B0603020204020204" pitchFamily="34" charset="0"/>
                <a:cs typeface="Amazon Ember" panose="020B0603020204020204" pitchFamily="34" charset="0"/>
              </a:rPr>
              <a:t>Hostname == </a:t>
            </a:r>
            <a:r>
              <a:rPr lang="en-US" sz="2900" dirty="0" err="1">
                <a:latin typeface="Amazon Ember" panose="020B0603020204020204" pitchFamily="34" charset="0"/>
                <a:ea typeface="Amazon Ember" panose="020B0603020204020204" pitchFamily="34" charset="0"/>
                <a:cs typeface="Amazon Ember" panose="020B0603020204020204" pitchFamily="34" charset="0"/>
              </a:rPr>
              <a:t>api.mycompany.com</a:t>
            </a:r>
            <a:br>
              <a:rPr lang="en-US" sz="2900" dirty="0">
                <a:latin typeface="Amazon Ember" panose="020B0603020204020204" pitchFamily="34" charset="0"/>
                <a:ea typeface="Amazon Ember" panose="020B0603020204020204" pitchFamily="34" charset="0"/>
                <a:cs typeface="Amazon Ember" panose="020B0603020204020204" pitchFamily="34" charset="0"/>
              </a:rPr>
            </a:br>
            <a:br>
              <a:rPr lang="en-US" sz="2900" dirty="0">
                <a:latin typeface="Amazon Ember" panose="020B0603020204020204" pitchFamily="34" charset="0"/>
                <a:ea typeface="Amazon Ember" panose="020B0603020204020204" pitchFamily="34" charset="0"/>
                <a:cs typeface="Amazon Ember" panose="020B0603020204020204" pitchFamily="34" charset="0"/>
              </a:rPr>
            </a:br>
            <a:r>
              <a:rPr lang="en-US" sz="2900" dirty="0">
                <a:solidFill>
                  <a:schemeClr val="accent1"/>
                </a:solidFill>
                <a:latin typeface="Amazon Ember" panose="020B0603020204020204" pitchFamily="34" charset="0"/>
                <a:ea typeface="Amazon Ember" panose="020B0603020204020204" pitchFamily="34" charset="0"/>
                <a:cs typeface="Amazon Ember" panose="020B0603020204020204" pitchFamily="34" charset="0"/>
              </a:rPr>
              <a:t>Match on path</a:t>
            </a:r>
            <a:br>
              <a:rPr lang="en-US" sz="2900" dirty="0">
                <a:latin typeface="Amazon Ember" panose="020B0603020204020204" pitchFamily="34" charset="0"/>
                <a:ea typeface="Amazon Ember" panose="020B0603020204020204" pitchFamily="34" charset="0"/>
                <a:cs typeface="Amazon Ember" panose="020B0603020204020204" pitchFamily="34" charset="0"/>
              </a:rPr>
            </a:br>
            <a:br>
              <a:rPr lang="en-US" sz="2900" dirty="0">
                <a:latin typeface="Amazon Ember" panose="020B0603020204020204" pitchFamily="34" charset="0"/>
                <a:ea typeface="Amazon Ember" panose="020B0603020204020204" pitchFamily="34" charset="0"/>
                <a:cs typeface="Amazon Ember" panose="020B0603020204020204" pitchFamily="34" charset="0"/>
              </a:rPr>
            </a:br>
            <a:r>
              <a:rPr lang="en-US" sz="2900" dirty="0">
                <a:latin typeface="Amazon Ember" panose="020B0603020204020204" pitchFamily="34" charset="0"/>
                <a:ea typeface="Amazon Ember" panose="020B0603020204020204" pitchFamily="34" charset="0"/>
                <a:cs typeface="Amazon Ember" panose="020B0603020204020204" pitchFamily="34" charset="0"/>
              </a:rPr>
              <a:t>Path == /</a:t>
            </a:r>
            <a:r>
              <a:rPr lang="en-US" sz="2900" dirty="0" err="1">
                <a:latin typeface="Amazon Ember" panose="020B0603020204020204" pitchFamily="34" charset="0"/>
                <a:ea typeface="Amazon Ember" panose="020B0603020204020204" pitchFamily="34" charset="0"/>
                <a:cs typeface="Amazon Ember" panose="020B0603020204020204" pitchFamily="34" charset="0"/>
              </a:rPr>
              <a:t>api</a:t>
            </a:r>
            <a:r>
              <a:rPr lang="en-US" sz="2900" dirty="0">
                <a:latin typeface="Amazon Ember" panose="020B0603020204020204" pitchFamily="34" charset="0"/>
                <a:ea typeface="Amazon Ember" panose="020B0603020204020204" pitchFamily="34" charset="0"/>
                <a:cs typeface="Amazon Ember" panose="020B0603020204020204" pitchFamily="34" charset="0"/>
              </a:rPr>
              <a:t>/users</a:t>
            </a:r>
          </a:p>
          <a:p>
            <a:pPr algn="l"/>
            <a:r>
              <a:rPr lang="en-US" sz="2900" dirty="0">
                <a:latin typeface="Amazon Ember" panose="020B0603020204020204" pitchFamily="34" charset="0"/>
                <a:ea typeface="Amazon Ember" panose="020B0603020204020204" pitchFamily="34" charset="0"/>
                <a:cs typeface="Amazon Ember" panose="020B0603020204020204" pitchFamily="34" charset="0"/>
              </a:rPr>
              <a:t>Path == /</a:t>
            </a:r>
            <a:r>
              <a:rPr lang="en-US" sz="2900" dirty="0" err="1">
                <a:latin typeface="Amazon Ember" panose="020B0603020204020204" pitchFamily="34" charset="0"/>
                <a:ea typeface="Amazon Ember" panose="020B0603020204020204" pitchFamily="34" charset="0"/>
                <a:cs typeface="Amazon Ember" panose="020B0603020204020204" pitchFamily="34" charset="0"/>
              </a:rPr>
              <a:t>api</a:t>
            </a:r>
            <a:r>
              <a:rPr lang="en-US" sz="2900" dirty="0">
                <a:latin typeface="Amazon Ember" panose="020B0603020204020204" pitchFamily="34" charset="0"/>
                <a:ea typeface="Amazon Ember" panose="020B0603020204020204" pitchFamily="34" charset="0"/>
                <a:cs typeface="Amazon Ember" panose="020B0603020204020204" pitchFamily="34" charset="0"/>
              </a:rPr>
              <a:t>/orders</a:t>
            </a:r>
          </a:p>
          <a:p>
            <a:pPr algn="l"/>
            <a:endParaRPr lang="en-US" sz="2900" dirty="0">
              <a:latin typeface="Amazon Ember" panose="020B0603020204020204" pitchFamily="34" charset="0"/>
              <a:ea typeface="Amazon Ember" panose="020B0603020204020204" pitchFamily="34" charset="0"/>
              <a:cs typeface="Amazon Ember" panose="020B0603020204020204" pitchFamily="34" charset="0"/>
            </a:endParaRPr>
          </a:p>
          <a:p>
            <a:pPr algn="l"/>
            <a:r>
              <a:rPr lang="en-US" sz="2900" dirty="0">
                <a:solidFill>
                  <a:schemeClr val="accent1"/>
                </a:solidFill>
                <a:latin typeface="Amazon Ember" panose="020B0603020204020204" pitchFamily="34" charset="0"/>
                <a:ea typeface="Amazon Ember" panose="020B0603020204020204" pitchFamily="34" charset="0"/>
                <a:cs typeface="Amazon Ember" panose="020B0603020204020204" pitchFamily="34" charset="0"/>
              </a:rPr>
              <a:t>Match on header</a:t>
            </a:r>
          </a:p>
          <a:p>
            <a:pPr algn="l"/>
            <a:endParaRPr lang="en-US" sz="2900" dirty="0">
              <a:latin typeface="Amazon Ember" panose="020B0603020204020204" pitchFamily="34" charset="0"/>
              <a:ea typeface="Amazon Ember" panose="020B0603020204020204" pitchFamily="34" charset="0"/>
              <a:cs typeface="Amazon Ember" panose="020B0603020204020204" pitchFamily="34" charset="0"/>
            </a:endParaRPr>
          </a:p>
          <a:p>
            <a:pPr algn="l"/>
            <a:r>
              <a:rPr lang="en-US" sz="2900" dirty="0">
                <a:latin typeface="Amazon Ember" panose="020B0603020204020204" pitchFamily="34" charset="0"/>
                <a:ea typeface="Amazon Ember" panose="020B0603020204020204" pitchFamily="34" charset="0"/>
                <a:cs typeface="Amazon Ember" panose="020B0603020204020204" pitchFamily="34" charset="0"/>
              </a:rPr>
              <a:t>Version == 1.0.0</a:t>
            </a:r>
          </a:p>
          <a:p>
            <a:pPr algn="l"/>
            <a:r>
              <a:rPr lang="en-US" sz="2900" dirty="0">
                <a:latin typeface="Amazon Ember" panose="020B0603020204020204" pitchFamily="34" charset="0"/>
                <a:ea typeface="Amazon Ember" panose="020B0603020204020204" pitchFamily="34" charset="0"/>
                <a:cs typeface="Amazon Ember" panose="020B0603020204020204" pitchFamily="34" charset="0"/>
              </a:rPr>
              <a:t>User-Agent == mobile</a:t>
            </a:r>
          </a:p>
        </p:txBody>
      </p:sp>
      <p:sp>
        <p:nvSpPr>
          <p:cNvPr id="50" name="TextBox 49">
            <a:extLst>
              <a:ext uri="{FF2B5EF4-FFF2-40B4-BE49-F238E27FC236}">
                <a16:creationId xmlns:a16="http://schemas.microsoft.com/office/drawing/2014/main" id="{24F33FCA-8900-2C41-B25A-8EB0E15A48C4}"/>
              </a:ext>
            </a:extLst>
          </p:cNvPr>
          <p:cNvSpPr txBox="1"/>
          <p:nvPr/>
        </p:nvSpPr>
        <p:spPr>
          <a:xfrm>
            <a:off x="9606005" y="3097787"/>
            <a:ext cx="4223398" cy="1431161"/>
          </a:xfrm>
          <a:prstGeom prst="rect">
            <a:avLst/>
          </a:prstGeom>
          <a:noFill/>
        </p:spPr>
        <p:txBody>
          <a:bodyPr wrap="square" rtlCol="0">
            <a:spAutoFit/>
          </a:bodyPr>
          <a:lstStyle/>
          <a:p>
            <a:pPr algn="l"/>
            <a:r>
              <a:rPr lang="en-US" sz="2900" dirty="0">
                <a:solidFill>
                  <a:schemeClr val="accent1"/>
                </a:solidFill>
                <a:latin typeface="Amazon Ember" panose="020B0603020204020204" pitchFamily="34" charset="0"/>
                <a:ea typeface="Amazon Ember" panose="020B0603020204020204" pitchFamily="34" charset="0"/>
                <a:cs typeface="Amazon Ember" panose="020B0603020204020204" pitchFamily="34" charset="0"/>
              </a:rPr>
              <a:t>Match on query string</a:t>
            </a:r>
            <a:br>
              <a:rPr lang="en-US" sz="2900" dirty="0">
                <a:latin typeface="Amazon Ember" panose="020B0603020204020204" pitchFamily="34" charset="0"/>
                <a:ea typeface="Amazon Ember" panose="020B0603020204020204" pitchFamily="34" charset="0"/>
                <a:cs typeface="Amazon Ember" panose="020B0603020204020204" pitchFamily="34" charset="0"/>
              </a:rPr>
            </a:br>
            <a:br>
              <a:rPr lang="en-US" sz="2900" dirty="0">
                <a:latin typeface="Amazon Ember" panose="020B0603020204020204" pitchFamily="34" charset="0"/>
                <a:ea typeface="Amazon Ember" panose="020B0603020204020204" pitchFamily="34" charset="0"/>
                <a:cs typeface="Amazon Ember" panose="020B0603020204020204" pitchFamily="34" charset="0"/>
              </a:rPr>
            </a:br>
            <a:r>
              <a:rPr lang="en-US" sz="2900" dirty="0">
                <a:latin typeface="Amazon Ember" panose="020B0603020204020204" pitchFamily="34" charset="0"/>
                <a:ea typeface="Amazon Ember" panose="020B0603020204020204" pitchFamily="34" charset="0"/>
                <a:cs typeface="Amazon Ember" panose="020B0603020204020204" pitchFamily="34" charset="0"/>
              </a:rPr>
              <a:t>?</a:t>
            </a:r>
            <a:r>
              <a:rPr lang="en-US" sz="2900" dirty="0" err="1">
                <a:latin typeface="Amazon Ember" panose="020B0603020204020204" pitchFamily="34" charset="0"/>
                <a:ea typeface="Amazon Ember" panose="020B0603020204020204" pitchFamily="34" charset="0"/>
                <a:cs typeface="Amazon Ember" panose="020B0603020204020204" pitchFamily="34" charset="0"/>
              </a:rPr>
              <a:t>utm_source</a:t>
            </a:r>
            <a:r>
              <a:rPr lang="en-US" sz="2900" dirty="0">
                <a:latin typeface="Amazon Ember" panose="020B0603020204020204" pitchFamily="34" charset="0"/>
                <a:ea typeface="Amazon Ember" panose="020B0603020204020204" pitchFamily="34" charset="0"/>
                <a:cs typeface="Amazon Ember" panose="020B0603020204020204" pitchFamily="34" charset="0"/>
              </a:rPr>
              <a:t>==bot</a:t>
            </a:r>
          </a:p>
        </p:txBody>
      </p:sp>
      <p:sp>
        <p:nvSpPr>
          <p:cNvPr id="51" name="TextBox 50">
            <a:extLst>
              <a:ext uri="{FF2B5EF4-FFF2-40B4-BE49-F238E27FC236}">
                <a16:creationId xmlns:a16="http://schemas.microsoft.com/office/drawing/2014/main" id="{99073937-0F73-5A49-A08F-0E9F3C4E50CB}"/>
              </a:ext>
            </a:extLst>
          </p:cNvPr>
          <p:cNvSpPr txBox="1"/>
          <p:nvPr/>
        </p:nvSpPr>
        <p:spPr>
          <a:xfrm>
            <a:off x="800998" y="5233970"/>
            <a:ext cx="6679869" cy="538609"/>
          </a:xfrm>
          <a:prstGeom prst="rect">
            <a:avLst/>
          </a:prstGeom>
          <a:noFill/>
        </p:spPr>
        <p:txBody>
          <a:bodyPr wrap="square" rtlCol="0">
            <a:spAutoFit/>
          </a:bodyPr>
          <a:lstStyle/>
          <a:p>
            <a:pPr algn="l"/>
            <a:r>
              <a:rPr lang="en-US" sz="2900" dirty="0">
                <a:solidFill>
                  <a:schemeClr val="accent1"/>
                </a:solidFill>
                <a:latin typeface="Amazon Ember" panose="020B0603020204020204" pitchFamily="34" charset="0"/>
                <a:ea typeface="Amazon Ember" panose="020B0603020204020204" pitchFamily="34" charset="0"/>
                <a:cs typeface="Amazon Ember" panose="020B0603020204020204" pitchFamily="34" charset="0"/>
              </a:rPr>
              <a:t>Up to 100 rules</a:t>
            </a:r>
            <a:endParaRPr lang="en-US" sz="2900" dirty="0">
              <a:latin typeface="Amazon Ember" panose="020B0603020204020204" pitchFamily="34" charset="0"/>
              <a:ea typeface="Amazon Ember" panose="020B0603020204020204" pitchFamily="34" charset="0"/>
              <a:cs typeface="Amazon Ember" panose="020B0603020204020204" pitchFamily="34" charset="0"/>
            </a:endParaRPr>
          </a:p>
        </p:txBody>
      </p:sp>
    </p:spTree>
    <p:extLst>
      <p:ext uri="{BB962C8B-B14F-4D97-AF65-F5344CB8AC3E}">
        <p14:creationId xmlns:p14="http://schemas.microsoft.com/office/powerpoint/2010/main" val="991401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5D294FE-2BE1-5343-A6D9-BA15AB4A30D1}"/>
              </a:ext>
            </a:extLst>
          </p:cNvPr>
          <p:cNvSpPr txBox="1"/>
          <p:nvPr/>
        </p:nvSpPr>
        <p:spPr>
          <a:xfrm>
            <a:off x="418280" y="1491709"/>
            <a:ext cx="13581963" cy="707886"/>
          </a:xfrm>
          <a:prstGeom prst="rect">
            <a:avLst/>
          </a:prstGeom>
          <a:noFill/>
        </p:spPr>
        <p:txBody>
          <a:bodyPr wrap="square" rtlCol="0">
            <a:spAutoFit/>
          </a:bodyPr>
          <a:lstStyle/>
          <a:p>
            <a:pPr algn="l"/>
            <a:r>
              <a:rPr lang="en-US" sz="4000" dirty="0">
                <a:latin typeface="Amazon Ember" panose="020B0603020204020204" pitchFamily="34" charset="0"/>
                <a:ea typeface="Amazon Ember" panose="020B0603020204020204" pitchFamily="34" charset="0"/>
                <a:cs typeface="Amazon Ember" panose="020B0603020204020204" pitchFamily="34" charset="0"/>
              </a:rPr>
              <a:t>Decouple background workers</a:t>
            </a:r>
          </a:p>
        </p:txBody>
      </p:sp>
      <p:pic>
        <p:nvPicPr>
          <p:cNvPr id="8" name="Graphic 7">
            <a:extLst>
              <a:ext uri="{FF2B5EF4-FFF2-40B4-BE49-F238E27FC236}">
                <a16:creationId xmlns:a16="http://schemas.microsoft.com/office/drawing/2014/main" id="{6052AB3D-62BF-484E-A53D-39C2E0C903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635606" y="3778827"/>
            <a:ext cx="836733" cy="813053"/>
          </a:xfrm>
          <a:prstGeom prst="rect">
            <a:avLst/>
          </a:prstGeom>
        </p:spPr>
      </p:pic>
      <p:cxnSp>
        <p:nvCxnSpPr>
          <p:cNvPr id="9" name="Straight Arrow Connector 8">
            <a:extLst>
              <a:ext uri="{FF2B5EF4-FFF2-40B4-BE49-F238E27FC236}">
                <a16:creationId xmlns:a16="http://schemas.microsoft.com/office/drawing/2014/main" id="{945FD1D2-7072-3F40-AD6C-B1AF603D35B4}"/>
              </a:ext>
            </a:extLst>
          </p:cNvPr>
          <p:cNvCxnSpPr>
            <a:cxnSpLocks/>
          </p:cNvCxnSpPr>
          <p:nvPr/>
        </p:nvCxnSpPr>
        <p:spPr>
          <a:xfrm>
            <a:off x="1472339" y="4115612"/>
            <a:ext cx="1332854" cy="0"/>
          </a:xfrm>
          <a:prstGeom prst="straightConnector1">
            <a:avLst/>
          </a:prstGeom>
          <a:ln w="79375">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DB355D4B-72D6-6241-AA84-B9753DF9F5FB}"/>
              </a:ext>
            </a:extLst>
          </p:cNvPr>
          <p:cNvSpPr txBox="1"/>
          <p:nvPr/>
        </p:nvSpPr>
        <p:spPr>
          <a:xfrm>
            <a:off x="1957347" y="4718389"/>
            <a:ext cx="3088277" cy="830997"/>
          </a:xfrm>
          <a:prstGeom prst="rect">
            <a:avLst/>
          </a:prstGeom>
          <a:noFill/>
        </p:spPr>
        <p:txBody>
          <a:bodyPr wrap="square" rtlCol="0">
            <a:spAutoFit/>
          </a:bodyPr>
          <a:lstStyle/>
          <a:p>
            <a:pPr algn="ctr"/>
            <a:r>
              <a:rPr lang="en-US" sz="2400" dirty="0"/>
              <a:t>Application Load Balancer</a:t>
            </a:r>
          </a:p>
        </p:txBody>
      </p:sp>
      <p:pic>
        <p:nvPicPr>
          <p:cNvPr id="12" name="Graphic 11">
            <a:extLst>
              <a:ext uri="{FF2B5EF4-FFF2-40B4-BE49-F238E27FC236}">
                <a16:creationId xmlns:a16="http://schemas.microsoft.com/office/drawing/2014/main" id="{C094BE6C-7F4D-EC45-9388-700FCF7F62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50351" y="3637720"/>
            <a:ext cx="954159" cy="954159"/>
          </a:xfrm>
          <a:prstGeom prst="rect">
            <a:avLst/>
          </a:prstGeom>
        </p:spPr>
      </p:pic>
      <p:sp>
        <p:nvSpPr>
          <p:cNvPr id="13" name="TextBox 12">
            <a:extLst>
              <a:ext uri="{FF2B5EF4-FFF2-40B4-BE49-F238E27FC236}">
                <a16:creationId xmlns:a16="http://schemas.microsoft.com/office/drawing/2014/main" id="{BE6563D1-64CD-494D-BB0B-1DDE31138636}"/>
              </a:ext>
            </a:extLst>
          </p:cNvPr>
          <p:cNvSpPr txBox="1"/>
          <p:nvPr/>
        </p:nvSpPr>
        <p:spPr>
          <a:xfrm>
            <a:off x="418280" y="4656470"/>
            <a:ext cx="1255538" cy="461665"/>
          </a:xfrm>
          <a:prstGeom prst="rect">
            <a:avLst/>
          </a:prstGeom>
          <a:noFill/>
        </p:spPr>
        <p:txBody>
          <a:bodyPr wrap="square" rtlCol="0">
            <a:spAutoFit/>
          </a:bodyPr>
          <a:lstStyle/>
          <a:p>
            <a:pPr algn="ctr"/>
            <a:r>
              <a:rPr lang="en-US" sz="2400" dirty="0"/>
              <a:t>Users</a:t>
            </a:r>
          </a:p>
        </p:txBody>
      </p:sp>
      <p:pic>
        <p:nvPicPr>
          <p:cNvPr id="14" name="Graphic 14">
            <a:extLst>
              <a:ext uri="{FF2B5EF4-FFF2-40B4-BE49-F238E27FC236}">
                <a16:creationId xmlns:a16="http://schemas.microsoft.com/office/drawing/2014/main" id="{3CBF6C20-CDDD-AD46-B66C-6B596B374C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8567" y="3637720"/>
            <a:ext cx="954159" cy="95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C3B943CB-4CEB-E049-B214-570E9BBBCDCB}"/>
              </a:ext>
            </a:extLst>
          </p:cNvPr>
          <p:cNvSpPr txBox="1"/>
          <p:nvPr/>
        </p:nvSpPr>
        <p:spPr>
          <a:xfrm>
            <a:off x="5382522" y="4673512"/>
            <a:ext cx="2793208" cy="523220"/>
          </a:xfrm>
          <a:prstGeom prst="rect">
            <a:avLst/>
          </a:prstGeom>
          <a:noFill/>
        </p:spPr>
        <p:txBody>
          <a:bodyPr wrap="square" rtlCol="0">
            <a:spAutoFit/>
          </a:bodyPr>
          <a:lstStyle/>
          <a:p>
            <a:pPr algn="ctr"/>
            <a:r>
              <a:rPr lang="en-US" sz="2800" dirty="0">
                <a:latin typeface="Amazon Ember" panose="020B0603020204020204" pitchFamily="34" charset="0"/>
                <a:ea typeface="Amazon Ember" panose="020B0603020204020204" pitchFamily="34" charset="0"/>
                <a:cs typeface="Amazon Ember" panose="020B0603020204020204" pitchFamily="34" charset="0"/>
              </a:rPr>
              <a:t>AWS </a:t>
            </a:r>
            <a:r>
              <a:rPr lang="en-US" sz="2800" dirty="0" err="1">
                <a:latin typeface="Amazon Ember" panose="020B0603020204020204" pitchFamily="34" charset="0"/>
                <a:ea typeface="Amazon Ember" panose="020B0603020204020204" pitchFamily="34" charset="0"/>
                <a:cs typeface="Amazon Ember" panose="020B0603020204020204" pitchFamily="34" charset="0"/>
              </a:rPr>
              <a:t>Fargate</a:t>
            </a:r>
            <a:endParaRPr lang="en-US" sz="2800" dirty="0">
              <a:latin typeface="Amazon Ember" panose="020B0603020204020204" pitchFamily="34" charset="0"/>
              <a:ea typeface="Amazon Ember" panose="020B0603020204020204" pitchFamily="34" charset="0"/>
              <a:cs typeface="Amazon Ember" panose="020B0603020204020204" pitchFamily="34" charset="0"/>
            </a:endParaRPr>
          </a:p>
        </p:txBody>
      </p:sp>
      <p:cxnSp>
        <p:nvCxnSpPr>
          <p:cNvPr id="16" name="Straight Arrow Connector 15">
            <a:extLst>
              <a:ext uri="{FF2B5EF4-FFF2-40B4-BE49-F238E27FC236}">
                <a16:creationId xmlns:a16="http://schemas.microsoft.com/office/drawing/2014/main" id="{3B147BA4-4D41-1440-9D5B-1E161887D018}"/>
              </a:ext>
            </a:extLst>
          </p:cNvPr>
          <p:cNvCxnSpPr>
            <a:cxnSpLocks/>
          </p:cNvCxnSpPr>
          <p:nvPr/>
        </p:nvCxnSpPr>
        <p:spPr>
          <a:xfrm>
            <a:off x="4049668" y="4114800"/>
            <a:ext cx="1948176" cy="0"/>
          </a:xfrm>
          <a:prstGeom prst="straightConnector1">
            <a:avLst/>
          </a:prstGeom>
          <a:ln w="79375">
            <a:tailEnd type="triangle"/>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E90637F5-13D0-714A-868C-A64F4D240E46}"/>
              </a:ext>
            </a:extLst>
          </p:cNvPr>
          <p:cNvSpPr txBox="1"/>
          <p:nvPr/>
        </p:nvSpPr>
        <p:spPr>
          <a:xfrm>
            <a:off x="8277354" y="4781233"/>
            <a:ext cx="2384445" cy="830997"/>
          </a:xfrm>
          <a:prstGeom prst="rect">
            <a:avLst/>
          </a:prstGeom>
          <a:noFill/>
        </p:spPr>
        <p:txBody>
          <a:bodyPr wrap="square" rtlCol="0">
            <a:spAutoFit/>
          </a:bodyPr>
          <a:lstStyle/>
          <a:p>
            <a:pPr algn="ctr"/>
            <a:r>
              <a:rPr lang="en-US" sz="2400" dirty="0">
                <a:latin typeface="+mj-lt"/>
                <a:ea typeface="Amazon Ember" panose="020B0603020204020204" pitchFamily="34" charset="0"/>
                <a:cs typeface="Amazon Ember" panose="020B0603020204020204" pitchFamily="34" charset="0"/>
              </a:rPr>
              <a:t>Amazon Simple Queue Service</a:t>
            </a:r>
          </a:p>
        </p:txBody>
      </p:sp>
      <p:pic>
        <p:nvPicPr>
          <p:cNvPr id="19" name="Graphic 18">
            <a:extLst>
              <a:ext uri="{FF2B5EF4-FFF2-40B4-BE49-F238E27FC236}">
                <a16:creationId xmlns:a16="http://schemas.microsoft.com/office/drawing/2014/main" id="{EF8160AB-8446-D54E-906D-B14219D0C20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929084" y="3592526"/>
            <a:ext cx="1080986" cy="1080986"/>
          </a:xfrm>
          <a:prstGeom prst="rect">
            <a:avLst/>
          </a:prstGeom>
        </p:spPr>
      </p:pic>
      <p:cxnSp>
        <p:nvCxnSpPr>
          <p:cNvPr id="20" name="Straight Arrow Connector 19">
            <a:extLst>
              <a:ext uri="{FF2B5EF4-FFF2-40B4-BE49-F238E27FC236}">
                <a16:creationId xmlns:a16="http://schemas.microsoft.com/office/drawing/2014/main" id="{E6F01233-2512-2648-8815-8D27973B4A3D}"/>
              </a:ext>
            </a:extLst>
          </p:cNvPr>
          <p:cNvCxnSpPr>
            <a:cxnSpLocks/>
          </p:cNvCxnSpPr>
          <p:nvPr/>
        </p:nvCxnSpPr>
        <p:spPr>
          <a:xfrm>
            <a:off x="7303266" y="4133019"/>
            <a:ext cx="1422280" cy="0"/>
          </a:xfrm>
          <a:prstGeom prst="straightConnector1">
            <a:avLst/>
          </a:prstGeom>
          <a:ln w="79375">
            <a:tailEnd type="triangle"/>
          </a:ln>
          <a:effectLst/>
        </p:spPr>
        <p:style>
          <a:lnRef idx="2">
            <a:schemeClr val="accent1"/>
          </a:lnRef>
          <a:fillRef idx="0">
            <a:schemeClr val="accent1"/>
          </a:fillRef>
          <a:effectRef idx="1">
            <a:schemeClr val="accent1"/>
          </a:effectRef>
          <a:fontRef idx="minor">
            <a:schemeClr val="tx1"/>
          </a:fontRef>
        </p:style>
      </p:cxnSp>
      <p:pic>
        <p:nvPicPr>
          <p:cNvPr id="22" name="Graphic 14">
            <a:extLst>
              <a:ext uri="{FF2B5EF4-FFF2-40B4-BE49-F238E27FC236}">
                <a16:creationId xmlns:a16="http://schemas.microsoft.com/office/drawing/2014/main" id="{108AA526-30C5-224D-A394-C14913FC06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00890" y="3686648"/>
            <a:ext cx="954159" cy="95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a:extLst>
              <a:ext uri="{FF2B5EF4-FFF2-40B4-BE49-F238E27FC236}">
                <a16:creationId xmlns:a16="http://schemas.microsoft.com/office/drawing/2014/main" id="{2FE244EF-9FAF-284E-A0E6-5AD222CFFAA4}"/>
              </a:ext>
            </a:extLst>
          </p:cNvPr>
          <p:cNvSpPr txBox="1"/>
          <p:nvPr/>
        </p:nvSpPr>
        <p:spPr>
          <a:xfrm>
            <a:off x="11454845" y="4722440"/>
            <a:ext cx="2793208" cy="523220"/>
          </a:xfrm>
          <a:prstGeom prst="rect">
            <a:avLst/>
          </a:prstGeom>
          <a:noFill/>
        </p:spPr>
        <p:txBody>
          <a:bodyPr wrap="square" rtlCol="0">
            <a:spAutoFit/>
          </a:bodyPr>
          <a:lstStyle/>
          <a:p>
            <a:pPr algn="ctr"/>
            <a:r>
              <a:rPr lang="en-US" sz="2800" dirty="0">
                <a:latin typeface="Amazon Ember" panose="020B0603020204020204" pitchFamily="34" charset="0"/>
                <a:ea typeface="Amazon Ember" panose="020B0603020204020204" pitchFamily="34" charset="0"/>
                <a:cs typeface="Amazon Ember" panose="020B0603020204020204" pitchFamily="34" charset="0"/>
              </a:rPr>
              <a:t>AWS </a:t>
            </a:r>
            <a:r>
              <a:rPr lang="en-US" sz="2800" dirty="0" err="1">
                <a:latin typeface="Amazon Ember" panose="020B0603020204020204" pitchFamily="34" charset="0"/>
                <a:ea typeface="Amazon Ember" panose="020B0603020204020204" pitchFamily="34" charset="0"/>
                <a:cs typeface="Amazon Ember" panose="020B0603020204020204" pitchFamily="34" charset="0"/>
              </a:rPr>
              <a:t>Fargate</a:t>
            </a:r>
            <a:endParaRPr lang="en-US" sz="2800" dirty="0">
              <a:latin typeface="Amazon Ember" panose="020B0603020204020204" pitchFamily="34" charset="0"/>
              <a:ea typeface="Amazon Ember" panose="020B0603020204020204" pitchFamily="34" charset="0"/>
              <a:cs typeface="Amazon Ember" panose="020B0603020204020204" pitchFamily="34" charset="0"/>
            </a:endParaRPr>
          </a:p>
        </p:txBody>
      </p:sp>
      <p:cxnSp>
        <p:nvCxnSpPr>
          <p:cNvPr id="24" name="Straight Arrow Connector 23">
            <a:extLst>
              <a:ext uri="{FF2B5EF4-FFF2-40B4-BE49-F238E27FC236}">
                <a16:creationId xmlns:a16="http://schemas.microsoft.com/office/drawing/2014/main" id="{21D709B8-8F6B-E845-8563-494EA5930FFB}"/>
              </a:ext>
            </a:extLst>
          </p:cNvPr>
          <p:cNvCxnSpPr>
            <a:cxnSpLocks/>
          </p:cNvCxnSpPr>
          <p:nvPr/>
        </p:nvCxnSpPr>
        <p:spPr>
          <a:xfrm>
            <a:off x="10121991" y="4163728"/>
            <a:ext cx="1948176" cy="0"/>
          </a:xfrm>
          <a:prstGeom prst="straightConnector1">
            <a:avLst/>
          </a:prstGeom>
          <a:ln w="79375">
            <a:tailEnd type="triangle"/>
          </a:ln>
          <a:effectLst/>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9773EFE0-3426-B94E-902A-5FD37080E280}"/>
              </a:ext>
            </a:extLst>
          </p:cNvPr>
          <p:cNvSpPr txBox="1"/>
          <p:nvPr/>
        </p:nvSpPr>
        <p:spPr>
          <a:xfrm>
            <a:off x="5778818" y="3060932"/>
            <a:ext cx="2000616" cy="400110"/>
          </a:xfrm>
          <a:prstGeom prst="rect">
            <a:avLst/>
          </a:prstGeom>
          <a:noFill/>
        </p:spPr>
        <p:txBody>
          <a:bodyPr wrap="square" rtlCol="0">
            <a:spAutoFit/>
          </a:bodyPr>
          <a:lstStyle/>
          <a:p>
            <a:pPr algn="ctr"/>
            <a:r>
              <a:rPr lang="en-US" sz="2000" dirty="0">
                <a:latin typeface="Amazon Ember" panose="020B0603020204020204" pitchFamily="34" charset="0"/>
                <a:ea typeface="Amazon Ember" panose="020B0603020204020204" pitchFamily="34" charset="0"/>
                <a:cs typeface="Amazon Ember" panose="020B0603020204020204" pitchFamily="34" charset="0"/>
              </a:rPr>
              <a:t>Job producer</a:t>
            </a:r>
          </a:p>
        </p:txBody>
      </p:sp>
      <p:sp>
        <p:nvSpPr>
          <p:cNvPr id="27" name="TextBox 26">
            <a:extLst>
              <a:ext uri="{FF2B5EF4-FFF2-40B4-BE49-F238E27FC236}">
                <a16:creationId xmlns:a16="http://schemas.microsoft.com/office/drawing/2014/main" id="{EDDB3B11-ABFB-E748-8918-ED95C3CE138C}"/>
              </a:ext>
            </a:extLst>
          </p:cNvPr>
          <p:cNvSpPr txBox="1"/>
          <p:nvPr/>
        </p:nvSpPr>
        <p:spPr>
          <a:xfrm>
            <a:off x="11771812" y="3107050"/>
            <a:ext cx="2012314" cy="400110"/>
          </a:xfrm>
          <a:prstGeom prst="rect">
            <a:avLst/>
          </a:prstGeom>
          <a:noFill/>
        </p:spPr>
        <p:txBody>
          <a:bodyPr wrap="square" rtlCol="0">
            <a:spAutoFit/>
          </a:bodyPr>
          <a:lstStyle/>
          <a:p>
            <a:pPr algn="ctr"/>
            <a:r>
              <a:rPr lang="en-US" sz="2000" dirty="0">
                <a:latin typeface="Amazon Ember" panose="020B0603020204020204" pitchFamily="34" charset="0"/>
                <a:ea typeface="Amazon Ember" panose="020B0603020204020204" pitchFamily="34" charset="0"/>
                <a:cs typeface="Amazon Ember" panose="020B0603020204020204" pitchFamily="34" charset="0"/>
              </a:rPr>
              <a:t>Worker</a:t>
            </a:r>
          </a:p>
        </p:txBody>
      </p:sp>
    </p:spTree>
    <p:extLst>
      <p:ext uri="{BB962C8B-B14F-4D97-AF65-F5344CB8AC3E}">
        <p14:creationId xmlns:p14="http://schemas.microsoft.com/office/powerpoint/2010/main" val="112896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C555D5-8677-F64A-931D-D43138E24ADA}"/>
              </a:ext>
            </a:extLst>
          </p:cNvPr>
          <p:cNvSpPr/>
          <p:nvPr/>
        </p:nvSpPr>
        <p:spPr>
          <a:xfrm>
            <a:off x="461738" y="2385589"/>
            <a:ext cx="2113911" cy="9876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User Service</a:t>
            </a:r>
          </a:p>
        </p:txBody>
      </p:sp>
      <p:sp>
        <p:nvSpPr>
          <p:cNvPr id="5" name="Rectangle 4">
            <a:extLst>
              <a:ext uri="{FF2B5EF4-FFF2-40B4-BE49-F238E27FC236}">
                <a16:creationId xmlns:a16="http://schemas.microsoft.com/office/drawing/2014/main" id="{CA1C1BF4-CD37-294B-A47B-C02367B68837}"/>
              </a:ext>
            </a:extLst>
          </p:cNvPr>
          <p:cNvSpPr/>
          <p:nvPr/>
        </p:nvSpPr>
        <p:spPr>
          <a:xfrm>
            <a:off x="429745" y="4476827"/>
            <a:ext cx="2242046" cy="792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Friend service</a:t>
            </a:r>
          </a:p>
        </p:txBody>
      </p:sp>
      <p:sp>
        <p:nvSpPr>
          <p:cNvPr id="6" name="Rectangle 5">
            <a:extLst>
              <a:ext uri="{FF2B5EF4-FFF2-40B4-BE49-F238E27FC236}">
                <a16:creationId xmlns:a16="http://schemas.microsoft.com/office/drawing/2014/main" id="{4627665A-FFAE-B241-AB1D-ABB003A54E91}"/>
              </a:ext>
            </a:extLst>
          </p:cNvPr>
          <p:cNvSpPr/>
          <p:nvPr/>
        </p:nvSpPr>
        <p:spPr>
          <a:xfrm>
            <a:off x="478007" y="5572946"/>
            <a:ext cx="2242046" cy="792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Message service</a:t>
            </a:r>
          </a:p>
        </p:txBody>
      </p:sp>
      <p:sp>
        <p:nvSpPr>
          <p:cNvPr id="7" name="Rectangle 6">
            <a:extLst>
              <a:ext uri="{FF2B5EF4-FFF2-40B4-BE49-F238E27FC236}">
                <a16:creationId xmlns:a16="http://schemas.microsoft.com/office/drawing/2014/main" id="{91359AA6-6388-6B46-8FB9-F3D9F5680FA3}"/>
              </a:ext>
            </a:extLst>
          </p:cNvPr>
          <p:cNvSpPr/>
          <p:nvPr/>
        </p:nvSpPr>
        <p:spPr>
          <a:xfrm>
            <a:off x="3328694" y="2312182"/>
            <a:ext cx="2963816" cy="8810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User signed up</a:t>
            </a:r>
          </a:p>
        </p:txBody>
      </p:sp>
      <p:sp>
        <p:nvSpPr>
          <p:cNvPr id="8" name="Rectangle 7">
            <a:extLst>
              <a:ext uri="{FF2B5EF4-FFF2-40B4-BE49-F238E27FC236}">
                <a16:creationId xmlns:a16="http://schemas.microsoft.com/office/drawing/2014/main" id="{9EC47933-3A31-0941-8147-E0AB4115EB75}"/>
              </a:ext>
            </a:extLst>
          </p:cNvPr>
          <p:cNvSpPr/>
          <p:nvPr/>
        </p:nvSpPr>
        <p:spPr>
          <a:xfrm>
            <a:off x="3364752" y="3378213"/>
            <a:ext cx="2963816" cy="797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User deleted account</a:t>
            </a:r>
          </a:p>
        </p:txBody>
      </p:sp>
      <p:sp>
        <p:nvSpPr>
          <p:cNvPr id="9" name="Rectangle 8">
            <a:extLst>
              <a:ext uri="{FF2B5EF4-FFF2-40B4-BE49-F238E27FC236}">
                <a16:creationId xmlns:a16="http://schemas.microsoft.com/office/drawing/2014/main" id="{D99D4D48-F7A4-D547-9D36-8AA2722E97E6}"/>
              </a:ext>
            </a:extLst>
          </p:cNvPr>
          <p:cNvSpPr/>
          <p:nvPr/>
        </p:nvSpPr>
        <p:spPr>
          <a:xfrm>
            <a:off x="11464859" y="2214363"/>
            <a:ext cx="2349969" cy="10766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Email Service</a:t>
            </a:r>
          </a:p>
        </p:txBody>
      </p:sp>
      <p:sp>
        <p:nvSpPr>
          <p:cNvPr id="10" name="Rectangle 9">
            <a:extLst>
              <a:ext uri="{FF2B5EF4-FFF2-40B4-BE49-F238E27FC236}">
                <a16:creationId xmlns:a16="http://schemas.microsoft.com/office/drawing/2014/main" id="{7A354898-B5A8-6246-AEE4-42CF5E638121}"/>
              </a:ext>
            </a:extLst>
          </p:cNvPr>
          <p:cNvSpPr/>
          <p:nvPr/>
        </p:nvSpPr>
        <p:spPr>
          <a:xfrm>
            <a:off x="7527500" y="2392142"/>
            <a:ext cx="3298289" cy="755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Email Queue</a:t>
            </a:r>
          </a:p>
        </p:txBody>
      </p:sp>
      <p:cxnSp>
        <p:nvCxnSpPr>
          <p:cNvPr id="11" name="Straight Arrow Connector 10">
            <a:extLst>
              <a:ext uri="{FF2B5EF4-FFF2-40B4-BE49-F238E27FC236}">
                <a16:creationId xmlns:a16="http://schemas.microsoft.com/office/drawing/2014/main" id="{DE62C251-77A9-4142-A8F9-1DCAFC06BD13}"/>
              </a:ext>
            </a:extLst>
          </p:cNvPr>
          <p:cNvCxnSpPr>
            <a:cxnSpLocks/>
            <a:stCxn id="4" idx="3"/>
            <a:endCxn id="7" idx="1"/>
          </p:cNvCxnSpPr>
          <p:nvPr/>
        </p:nvCxnSpPr>
        <p:spPr>
          <a:xfrm flipV="1">
            <a:off x="2575649" y="2752702"/>
            <a:ext cx="753045" cy="126729"/>
          </a:xfrm>
          <a:prstGeom prst="straightConnector1">
            <a:avLst/>
          </a:prstGeom>
          <a:ln w="57150">
            <a:solidFill>
              <a:schemeClr val="accent1"/>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91AE71F-8BB1-C645-9401-889A71D1DA36}"/>
              </a:ext>
            </a:extLst>
          </p:cNvPr>
          <p:cNvCxnSpPr>
            <a:cxnSpLocks/>
            <a:stCxn id="4" idx="3"/>
            <a:endCxn id="8" idx="1"/>
          </p:cNvCxnSpPr>
          <p:nvPr/>
        </p:nvCxnSpPr>
        <p:spPr>
          <a:xfrm>
            <a:off x="2575649" y="2879431"/>
            <a:ext cx="789103" cy="897691"/>
          </a:xfrm>
          <a:prstGeom prst="straightConnector1">
            <a:avLst/>
          </a:prstGeom>
          <a:ln w="57150">
            <a:solidFill>
              <a:schemeClr val="accent1"/>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C54C91F-3DEC-524E-84D0-4FA736B060C1}"/>
              </a:ext>
            </a:extLst>
          </p:cNvPr>
          <p:cNvCxnSpPr>
            <a:cxnSpLocks/>
            <a:stCxn id="8" idx="3"/>
            <a:endCxn id="10" idx="1"/>
          </p:cNvCxnSpPr>
          <p:nvPr/>
        </p:nvCxnSpPr>
        <p:spPr>
          <a:xfrm flipV="1">
            <a:off x="6328568" y="2769718"/>
            <a:ext cx="1198932" cy="1007404"/>
          </a:xfrm>
          <a:prstGeom prst="straightConnector1">
            <a:avLst/>
          </a:prstGeom>
          <a:ln w="57150">
            <a:solidFill>
              <a:schemeClr val="accent1"/>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EB857BC-1C5A-584A-8576-83E5E22DD1F6}"/>
              </a:ext>
            </a:extLst>
          </p:cNvPr>
          <p:cNvCxnSpPr>
            <a:cxnSpLocks/>
            <a:stCxn id="7" idx="3"/>
          </p:cNvCxnSpPr>
          <p:nvPr/>
        </p:nvCxnSpPr>
        <p:spPr>
          <a:xfrm flipV="1">
            <a:off x="6292510" y="2601650"/>
            <a:ext cx="1198932" cy="151052"/>
          </a:xfrm>
          <a:prstGeom prst="straightConnector1">
            <a:avLst/>
          </a:prstGeom>
          <a:ln w="57150">
            <a:solidFill>
              <a:schemeClr val="accent1"/>
            </a:solidFill>
            <a:tailEnd type="triangle"/>
          </a:ln>
          <a:effectLst/>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F1B8BA3A-DDAA-8241-B749-8D4D655214DB}"/>
              </a:ext>
            </a:extLst>
          </p:cNvPr>
          <p:cNvSpPr/>
          <p:nvPr/>
        </p:nvSpPr>
        <p:spPr>
          <a:xfrm>
            <a:off x="3395632" y="4478076"/>
            <a:ext cx="2932935" cy="792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Friend request</a:t>
            </a:r>
          </a:p>
        </p:txBody>
      </p:sp>
      <p:cxnSp>
        <p:nvCxnSpPr>
          <p:cNvPr id="16" name="Straight Arrow Connector 15">
            <a:extLst>
              <a:ext uri="{FF2B5EF4-FFF2-40B4-BE49-F238E27FC236}">
                <a16:creationId xmlns:a16="http://schemas.microsoft.com/office/drawing/2014/main" id="{73DBDCBB-B916-E544-B73C-906FCF35F179}"/>
              </a:ext>
            </a:extLst>
          </p:cNvPr>
          <p:cNvCxnSpPr>
            <a:cxnSpLocks/>
            <a:stCxn id="5" idx="3"/>
            <a:endCxn id="15" idx="1"/>
          </p:cNvCxnSpPr>
          <p:nvPr/>
        </p:nvCxnSpPr>
        <p:spPr>
          <a:xfrm>
            <a:off x="2671791" y="4873241"/>
            <a:ext cx="723841" cy="1248"/>
          </a:xfrm>
          <a:prstGeom prst="straightConnector1">
            <a:avLst/>
          </a:prstGeom>
          <a:ln w="57150">
            <a:solidFill>
              <a:schemeClr val="accent1"/>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78EE3E5-5A88-9641-A9EC-1C95645CBCEB}"/>
              </a:ext>
            </a:extLst>
          </p:cNvPr>
          <p:cNvCxnSpPr>
            <a:cxnSpLocks/>
            <a:stCxn id="15" idx="3"/>
          </p:cNvCxnSpPr>
          <p:nvPr/>
        </p:nvCxnSpPr>
        <p:spPr>
          <a:xfrm flipV="1">
            <a:off x="6328567" y="2979304"/>
            <a:ext cx="1198933" cy="1895185"/>
          </a:xfrm>
          <a:prstGeom prst="straightConnector1">
            <a:avLst/>
          </a:prstGeom>
          <a:ln w="57150">
            <a:solidFill>
              <a:schemeClr val="accent1"/>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16D5A97-3339-7940-ABA8-C36EBBFE7AF7}"/>
              </a:ext>
            </a:extLst>
          </p:cNvPr>
          <p:cNvCxnSpPr>
            <a:cxnSpLocks/>
            <a:stCxn id="10" idx="3"/>
            <a:endCxn id="9" idx="1"/>
          </p:cNvCxnSpPr>
          <p:nvPr/>
        </p:nvCxnSpPr>
        <p:spPr>
          <a:xfrm flipV="1">
            <a:off x="10825789" y="2752702"/>
            <a:ext cx="639070" cy="17016"/>
          </a:xfrm>
          <a:prstGeom prst="straightConnector1">
            <a:avLst/>
          </a:prstGeom>
          <a:ln w="57150">
            <a:solidFill>
              <a:schemeClr val="accent1"/>
            </a:solidFill>
            <a:tailEnd type="triangle"/>
          </a:ln>
          <a:effectLst/>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70117F4B-3519-8645-BB35-88A73302A2C1}"/>
              </a:ext>
            </a:extLst>
          </p:cNvPr>
          <p:cNvSpPr/>
          <p:nvPr/>
        </p:nvSpPr>
        <p:spPr>
          <a:xfrm>
            <a:off x="11400480" y="3561325"/>
            <a:ext cx="3036292" cy="956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Mobile Push Notification</a:t>
            </a:r>
          </a:p>
        </p:txBody>
      </p:sp>
      <p:sp>
        <p:nvSpPr>
          <p:cNvPr id="20" name="Rectangle 19">
            <a:extLst>
              <a:ext uri="{FF2B5EF4-FFF2-40B4-BE49-F238E27FC236}">
                <a16:creationId xmlns:a16="http://schemas.microsoft.com/office/drawing/2014/main" id="{C49911F2-5EA5-3A40-8B73-F00DF8DF689F}"/>
              </a:ext>
            </a:extLst>
          </p:cNvPr>
          <p:cNvSpPr/>
          <p:nvPr/>
        </p:nvSpPr>
        <p:spPr>
          <a:xfrm>
            <a:off x="7535208" y="3560028"/>
            <a:ext cx="3254579" cy="991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Push Notification Queue</a:t>
            </a:r>
          </a:p>
        </p:txBody>
      </p:sp>
      <p:cxnSp>
        <p:nvCxnSpPr>
          <p:cNvPr id="21" name="Straight Arrow Connector 20">
            <a:extLst>
              <a:ext uri="{FF2B5EF4-FFF2-40B4-BE49-F238E27FC236}">
                <a16:creationId xmlns:a16="http://schemas.microsoft.com/office/drawing/2014/main" id="{7D42C18B-08BB-6147-B3C3-E428BEAEF149}"/>
              </a:ext>
            </a:extLst>
          </p:cNvPr>
          <p:cNvCxnSpPr>
            <a:cxnSpLocks/>
            <a:stCxn id="15" idx="3"/>
            <a:endCxn id="20" idx="1"/>
          </p:cNvCxnSpPr>
          <p:nvPr/>
        </p:nvCxnSpPr>
        <p:spPr>
          <a:xfrm flipV="1">
            <a:off x="6328567" y="4055756"/>
            <a:ext cx="1206641" cy="818733"/>
          </a:xfrm>
          <a:prstGeom prst="straightConnector1">
            <a:avLst/>
          </a:prstGeom>
          <a:ln w="57150">
            <a:solidFill>
              <a:schemeClr val="accent1"/>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80A26BC-7B5C-844D-B346-1AB8BDDF8571}"/>
              </a:ext>
            </a:extLst>
          </p:cNvPr>
          <p:cNvCxnSpPr>
            <a:cxnSpLocks/>
            <a:stCxn id="20" idx="3"/>
            <a:endCxn id="19" idx="1"/>
          </p:cNvCxnSpPr>
          <p:nvPr/>
        </p:nvCxnSpPr>
        <p:spPr>
          <a:xfrm flipV="1">
            <a:off x="10789787" y="4039388"/>
            <a:ext cx="610693" cy="16368"/>
          </a:xfrm>
          <a:prstGeom prst="straightConnector1">
            <a:avLst/>
          </a:prstGeom>
          <a:ln w="57150">
            <a:solidFill>
              <a:schemeClr val="accent1"/>
            </a:solidFill>
            <a:tailEnd type="triangle"/>
          </a:ln>
          <a:effectLst/>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7B474419-C0C1-D446-B2E7-0D8A046B559A}"/>
              </a:ext>
            </a:extLst>
          </p:cNvPr>
          <p:cNvSpPr/>
          <p:nvPr/>
        </p:nvSpPr>
        <p:spPr>
          <a:xfrm>
            <a:off x="3370743" y="5572946"/>
            <a:ext cx="2957823" cy="792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DM was sent</a:t>
            </a:r>
          </a:p>
        </p:txBody>
      </p:sp>
      <p:cxnSp>
        <p:nvCxnSpPr>
          <p:cNvPr id="24" name="Straight Arrow Connector 23">
            <a:extLst>
              <a:ext uri="{FF2B5EF4-FFF2-40B4-BE49-F238E27FC236}">
                <a16:creationId xmlns:a16="http://schemas.microsoft.com/office/drawing/2014/main" id="{36C281C1-9E5A-0A47-8EEA-86ADB6D750B2}"/>
              </a:ext>
            </a:extLst>
          </p:cNvPr>
          <p:cNvCxnSpPr>
            <a:cxnSpLocks/>
            <a:stCxn id="6" idx="3"/>
            <a:endCxn id="23" idx="1"/>
          </p:cNvCxnSpPr>
          <p:nvPr/>
        </p:nvCxnSpPr>
        <p:spPr>
          <a:xfrm>
            <a:off x="2720053" y="5969359"/>
            <a:ext cx="650690" cy="0"/>
          </a:xfrm>
          <a:prstGeom prst="straightConnector1">
            <a:avLst/>
          </a:prstGeom>
          <a:ln w="57150">
            <a:solidFill>
              <a:schemeClr val="accent1"/>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1522D45-AE05-F145-91F0-7209FE0CD07B}"/>
              </a:ext>
            </a:extLst>
          </p:cNvPr>
          <p:cNvCxnSpPr>
            <a:cxnSpLocks/>
            <a:stCxn id="23" idx="3"/>
          </p:cNvCxnSpPr>
          <p:nvPr/>
        </p:nvCxnSpPr>
        <p:spPr>
          <a:xfrm flipV="1">
            <a:off x="6328566" y="4361023"/>
            <a:ext cx="1198934" cy="1608336"/>
          </a:xfrm>
          <a:prstGeom prst="straightConnector1">
            <a:avLst/>
          </a:prstGeom>
          <a:ln w="57150">
            <a:solidFill>
              <a:schemeClr val="accent1"/>
            </a:solidFill>
            <a:tailEnd type="triangle"/>
          </a:ln>
          <a:effectLst/>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CE0D01D-F44A-154A-8C8E-FD2AAD5C66BC}"/>
              </a:ext>
            </a:extLst>
          </p:cNvPr>
          <p:cNvSpPr txBox="1"/>
          <p:nvPr/>
        </p:nvSpPr>
        <p:spPr>
          <a:xfrm>
            <a:off x="461738" y="1612407"/>
            <a:ext cx="1715784" cy="369332"/>
          </a:xfrm>
          <a:prstGeom prst="rect">
            <a:avLst/>
          </a:prstGeom>
          <a:noFill/>
        </p:spPr>
        <p:txBody>
          <a:bodyPr wrap="square" rtlCol="0">
            <a:spAutoFit/>
          </a:bodyPr>
          <a:lstStyle/>
          <a:p>
            <a:r>
              <a:rPr lang="en-US" dirty="0"/>
              <a:t>Producer</a:t>
            </a:r>
          </a:p>
        </p:txBody>
      </p:sp>
      <p:sp>
        <p:nvSpPr>
          <p:cNvPr id="27" name="TextBox 26">
            <a:extLst>
              <a:ext uri="{FF2B5EF4-FFF2-40B4-BE49-F238E27FC236}">
                <a16:creationId xmlns:a16="http://schemas.microsoft.com/office/drawing/2014/main" id="{A769F90D-67FC-C44C-AFA5-6D252F8FCE8B}"/>
              </a:ext>
            </a:extLst>
          </p:cNvPr>
          <p:cNvSpPr txBox="1"/>
          <p:nvPr/>
        </p:nvSpPr>
        <p:spPr>
          <a:xfrm>
            <a:off x="8645428" y="1631777"/>
            <a:ext cx="1715784" cy="369332"/>
          </a:xfrm>
          <a:prstGeom prst="rect">
            <a:avLst/>
          </a:prstGeom>
          <a:noFill/>
        </p:spPr>
        <p:txBody>
          <a:bodyPr wrap="square" rtlCol="0">
            <a:spAutoFit/>
          </a:bodyPr>
          <a:lstStyle/>
          <a:p>
            <a:r>
              <a:rPr lang="en-US" dirty="0"/>
              <a:t>Queue</a:t>
            </a:r>
          </a:p>
        </p:txBody>
      </p:sp>
      <p:sp>
        <p:nvSpPr>
          <p:cNvPr id="28" name="TextBox 27">
            <a:extLst>
              <a:ext uri="{FF2B5EF4-FFF2-40B4-BE49-F238E27FC236}">
                <a16:creationId xmlns:a16="http://schemas.microsoft.com/office/drawing/2014/main" id="{752F0AEB-FCBA-AB4B-88E8-7AEF1F914BA4}"/>
              </a:ext>
            </a:extLst>
          </p:cNvPr>
          <p:cNvSpPr txBox="1"/>
          <p:nvPr/>
        </p:nvSpPr>
        <p:spPr>
          <a:xfrm>
            <a:off x="3395632" y="1648004"/>
            <a:ext cx="1715784" cy="535531"/>
          </a:xfrm>
          <a:prstGeom prst="rect">
            <a:avLst/>
          </a:prstGeom>
          <a:noFill/>
        </p:spPr>
        <p:txBody>
          <a:bodyPr wrap="square" rtlCol="0">
            <a:spAutoFit/>
          </a:bodyPr>
          <a:lstStyle/>
          <a:p>
            <a:r>
              <a:rPr lang="en-US" dirty="0"/>
              <a:t>Topic</a:t>
            </a:r>
          </a:p>
        </p:txBody>
      </p:sp>
      <p:sp>
        <p:nvSpPr>
          <p:cNvPr id="29" name="TextBox 28">
            <a:extLst>
              <a:ext uri="{FF2B5EF4-FFF2-40B4-BE49-F238E27FC236}">
                <a16:creationId xmlns:a16="http://schemas.microsoft.com/office/drawing/2014/main" id="{CC005A68-A61F-5D4B-85A2-062B9D0E3E6D}"/>
              </a:ext>
            </a:extLst>
          </p:cNvPr>
          <p:cNvSpPr txBox="1"/>
          <p:nvPr/>
        </p:nvSpPr>
        <p:spPr>
          <a:xfrm>
            <a:off x="11464859" y="1494847"/>
            <a:ext cx="2349969" cy="535531"/>
          </a:xfrm>
          <a:prstGeom prst="rect">
            <a:avLst/>
          </a:prstGeom>
          <a:noFill/>
        </p:spPr>
        <p:txBody>
          <a:bodyPr wrap="square" rtlCol="0">
            <a:spAutoFit/>
          </a:bodyPr>
          <a:lstStyle/>
          <a:p>
            <a:r>
              <a:rPr lang="en-US" dirty="0"/>
              <a:t>Consumer</a:t>
            </a:r>
          </a:p>
        </p:txBody>
      </p:sp>
      <p:sp>
        <p:nvSpPr>
          <p:cNvPr id="30" name="TextBox 29">
            <a:extLst>
              <a:ext uri="{FF2B5EF4-FFF2-40B4-BE49-F238E27FC236}">
                <a16:creationId xmlns:a16="http://schemas.microsoft.com/office/drawing/2014/main" id="{8F9B4D8C-2593-EC4C-A3B8-4601871A84FB}"/>
              </a:ext>
            </a:extLst>
          </p:cNvPr>
          <p:cNvSpPr txBox="1"/>
          <p:nvPr/>
        </p:nvSpPr>
        <p:spPr>
          <a:xfrm>
            <a:off x="5768476" y="1579761"/>
            <a:ext cx="2349970" cy="535531"/>
          </a:xfrm>
          <a:prstGeom prst="rect">
            <a:avLst/>
          </a:prstGeom>
          <a:noFill/>
        </p:spPr>
        <p:txBody>
          <a:bodyPr wrap="square" rtlCol="0">
            <a:spAutoFit/>
          </a:bodyPr>
          <a:lstStyle/>
          <a:p>
            <a:r>
              <a:rPr lang="en-US" dirty="0"/>
              <a:t>Subscription</a:t>
            </a:r>
          </a:p>
        </p:txBody>
      </p:sp>
      <p:sp>
        <p:nvSpPr>
          <p:cNvPr id="98" name="Rectangle 97">
            <a:extLst>
              <a:ext uri="{FF2B5EF4-FFF2-40B4-BE49-F238E27FC236}">
                <a16:creationId xmlns:a16="http://schemas.microsoft.com/office/drawing/2014/main" id="{83EA7EC3-AE6C-424B-AD05-8633526F210F}"/>
              </a:ext>
            </a:extLst>
          </p:cNvPr>
          <p:cNvSpPr/>
          <p:nvPr/>
        </p:nvSpPr>
        <p:spPr>
          <a:xfrm>
            <a:off x="11423627" y="5045913"/>
            <a:ext cx="3036292" cy="956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Recommendation Service</a:t>
            </a:r>
          </a:p>
        </p:txBody>
      </p:sp>
      <p:sp>
        <p:nvSpPr>
          <p:cNvPr id="99" name="Rectangle 98">
            <a:extLst>
              <a:ext uri="{FF2B5EF4-FFF2-40B4-BE49-F238E27FC236}">
                <a16:creationId xmlns:a16="http://schemas.microsoft.com/office/drawing/2014/main" id="{C63F2921-A198-A24F-B487-038F17B2BA4F}"/>
              </a:ext>
            </a:extLst>
          </p:cNvPr>
          <p:cNvSpPr/>
          <p:nvPr/>
        </p:nvSpPr>
        <p:spPr>
          <a:xfrm>
            <a:off x="7558355" y="5028249"/>
            <a:ext cx="3254579" cy="991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Recommendation Queue</a:t>
            </a:r>
          </a:p>
        </p:txBody>
      </p:sp>
      <p:cxnSp>
        <p:nvCxnSpPr>
          <p:cNvPr id="100" name="Straight Arrow Connector 99">
            <a:extLst>
              <a:ext uri="{FF2B5EF4-FFF2-40B4-BE49-F238E27FC236}">
                <a16:creationId xmlns:a16="http://schemas.microsoft.com/office/drawing/2014/main" id="{8C3BD76E-ED10-A440-B2D2-48821DFCF8C9}"/>
              </a:ext>
            </a:extLst>
          </p:cNvPr>
          <p:cNvCxnSpPr>
            <a:cxnSpLocks/>
            <a:stCxn id="15" idx="3"/>
            <a:endCxn id="99" idx="1"/>
          </p:cNvCxnSpPr>
          <p:nvPr/>
        </p:nvCxnSpPr>
        <p:spPr>
          <a:xfrm>
            <a:off x="6328567" y="4874489"/>
            <a:ext cx="1229788" cy="649488"/>
          </a:xfrm>
          <a:prstGeom prst="straightConnector1">
            <a:avLst/>
          </a:prstGeom>
          <a:ln w="57150">
            <a:solidFill>
              <a:schemeClr val="accent1"/>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A186DABF-F4AE-DD4B-A722-94CE90F6BFAD}"/>
              </a:ext>
            </a:extLst>
          </p:cNvPr>
          <p:cNvCxnSpPr>
            <a:cxnSpLocks/>
            <a:stCxn id="99" idx="3"/>
            <a:endCxn id="98" idx="1"/>
          </p:cNvCxnSpPr>
          <p:nvPr/>
        </p:nvCxnSpPr>
        <p:spPr>
          <a:xfrm flipV="1">
            <a:off x="10812934" y="5523976"/>
            <a:ext cx="610693" cy="1"/>
          </a:xfrm>
          <a:prstGeom prst="straightConnector1">
            <a:avLst/>
          </a:prstGeom>
          <a:ln w="57150">
            <a:solidFill>
              <a:schemeClr val="accent1"/>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25CD42DE-C729-F047-8072-2F8CFF83C97C}"/>
              </a:ext>
            </a:extLst>
          </p:cNvPr>
          <p:cNvCxnSpPr>
            <a:cxnSpLocks/>
          </p:cNvCxnSpPr>
          <p:nvPr/>
        </p:nvCxnSpPr>
        <p:spPr>
          <a:xfrm>
            <a:off x="6264706" y="2801671"/>
            <a:ext cx="1226736" cy="2442937"/>
          </a:xfrm>
          <a:prstGeom prst="straightConnector1">
            <a:avLst/>
          </a:prstGeom>
          <a:ln w="57150">
            <a:solidFill>
              <a:schemeClr val="accent1"/>
            </a:solidFill>
            <a:tailEnd type="triangle"/>
          </a:ln>
          <a:effectLst/>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25F3469F-1197-9E45-9283-E6D948593B9B}"/>
              </a:ext>
            </a:extLst>
          </p:cNvPr>
          <p:cNvSpPr txBox="1"/>
          <p:nvPr/>
        </p:nvSpPr>
        <p:spPr>
          <a:xfrm>
            <a:off x="209140" y="398728"/>
            <a:ext cx="14212120" cy="707886"/>
          </a:xfrm>
          <a:prstGeom prst="rect">
            <a:avLst/>
          </a:prstGeom>
          <a:noFill/>
        </p:spPr>
        <p:txBody>
          <a:bodyPr wrap="square" rtlCol="0">
            <a:spAutoFit/>
          </a:bodyPr>
          <a:lstStyle/>
          <a:p>
            <a:pPr algn="l"/>
            <a:r>
              <a:rPr lang="en-US" sz="4000" dirty="0">
                <a:latin typeface="Amazon Ember" panose="020B0603020204020204" pitchFamily="34" charset="0"/>
                <a:ea typeface="Amazon Ember" panose="020B0603020204020204" pitchFamily="34" charset="0"/>
                <a:cs typeface="Amazon Ember" panose="020B0603020204020204" pitchFamily="34" charset="0"/>
              </a:rPr>
              <a:t>Use Topics and Queues for more complicated business logic</a:t>
            </a:r>
          </a:p>
        </p:txBody>
      </p:sp>
    </p:spTree>
    <p:extLst>
      <p:ext uri="{BB962C8B-B14F-4D97-AF65-F5344CB8AC3E}">
        <p14:creationId xmlns:p14="http://schemas.microsoft.com/office/powerpoint/2010/main" val="2650823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C555D5-8677-F64A-931D-D43138E24ADA}"/>
              </a:ext>
            </a:extLst>
          </p:cNvPr>
          <p:cNvSpPr/>
          <p:nvPr/>
        </p:nvSpPr>
        <p:spPr>
          <a:xfrm>
            <a:off x="767189" y="1777580"/>
            <a:ext cx="2113911" cy="9876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User Service</a:t>
            </a:r>
          </a:p>
        </p:txBody>
      </p:sp>
      <p:sp>
        <p:nvSpPr>
          <p:cNvPr id="7" name="Rectangle 6">
            <a:extLst>
              <a:ext uri="{FF2B5EF4-FFF2-40B4-BE49-F238E27FC236}">
                <a16:creationId xmlns:a16="http://schemas.microsoft.com/office/drawing/2014/main" id="{91359AA6-6388-6B46-8FB9-F3D9F5680FA3}"/>
              </a:ext>
            </a:extLst>
          </p:cNvPr>
          <p:cNvSpPr/>
          <p:nvPr/>
        </p:nvSpPr>
        <p:spPr>
          <a:xfrm>
            <a:off x="3634145" y="1704173"/>
            <a:ext cx="2963816" cy="8810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user signed up</a:t>
            </a:r>
          </a:p>
        </p:txBody>
      </p:sp>
      <p:sp>
        <p:nvSpPr>
          <p:cNvPr id="8" name="Rectangle 7">
            <a:extLst>
              <a:ext uri="{FF2B5EF4-FFF2-40B4-BE49-F238E27FC236}">
                <a16:creationId xmlns:a16="http://schemas.microsoft.com/office/drawing/2014/main" id="{9EC47933-3A31-0941-8147-E0AB4115EB75}"/>
              </a:ext>
            </a:extLst>
          </p:cNvPr>
          <p:cNvSpPr/>
          <p:nvPr/>
        </p:nvSpPr>
        <p:spPr>
          <a:xfrm>
            <a:off x="3670203" y="2770204"/>
            <a:ext cx="2963816" cy="797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user deleted account</a:t>
            </a:r>
          </a:p>
        </p:txBody>
      </p:sp>
      <p:cxnSp>
        <p:nvCxnSpPr>
          <p:cNvPr id="11" name="Straight Arrow Connector 10">
            <a:extLst>
              <a:ext uri="{FF2B5EF4-FFF2-40B4-BE49-F238E27FC236}">
                <a16:creationId xmlns:a16="http://schemas.microsoft.com/office/drawing/2014/main" id="{DE62C251-77A9-4142-A8F9-1DCAFC06BD13}"/>
              </a:ext>
            </a:extLst>
          </p:cNvPr>
          <p:cNvCxnSpPr>
            <a:cxnSpLocks/>
            <a:stCxn id="4" idx="3"/>
            <a:endCxn id="7" idx="1"/>
          </p:cNvCxnSpPr>
          <p:nvPr/>
        </p:nvCxnSpPr>
        <p:spPr>
          <a:xfrm flipV="1">
            <a:off x="2881100" y="2144693"/>
            <a:ext cx="753045" cy="126729"/>
          </a:xfrm>
          <a:prstGeom prst="straightConnector1">
            <a:avLst/>
          </a:prstGeom>
          <a:ln w="57150">
            <a:solidFill>
              <a:schemeClr val="accent1"/>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91AE71F-8BB1-C645-9401-889A71D1DA36}"/>
              </a:ext>
            </a:extLst>
          </p:cNvPr>
          <p:cNvCxnSpPr>
            <a:cxnSpLocks/>
            <a:stCxn id="4" idx="3"/>
            <a:endCxn id="8" idx="1"/>
          </p:cNvCxnSpPr>
          <p:nvPr/>
        </p:nvCxnSpPr>
        <p:spPr>
          <a:xfrm>
            <a:off x="2881100" y="2271422"/>
            <a:ext cx="789103" cy="897691"/>
          </a:xfrm>
          <a:prstGeom prst="straightConnector1">
            <a:avLst/>
          </a:prstGeom>
          <a:ln w="57150">
            <a:solidFill>
              <a:schemeClr val="accent1"/>
            </a:solidFill>
            <a:tailEnd type="triangle"/>
          </a:ln>
          <a:effectLst/>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4283E7AD-E506-D84C-BFE3-63B5F1858D62}"/>
              </a:ext>
            </a:extLst>
          </p:cNvPr>
          <p:cNvSpPr/>
          <p:nvPr/>
        </p:nvSpPr>
        <p:spPr>
          <a:xfrm>
            <a:off x="627581" y="1403852"/>
            <a:ext cx="6377653" cy="2383923"/>
          </a:xfrm>
          <a:prstGeom prst="rect">
            <a:avLst/>
          </a:prstGeom>
          <a:noFill/>
          <a:ln w="76200">
            <a:solidFill>
              <a:schemeClr val="bg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14EED68F-C03B-CD4B-B3DF-9D641120F080}"/>
              </a:ext>
            </a:extLst>
          </p:cNvPr>
          <p:cNvSpPr/>
          <p:nvPr/>
        </p:nvSpPr>
        <p:spPr>
          <a:xfrm>
            <a:off x="10942593" y="5438011"/>
            <a:ext cx="2349969" cy="10766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Email Service</a:t>
            </a:r>
          </a:p>
        </p:txBody>
      </p:sp>
      <p:sp>
        <p:nvSpPr>
          <p:cNvPr id="49" name="Rectangle 48">
            <a:extLst>
              <a:ext uri="{FF2B5EF4-FFF2-40B4-BE49-F238E27FC236}">
                <a16:creationId xmlns:a16="http://schemas.microsoft.com/office/drawing/2014/main" id="{04AE693A-4DEF-E74D-8FC8-1CF18FF0599C}"/>
              </a:ext>
            </a:extLst>
          </p:cNvPr>
          <p:cNvSpPr/>
          <p:nvPr/>
        </p:nvSpPr>
        <p:spPr>
          <a:xfrm>
            <a:off x="7005234" y="5598773"/>
            <a:ext cx="3298289" cy="755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Email Queue</a:t>
            </a:r>
          </a:p>
        </p:txBody>
      </p:sp>
      <p:cxnSp>
        <p:nvCxnSpPr>
          <p:cNvPr id="50" name="Straight Arrow Connector 49">
            <a:extLst>
              <a:ext uri="{FF2B5EF4-FFF2-40B4-BE49-F238E27FC236}">
                <a16:creationId xmlns:a16="http://schemas.microsoft.com/office/drawing/2014/main" id="{C5060012-9369-CE47-8FDF-6956C647ABB6}"/>
              </a:ext>
            </a:extLst>
          </p:cNvPr>
          <p:cNvCxnSpPr>
            <a:cxnSpLocks/>
            <a:stCxn id="49" idx="3"/>
            <a:endCxn id="48" idx="1"/>
          </p:cNvCxnSpPr>
          <p:nvPr/>
        </p:nvCxnSpPr>
        <p:spPr>
          <a:xfrm>
            <a:off x="10303523" y="5976349"/>
            <a:ext cx="639070" cy="1"/>
          </a:xfrm>
          <a:prstGeom prst="straightConnector1">
            <a:avLst/>
          </a:prstGeom>
          <a:ln w="57150">
            <a:solidFill>
              <a:schemeClr val="accent1"/>
            </a:solidFill>
            <a:tailEnd type="triangle"/>
          </a:ln>
          <a:effectLst/>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12F7B1C8-0C8C-4F4F-A9E6-F0B31C3AA1D1}"/>
              </a:ext>
            </a:extLst>
          </p:cNvPr>
          <p:cNvSpPr/>
          <p:nvPr/>
        </p:nvSpPr>
        <p:spPr>
          <a:xfrm>
            <a:off x="6297377" y="4413286"/>
            <a:ext cx="7682094" cy="2755024"/>
          </a:xfrm>
          <a:prstGeom prst="rect">
            <a:avLst/>
          </a:prstGeom>
          <a:noFill/>
          <a:ln w="76200">
            <a:solidFill>
              <a:schemeClr val="bg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2" name="Elbow Connector 41">
            <a:extLst>
              <a:ext uri="{FF2B5EF4-FFF2-40B4-BE49-F238E27FC236}">
                <a16:creationId xmlns:a16="http://schemas.microsoft.com/office/drawing/2014/main" id="{F49E3110-F10D-7E4B-B3A6-BF0E46311B58}"/>
              </a:ext>
            </a:extLst>
          </p:cNvPr>
          <p:cNvCxnSpPr>
            <a:stCxn id="7" idx="3"/>
            <a:endCxn id="49" idx="0"/>
          </p:cNvCxnSpPr>
          <p:nvPr/>
        </p:nvCxnSpPr>
        <p:spPr>
          <a:xfrm>
            <a:off x="6597961" y="2144693"/>
            <a:ext cx="2056418" cy="3454080"/>
          </a:xfrm>
          <a:prstGeom prst="bentConnector2">
            <a:avLst/>
          </a:prstGeom>
          <a:ln w="57150">
            <a:solidFill>
              <a:schemeClr val="accent1"/>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57" name="Elbow Connector 56">
            <a:extLst>
              <a:ext uri="{FF2B5EF4-FFF2-40B4-BE49-F238E27FC236}">
                <a16:creationId xmlns:a16="http://schemas.microsoft.com/office/drawing/2014/main" id="{7BBE06E4-AF1B-644C-B041-7947295DD6F5}"/>
              </a:ext>
            </a:extLst>
          </p:cNvPr>
          <p:cNvCxnSpPr>
            <a:cxnSpLocks/>
            <a:stCxn id="8" idx="3"/>
          </p:cNvCxnSpPr>
          <p:nvPr/>
        </p:nvCxnSpPr>
        <p:spPr>
          <a:xfrm>
            <a:off x="6634019" y="3169113"/>
            <a:ext cx="1578978" cy="2429660"/>
          </a:xfrm>
          <a:prstGeom prst="bentConnector2">
            <a:avLst/>
          </a:prstGeom>
          <a:ln w="57150">
            <a:solidFill>
              <a:schemeClr val="accent1"/>
            </a:solidFill>
            <a:tailEnd type="triangle"/>
          </a:ln>
          <a:effectLst/>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7D4E0BCC-A0F7-914F-B1DF-06B736443221}"/>
              </a:ext>
            </a:extLst>
          </p:cNvPr>
          <p:cNvSpPr txBox="1"/>
          <p:nvPr/>
        </p:nvSpPr>
        <p:spPr>
          <a:xfrm>
            <a:off x="8954963" y="4713692"/>
            <a:ext cx="2349970" cy="535531"/>
          </a:xfrm>
          <a:prstGeom prst="rect">
            <a:avLst/>
          </a:prstGeom>
          <a:noFill/>
        </p:spPr>
        <p:txBody>
          <a:bodyPr wrap="square" rtlCol="0">
            <a:spAutoFit/>
          </a:bodyPr>
          <a:lstStyle/>
          <a:p>
            <a:r>
              <a:rPr lang="en-US" dirty="0"/>
              <a:t>Subscription</a:t>
            </a:r>
          </a:p>
        </p:txBody>
      </p:sp>
      <p:sp>
        <p:nvSpPr>
          <p:cNvPr id="53" name="TextBox 52">
            <a:extLst>
              <a:ext uri="{FF2B5EF4-FFF2-40B4-BE49-F238E27FC236}">
                <a16:creationId xmlns:a16="http://schemas.microsoft.com/office/drawing/2014/main" id="{73DEA3B8-37DA-5446-AB97-45A898776159}"/>
              </a:ext>
            </a:extLst>
          </p:cNvPr>
          <p:cNvSpPr txBox="1"/>
          <p:nvPr/>
        </p:nvSpPr>
        <p:spPr>
          <a:xfrm>
            <a:off x="767189" y="745130"/>
            <a:ext cx="3603333" cy="538609"/>
          </a:xfrm>
          <a:prstGeom prst="rect">
            <a:avLst/>
          </a:prstGeom>
          <a:noFill/>
        </p:spPr>
        <p:txBody>
          <a:bodyPr wrap="square" rtlCol="0">
            <a:spAutoFit/>
          </a:bodyPr>
          <a:lstStyle/>
          <a:p>
            <a:pPr algn="l"/>
            <a:r>
              <a:rPr lang="en-US" sz="2900" dirty="0">
                <a:solidFill>
                  <a:schemeClr val="bg1">
                    <a:lumMod val="50000"/>
                    <a:lumOff val="50000"/>
                  </a:schemeClr>
                </a:solidFill>
                <a:latin typeface="Amazon Ember" panose="020B0603020204020204" pitchFamily="34" charset="0"/>
                <a:ea typeface="Amazon Ember" panose="020B0603020204020204" pitchFamily="34" charset="0"/>
                <a:cs typeface="Amazon Ember" panose="020B0603020204020204" pitchFamily="34" charset="0"/>
              </a:rPr>
              <a:t>User Team</a:t>
            </a:r>
          </a:p>
        </p:txBody>
      </p:sp>
      <p:sp>
        <p:nvSpPr>
          <p:cNvPr id="62" name="TextBox 61">
            <a:extLst>
              <a:ext uri="{FF2B5EF4-FFF2-40B4-BE49-F238E27FC236}">
                <a16:creationId xmlns:a16="http://schemas.microsoft.com/office/drawing/2014/main" id="{A84C3CEE-9F33-2447-A282-5F4DF3D3A009}"/>
              </a:ext>
            </a:extLst>
          </p:cNvPr>
          <p:cNvSpPr txBox="1"/>
          <p:nvPr/>
        </p:nvSpPr>
        <p:spPr>
          <a:xfrm>
            <a:off x="11872491" y="3759664"/>
            <a:ext cx="3603333" cy="538609"/>
          </a:xfrm>
          <a:prstGeom prst="rect">
            <a:avLst/>
          </a:prstGeom>
          <a:noFill/>
        </p:spPr>
        <p:txBody>
          <a:bodyPr wrap="square" rtlCol="0">
            <a:spAutoFit/>
          </a:bodyPr>
          <a:lstStyle/>
          <a:p>
            <a:pPr algn="l"/>
            <a:r>
              <a:rPr lang="en-US" sz="2900" dirty="0">
                <a:solidFill>
                  <a:schemeClr val="bg1">
                    <a:lumMod val="50000"/>
                    <a:lumOff val="50000"/>
                  </a:schemeClr>
                </a:solidFill>
                <a:latin typeface="Amazon Ember" panose="020B0603020204020204" pitchFamily="34" charset="0"/>
                <a:ea typeface="Amazon Ember" panose="020B0603020204020204" pitchFamily="34" charset="0"/>
                <a:cs typeface="Amazon Ember" panose="020B0603020204020204" pitchFamily="34" charset="0"/>
              </a:rPr>
              <a:t>Email Team</a:t>
            </a:r>
          </a:p>
        </p:txBody>
      </p:sp>
      <p:sp>
        <p:nvSpPr>
          <p:cNvPr id="63" name="TextBox 62">
            <a:extLst>
              <a:ext uri="{FF2B5EF4-FFF2-40B4-BE49-F238E27FC236}">
                <a16:creationId xmlns:a16="http://schemas.microsoft.com/office/drawing/2014/main" id="{980C3EAD-3B5E-DB42-A4BA-0B67E8F3CD8E}"/>
              </a:ext>
            </a:extLst>
          </p:cNvPr>
          <p:cNvSpPr txBox="1"/>
          <p:nvPr/>
        </p:nvSpPr>
        <p:spPr>
          <a:xfrm>
            <a:off x="7625168" y="299433"/>
            <a:ext cx="4283173" cy="1421928"/>
          </a:xfrm>
          <a:prstGeom prst="rect">
            <a:avLst/>
          </a:prstGeom>
          <a:noFill/>
        </p:spPr>
        <p:txBody>
          <a:bodyPr wrap="square" rtlCol="0">
            <a:spAutoFit/>
          </a:bodyPr>
          <a:lstStyle/>
          <a:p>
            <a:r>
              <a:rPr lang="en-US" dirty="0"/>
              <a:t>User team is responsible for web API and their own topics</a:t>
            </a:r>
          </a:p>
        </p:txBody>
      </p:sp>
      <p:sp>
        <p:nvSpPr>
          <p:cNvPr id="64" name="TextBox 63">
            <a:extLst>
              <a:ext uri="{FF2B5EF4-FFF2-40B4-BE49-F238E27FC236}">
                <a16:creationId xmlns:a16="http://schemas.microsoft.com/office/drawing/2014/main" id="{6C3303DE-252E-B048-B98E-260139C5EB6B}"/>
              </a:ext>
            </a:extLst>
          </p:cNvPr>
          <p:cNvSpPr txBox="1"/>
          <p:nvPr/>
        </p:nvSpPr>
        <p:spPr>
          <a:xfrm>
            <a:off x="1341288" y="4999163"/>
            <a:ext cx="4770482" cy="2308324"/>
          </a:xfrm>
          <a:prstGeom prst="rect">
            <a:avLst/>
          </a:prstGeom>
          <a:noFill/>
        </p:spPr>
        <p:txBody>
          <a:bodyPr wrap="square" rtlCol="0">
            <a:spAutoFit/>
          </a:bodyPr>
          <a:lstStyle/>
          <a:p>
            <a:r>
              <a:rPr lang="en-US" dirty="0"/>
              <a:t>Email team is responsible for their worker service, queue, and the subscriptions to topics they are interested in.</a:t>
            </a:r>
          </a:p>
        </p:txBody>
      </p:sp>
    </p:spTree>
    <p:extLst>
      <p:ext uri="{BB962C8B-B14F-4D97-AF65-F5344CB8AC3E}">
        <p14:creationId xmlns:p14="http://schemas.microsoft.com/office/powerpoint/2010/main" val="745814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77F8C26-7280-EF48-86D2-B304F44F6008}"/>
              </a:ext>
            </a:extLst>
          </p:cNvPr>
          <p:cNvSpPr txBox="1"/>
          <p:nvPr/>
        </p:nvSpPr>
        <p:spPr>
          <a:xfrm>
            <a:off x="524218" y="2578998"/>
            <a:ext cx="13581963" cy="707886"/>
          </a:xfrm>
          <a:prstGeom prst="rect">
            <a:avLst/>
          </a:prstGeom>
          <a:noFill/>
        </p:spPr>
        <p:txBody>
          <a:bodyPr wrap="square" rtlCol="0">
            <a:spAutoFit/>
          </a:bodyPr>
          <a:lstStyle/>
          <a:p>
            <a:pPr algn="l"/>
            <a:r>
              <a:rPr lang="en-US" sz="4000" dirty="0">
                <a:latin typeface="Amazon Ember" panose="020B0603020204020204" pitchFamily="34" charset="0"/>
                <a:ea typeface="Amazon Ember" panose="020B0603020204020204" pitchFamily="34" charset="0"/>
                <a:cs typeface="Amazon Ember" panose="020B0603020204020204" pitchFamily="34" charset="0"/>
              </a:rPr>
              <a:t>Decouple scheduled tasks from the monolith</a:t>
            </a:r>
          </a:p>
        </p:txBody>
      </p:sp>
      <p:sp>
        <p:nvSpPr>
          <p:cNvPr id="6" name="TextBox 5">
            <a:extLst>
              <a:ext uri="{FF2B5EF4-FFF2-40B4-BE49-F238E27FC236}">
                <a16:creationId xmlns:a16="http://schemas.microsoft.com/office/drawing/2014/main" id="{757764AD-CF62-344B-92CF-CEB19CCE0336}"/>
              </a:ext>
            </a:extLst>
          </p:cNvPr>
          <p:cNvSpPr txBox="1"/>
          <p:nvPr/>
        </p:nvSpPr>
        <p:spPr>
          <a:xfrm>
            <a:off x="4216761" y="5300889"/>
            <a:ext cx="1951564" cy="830997"/>
          </a:xfrm>
          <a:prstGeom prst="rect">
            <a:avLst/>
          </a:prstGeom>
          <a:noFill/>
        </p:spPr>
        <p:txBody>
          <a:bodyPr wrap="square" rtlCol="0">
            <a:spAutoFit/>
          </a:bodyPr>
          <a:lstStyle/>
          <a:p>
            <a:pPr algn="ctr"/>
            <a:r>
              <a:rPr lang="en-US" sz="2400" dirty="0"/>
              <a:t>Every day at 5:00</a:t>
            </a:r>
          </a:p>
        </p:txBody>
      </p:sp>
      <p:pic>
        <p:nvPicPr>
          <p:cNvPr id="7" name="Graphic 6">
            <a:extLst>
              <a:ext uri="{FF2B5EF4-FFF2-40B4-BE49-F238E27FC236}">
                <a16:creationId xmlns:a16="http://schemas.microsoft.com/office/drawing/2014/main" id="{B99354E7-0B1A-F449-9683-D56DCEDB7C2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33355" y="3718944"/>
            <a:ext cx="1518375" cy="1518375"/>
          </a:xfrm>
          <a:prstGeom prst="rect">
            <a:avLst/>
          </a:prstGeom>
        </p:spPr>
      </p:pic>
      <p:cxnSp>
        <p:nvCxnSpPr>
          <p:cNvPr id="9" name="Straight Arrow Connector 8">
            <a:extLst>
              <a:ext uri="{FF2B5EF4-FFF2-40B4-BE49-F238E27FC236}">
                <a16:creationId xmlns:a16="http://schemas.microsoft.com/office/drawing/2014/main" id="{4C148FD2-B8CA-9D43-917F-53A6B0FE515D}"/>
              </a:ext>
            </a:extLst>
          </p:cNvPr>
          <p:cNvCxnSpPr>
            <a:cxnSpLocks/>
          </p:cNvCxnSpPr>
          <p:nvPr/>
        </p:nvCxnSpPr>
        <p:spPr>
          <a:xfrm>
            <a:off x="6168325" y="4694743"/>
            <a:ext cx="1611850" cy="0"/>
          </a:xfrm>
          <a:prstGeom prst="straightConnector1">
            <a:avLst/>
          </a:prstGeom>
          <a:ln w="76200">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1" name="Graphic 14">
            <a:extLst>
              <a:ext uri="{FF2B5EF4-FFF2-40B4-BE49-F238E27FC236}">
                <a16:creationId xmlns:a16="http://schemas.microsoft.com/office/drawing/2014/main" id="{EE76DF88-FF6E-A54E-9FA1-694CF2D738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5073" y="4224352"/>
            <a:ext cx="954159" cy="95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D9F0993D-C6D1-F545-A230-EDC54A0DFABC}"/>
              </a:ext>
            </a:extLst>
          </p:cNvPr>
          <p:cNvSpPr txBox="1"/>
          <p:nvPr/>
        </p:nvSpPr>
        <p:spPr>
          <a:xfrm>
            <a:off x="7325548" y="5300194"/>
            <a:ext cx="2793208" cy="523220"/>
          </a:xfrm>
          <a:prstGeom prst="rect">
            <a:avLst/>
          </a:prstGeom>
          <a:noFill/>
        </p:spPr>
        <p:txBody>
          <a:bodyPr wrap="square" rtlCol="0">
            <a:spAutoFit/>
          </a:bodyPr>
          <a:lstStyle/>
          <a:p>
            <a:pPr algn="ctr"/>
            <a:r>
              <a:rPr lang="en-US" sz="2800" dirty="0">
                <a:latin typeface="Amazon Ember" panose="020B0603020204020204" pitchFamily="34" charset="0"/>
                <a:ea typeface="Amazon Ember" panose="020B0603020204020204" pitchFamily="34" charset="0"/>
                <a:cs typeface="Amazon Ember" panose="020B0603020204020204" pitchFamily="34" charset="0"/>
              </a:rPr>
              <a:t>AWS </a:t>
            </a:r>
            <a:r>
              <a:rPr lang="en-US" sz="2800" dirty="0" err="1">
                <a:latin typeface="Amazon Ember" panose="020B0603020204020204" pitchFamily="34" charset="0"/>
                <a:ea typeface="Amazon Ember" panose="020B0603020204020204" pitchFamily="34" charset="0"/>
                <a:cs typeface="Amazon Ember" panose="020B0603020204020204" pitchFamily="34" charset="0"/>
              </a:rPr>
              <a:t>Fargate</a:t>
            </a:r>
            <a:endParaRPr lang="en-US" sz="2800"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13" name="TextBox 12">
            <a:extLst>
              <a:ext uri="{FF2B5EF4-FFF2-40B4-BE49-F238E27FC236}">
                <a16:creationId xmlns:a16="http://schemas.microsoft.com/office/drawing/2014/main" id="{A252A5E3-B071-CA43-967A-F6C0D8A9337C}"/>
              </a:ext>
            </a:extLst>
          </p:cNvPr>
          <p:cNvSpPr txBox="1"/>
          <p:nvPr/>
        </p:nvSpPr>
        <p:spPr>
          <a:xfrm>
            <a:off x="1191414" y="5407915"/>
            <a:ext cx="2217871" cy="830997"/>
          </a:xfrm>
          <a:prstGeom prst="rect">
            <a:avLst/>
          </a:prstGeom>
          <a:noFill/>
        </p:spPr>
        <p:txBody>
          <a:bodyPr wrap="square" rtlCol="0">
            <a:spAutoFit/>
          </a:bodyPr>
          <a:lstStyle/>
          <a:p>
            <a:pPr algn="ctr"/>
            <a:r>
              <a:rPr lang="en-US" sz="2400" dirty="0">
                <a:latin typeface="+mj-lt"/>
                <a:ea typeface="Amazon Ember" panose="020B0603020204020204" pitchFamily="34" charset="0"/>
                <a:cs typeface="Amazon Ember" panose="020B0603020204020204" pitchFamily="34" charset="0"/>
              </a:rPr>
              <a:t>Amazon </a:t>
            </a:r>
            <a:r>
              <a:rPr lang="en-US" sz="2400" dirty="0" err="1">
                <a:latin typeface="+mj-lt"/>
                <a:ea typeface="Amazon Ember" panose="020B0603020204020204" pitchFamily="34" charset="0"/>
                <a:cs typeface="Amazon Ember" panose="020B0603020204020204" pitchFamily="34" charset="0"/>
              </a:rPr>
              <a:t>EventBridge</a:t>
            </a:r>
            <a:endParaRPr lang="en-US" sz="2400" dirty="0">
              <a:latin typeface="+mj-lt"/>
              <a:ea typeface="Amazon Ember" panose="020B0603020204020204" pitchFamily="34" charset="0"/>
              <a:cs typeface="Amazon Ember" panose="020B0603020204020204" pitchFamily="34" charset="0"/>
            </a:endParaRPr>
          </a:p>
        </p:txBody>
      </p:sp>
      <p:pic>
        <p:nvPicPr>
          <p:cNvPr id="14" name="Graphic 13">
            <a:extLst>
              <a:ext uri="{FF2B5EF4-FFF2-40B4-BE49-F238E27FC236}">
                <a16:creationId xmlns:a16="http://schemas.microsoft.com/office/drawing/2014/main" id="{508D7A2F-A22C-0B47-906A-F33BF638DA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41163" y="3803884"/>
            <a:ext cx="1518375" cy="1518375"/>
          </a:xfrm>
          <a:prstGeom prst="rect">
            <a:avLst/>
          </a:prstGeom>
        </p:spPr>
      </p:pic>
    </p:spTree>
    <p:extLst>
      <p:ext uri="{BB962C8B-B14F-4D97-AF65-F5344CB8AC3E}">
        <p14:creationId xmlns:p14="http://schemas.microsoft.com/office/powerpoint/2010/main" val="969259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D838E4-BD93-3F41-894D-C133848F2E16}"/>
              </a:ext>
            </a:extLst>
          </p:cNvPr>
          <p:cNvSpPr>
            <a:spLocks noGrp="1"/>
          </p:cNvSpPr>
          <p:nvPr>
            <p:ph type="title"/>
          </p:nvPr>
        </p:nvSpPr>
        <p:spPr>
          <a:xfrm>
            <a:off x="610842" y="2727702"/>
            <a:ext cx="12435840" cy="2410152"/>
          </a:xfrm>
        </p:spPr>
        <p:txBody>
          <a:bodyPr/>
          <a:lstStyle/>
          <a:p>
            <a:r>
              <a:rPr lang="en-US" dirty="0">
                <a:solidFill>
                  <a:schemeClr val="tx1"/>
                </a:solidFill>
              </a:rPr>
              <a:t>Popular decoupling</a:t>
            </a:r>
            <a:br>
              <a:rPr lang="en-US" dirty="0">
                <a:solidFill>
                  <a:schemeClr val="tx1"/>
                </a:solidFill>
              </a:rPr>
            </a:br>
            <a:r>
              <a:rPr lang="en-US" dirty="0">
                <a:solidFill>
                  <a:schemeClr val="tx1"/>
                </a:solidFill>
              </a:rPr>
              <a:t>patterns with</a:t>
            </a:r>
            <a:br>
              <a:rPr lang="en-US" dirty="0">
                <a:solidFill>
                  <a:schemeClr val="tx1"/>
                </a:solidFill>
              </a:rPr>
            </a:br>
            <a:r>
              <a:rPr lang="en-US" dirty="0">
                <a:solidFill>
                  <a:schemeClr val="tx1"/>
                </a:solidFill>
              </a:rPr>
              <a:t>serverless</a:t>
            </a:r>
          </a:p>
        </p:txBody>
      </p:sp>
    </p:spTree>
    <p:extLst>
      <p:ext uri="{BB962C8B-B14F-4D97-AF65-F5344CB8AC3E}">
        <p14:creationId xmlns:p14="http://schemas.microsoft.com/office/powerpoint/2010/main" val="13201761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Lambda can be invoked via three different methods</a:t>
            </a:r>
          </a:p>
        </p:txBody>
      </p:sp>
      <p:sp>
        <p:nvSpPr>
          <p:cNvPr id="68" name="TextBox 67">
            <a:extLst>
              <a:ext uri="{FF2B5EF4-FFF2-40B4-BE49-F238E27FC236}">
                <a16:creationId xmlns:a16="http://schemas.microsoft.com/office/drawing/2014/main" id="{903492C4-DAC3-B94C-8452-BD9D2E82AB47}"/>
              </a:ext>
            </a:extLst>
          </p:cNvPr>
          <p:cNvSpPr txBox="1"/>
          <p:nvPr/>
        </p:nvSpPr>
        <p:spPr>
          <a:xfrm>
            <a:off x="12548585" y="6693819"/>
            <a:ext cx="1379085" cy="517064"/>
          </a:xfrm>
          <a:prstGeom prst="rect">
            <a:avLst/>
          </a:prstGeom>
          <a:noFill/>
        </p:spPr>
        <p:txBody>
          <a:bodyPr wrap="square" lIns="0" tIns="0" rIns="0" bIns="0" rtlCol="0">
            <a:spAutoFit/>
          </a:bodyPr>
          <a:lstStyle>
            <a:defPPr>
              <a:defRPr lang="en-US"/>
            </a:defPPr>
            <a:lvl1pPr algn="ctr">
              <a:defRPr sz="1000">
                <a:latin typeface="Helvetica Neue"/>
                <a:cs typeface="Helvetica Neue"/>
              </a:defRPr>
            </a:lvl1pPr>
          </a:lstStyle>
          <a:p>
            <a:pPr algn="l"/>
            <a:r>
              <a:rPr lang="en-US" sz="1680" dirty="0">
                <a:latin typeface="Amazon Ember" panose="020B0603020204020204" pitchFamily="34" charset="0"/>
                <a:ea typeface="Amazon Ember" panose="020B0603020204020204" pitchFamily="34" charset="0"/>
                <a:cs typeface="Amazon Ember" panose="020B0603020204020204" pitchFamily="34" charset="0"/>
              </a:rPr>
              <a:t>Lambda Function</a:t>
            </a:r>
          </a:p>
        </p:txBody>
      </p:sp>
      <p:sp>
        <p:nvSpPr>
          <p:cNvPr id="11" name="TextBox 10">
            <a:extLst>
              <a:ext uri="{FF2B5EF4-FFF2-40B4-BE49-F238E27FC236}">
                <a16:creationId xmlns:a16="http://schemas.microsoft.com/office/drawing/2014/main" id="{0A1CE4FB-199B-F144-872E-B9A7CD91A08B}"/>
              </a:ext>
            </a:extLst>
          </p:cNvPr>
          <p:cNvSpPr txBox="1"/>
          <p:nvPr/>
        </p:nvSpPr>
        <p:spPr>
          <a:xfrm>
            <a:off x="692131" y="855155"/>
            <a:ext cx="6452407" cy="538609"/>
          </a:xfrm>
          <a:prstGeom prst="rect">
            <a:avLst/>
          </a:prstGeom>
          <a:noFill/>
        </p:spPr>
        <p:txBody>
          <a:bodyPr wrap="none" rtlCol="0">
            <a:spAutoFit/>
          </a:bodyPr>
          <a:lstStyle/>
          <a:p>
            <a:pPr algn="l"/>
            <a:r>
              <a:rPr lang="en-US" sz="2900" i="1" dirty="0">
                <a:solidFill>
                  <a:schemeClr val="accent1"/>
                </a:solidFill>
                <a:latin typeface="Amazon Ember" panose="020B0603020204020204" pitchFamily="34" charset="0"/>
                <a:ea typeface="Amazon Ember" panose="020B0603020204020204" pitchFamily="34" charset="0"/>
                <a:cs typeface="Amazon Ember" panose="020B0603020204020204" pitchFamily="34" charset="0"/>
              </a:rPr>
              <a:t>All methods deliver an event payload</a:t>
            </a:r>
          </a:p>
        </p:txBody>
      </p:sp>
      <p:grpSp>
        <p:nvGrpSpPr>
          <p:cNvPr id="17" name="Group 16">
            <a:extLst>
              <a:ext uri="{FF2B5EF4-FFF2-40B4-BE49-F238E27FC236}">
                <a16:creationId xmlns:a16="http://schemas.microsoft.com/office/drawing/2014/main" id="{EE1DD185-34BE-7647-8FF0-4EA5AE836B0A}"/>
              </a:ext>
            </a:extLst>
          </p:cNvPr>
          <p:cNvGrpSpPr/>
          <p:nvPr/>
        </p:nvGrpSpPr>
        <p:grpSpPr>
          <a:xfrm>
            <a:off x="5474787" y="1453132"/>
            <a:ext cx="3071670" cy="5657481"/>
            <a:chOff x="5432707" y="1453132"/>
            <a:chExt cx="3071670" cy="5657481"/>
          </a:xfrm>
        </p:grpSpPr>
        <p:grpSp>
          <p:nvGrpSpPr>
            <p:cNvPr id="12" name="Group 11">
              <a:extLst>
                <a:ext uri="{FF2B5EF4-FFF2-40B4-BE49-F238E27FC236}">
                  <a16:creationId xmlns:a16="http://schemas.microsoft.com/office/drawing/2014/main" id="{1B32585F-CF60-C341-A0D2-C88F76412D87}"/>
                </a:ext>
              </a:extLst>
            </p:cNvPr>
            <p:cNvGrpSpPr/>
            <p:nvPr/>
          </p:nvGrpSpPr>
          <p:grpSpPr>
            <a:xfrm>
              <a:off x="5722514" y="2375802"/>
              <a:ext cx="2492056" cy="4734811"/>
              <a:chOff x="5840630" y="1865260"/>
              <a:chExt cx="2492056" cy="4734811"/>
            </a:xfrm>
          </p:grpSpPr>
          <p:sp>
            <p:nvSpPr>
              <p:cNvPr id="23" name="TextBox 22"/>
              <p:cNvSpPr txBox="1"/>
              <p:nvPr/>
            </p:nvSpPr>
            <p:spPr>
              <a:xfrm>
                <a:off x="6756081" y="1945731"/>
                <a:ext cx="1337667" cy="517065"/>
              </a:xfrm>
              <a:prstGeom prst="rect">
                <a:avLst/>
              </a:prstGeom>
              <a:noFill/>
            </p:spPr>
            <p:txBody>
              <a:bodyPr wrap="square" lIns="0" tIns="0" rIns="0" bIns="0" rtlCol="0">
                <a:spAutoFit/>
              </a:bodyPr>
              <a:lstStyle/>
              <a:p>
                <a:pPr algn="ctr"/>
                <a:r>
                  <a:rPr lang="en-US" sz="1680" dirty="0">
                    <a:latin typeface="Amazon Ember" panose="020B0603020204020204" pitchFamily="34" charset="0"/>
                    <a:ea typeface="Amazon Ember" panose="020B0603020204020204" pitchFamily="34" charset="0"/>
                    <a:cs typeface="Amazon Ember" panose="020B0603020204020204" pitchFamily="34" charset="0"/>
                  </a:rPr>
                  <a:t>Amazon </a:t>
                </a:r>
              </a:p>
              <a:p>
                <a:pPr algn="ctr"/>
                <a:r>
                  <a:rPr lang="en-US" sz="1680" dirty="0">
                    <a:latin typeface="Amazon Ember" panose="020B0603020204020204" pitchFamily="34" charset="0"/>
                    <a:ea typeface="Amazon Ember" panose="020B0603020204020204" pitchFamily="34" charset="0"/>
                    <a:cs typeface="Amazon Ember" panose="020B0603020204020204" pitchFamily="34" charset="0"/>
                  </a:rPr>
                  <a:t>SNS</a:t>
                </a:r>
              </a:p>
            </p:txBody>
          </p:sp>
          <p:cxnSp>
            <p:nvCxnSpPr>
              <p:cNvPr id="62" name="Straight Arrow Connector 61"/>
              <p:cNvCxnSpPr>
                <a:cxnSpLocks/>
              </p:cNvCxnSpPr>
              <p:nvPr/>
            </p:nvCxnSpPr>
            <p:spPr>
              <a:xfrm>
                <a:off x="6819963" y="4253033"/>
                <a:ext cx="0" cy="957063"/>
              </a:xfrm>
              <a:prstGeom prst="straightConnector1">
                <a:avLst/>
              </a:prstGeom>
              <a:ln w="38100">
                <a:solidFill>
                  <a:srgbClr val="F8991C"/>
                </a:solidFill>
                <a:tailEnd type="triangle"/>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6756081" y="2986025"/>
                <a:ext cx="1337667" cy="517065"/>
              </a:xfrm>
              <a:prstGeom prst="rect">
                <a:avLst/>
              </a:prstGeom>
              <a:noFill/>
            </p:spPr>
            <p:txBody>
              <a:bodyPr wrap="square" lIns="0" tIns="0" rIns="0" bIns="0" rtlCol="0">
                <a:spAutoFit/>
              </a:bodyPr>
              <a:lstStyle/>
              <a:p>
                <a:pPr algn="ctr"/>
                <a:r>
                  <a:rPr lang="en-US" sz="1680" dirty="0">
                    <a:latin typeface="Amazon Ember" panose="020B0603020204020204" pitchFamily="34" charset="0"/>
                    <a:ea typeface="Amazon Ember" panose="020B0603020204020204" pitchFamily="34" charset="0"/>
                    <a:cs typeface="Amazon Ember" panose="020B0603020204020204" pitchFamily="34" charset="0"/>
                  </a:rPr>
                  <a:t>Amazon </a:t>
                </a:r>
              </a:p>
              <a:p>
                <a:pPr algn="ctr"/>
                <a:r>
                  <a:rPr lang="en-US" sz="1680" dirty="0">
                    <a:latin typeface="Amazon Ember" panose="020B0603020204020204" pitchFamily="34" charset="0"/>
                    <a:ea typeface="Amazon Ember" panose="020B0603020204020204" pitchFamily="34" charset="0"/>
                    <a:cs typeface="Amazon Ember" panose="020B0603020204020204" pitchFamily="34" charset="0"/>
                  </a:rPr>
                  <a:t>S3</a:t>
                </a:r>
              </a:p>
            </p:txBody>
          </p:sp>
          <p:cxnSp>
            <p:nvCxnSpPr>
              <p:cNvPr id="72" name="Straight Arrow Connector 71"/>
              <p:cNvCxnSpPr>
                <a:cxnSpLocks/>
              </p:cNvCxnSpPr>
              <p:nvPr/>
            </p:nvCxnSpPr>
            <p:spPr>
              <a:xfrm flipH="1">
                <a:off x="5840630" y="3983211"/>
                <a:ext cx="1859910" cy="0"/>
              </a:xfrm>
              <a:prstGeom prst="straightConnector1">
                <a:avLst/>
              </a:prstGeom>
              <a:ln>
                <a:solidFill>
                  <a:schemeClr val="accent4"/>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a:cxnSpLocks/>
              </p:cNvCxnSpPr>
              <p:nvPr/>
            </p:nvCxnSpPr>
            <p:spPr>
              <a:xfrm flipH="1">
                <a:off x="5840630" y="4116929"/>
                <a:ext cx="1859910" cy="0"/>
              </a:xfrm>
              <a:prstGeom prst="straightConnector1">
                <a:avLst/>
              </a:prstGeom>
              <a:ln>
                <a:solidFill>
                  <a:schemeClr val="accent2"/>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a:cxnSpLocks/>
              </p:cNvCxnSpPr>
              <p:nvPr/>
            </p:nvCxnSpPr>
            <p:spPr>
              <a:xfrm flipH="1">
                <a:off x="5840630" y="4253033"/>
                <a:ext cx="1859910" cy="0"/>
              </a:xfrm>
              <a:prstGeom prst="straightConnector1">
                <a:avLst/>
              </a:prstGeom>
              <a:ln>
                <a:solidFill>
                  <a:srgbClr val="F8991C"/>
                </a:solidFill>
                <a:headEnd type="none"/>
                <a:tailEnd type="none"/>
              </a:ln>
            </p:spPr>
            <p:style>
              <a:lnRef idx="2">
                <a:schemeClr val="accent1"/>
              </a:lnRef>
              <a:fillRef idx="0">
                <a:schemeClr val="accent1"/>
              </a:fillRef>
              <a:effectRef idx="1">
                <a:schemeClr val="accent1"/>
              </a:effectRef>
              <a:fontRef idx="minor">
                <a:schemeClr val="tx1"/>
              </a:fontRef>
            </p:style>
          </p:cxnSp>
          <p:sp>
            <p:nvSpPr>
              <p:cNvPr id="105" name="Rectangle 104"/>
              <p:cNvSpPr/>
              <p:nvPr/>
            </p:nvSpPr>
            <p:spPr>
              <a:xfrm>
                <a:off x="7752078" y="3947481"/>
                <a:ext cx="580608" cy="338554"/>
              </a:xfrm>
              <a:prstGeom prst="rect">
                <a:avLst/>
              </a:prstGeom>
            </p:spPr>
            <p:txBody>
              <a:bodyPr wrap="none">
                <a:spAutoFit/>
              </a:bodyPr>
              <a:lstStyle/>
              <a:p>
                <a:r>
                  <a:rPr lang="en-US" sz="1600" dirty="0" err="1">
                    <a:latin typeface="Amazon Ember" panose="020B0603020204020204" pitchFamily="34" charset="0"/>
                    <a:ea typeface="Amazon Ember" panose="020B0603020204020204" pitchFamily="34" charset="0"/>
                    <a:cs typeface="Amazon Ember" panose="020B0603020204020204" pitchFamily="34" charset="0"/>
                  </a:rPr>
                  <a:t>reqs</a:t>
                </a:r>
                <a:endParaRPr lang="en-US" sz="1600" dirty="0">
                  <a:latin typeface="Amazon Ember" panose="020B0603020204020204" pitchFamily="34" charset="0"/>
                  <a:ea typeface="Amazon Ember" panose="020B0603020204020204" pitchFamily="34" charset="0"/>
                  <a:cs typeface="Amazon Ember" panose="020B0603020204020204" pitchFamily="34" charset="0"/>
                </a:endParaRPr>
              </a:p>
            </p:txBody>
          </p:sp>
          <p:pic>
            <p:nvPicPr>
              <p:cNvPr id="52" name="Graphic 51">
                <a:extLst>
                  <a:ext uri="{FF2B5EF4-FFF2-40B4-BE49-F238E27FC236}">
                    <a16:creationId xmlns:a16="http://schemas.microsoft.com/office/drawing/2014/main" id="{28CEACCD-3173-804F-856F-E3112611ED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01377" y="1865260"/>
                <a:ext cx="711200" cy="711200"/>
              </a:xfrm>
              <a:prstGeom prst="rect">
                <a:avLst/>
              </a:prstGeom>
            </p:spPr>
          </p:pic>
          <p:pic>
            <p:nvPicPr>
              <p:cNvPr id="53" name="Graphic 52">
                <a:extLst>
                  <a:ext uri="{FF2B5EF4-FFF2-40B4-BE49-F238E27FC236}">
                    <a16:creationId xmlns:a16="http://schemas.microsoft.com/office/drawing/2014/main" id="{309AF665-72B4-2543-B28C-BCB153A8312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01377" y="2888957"/>
                <a:ext cx="711200" cy="711200"/>
              </a:xfrm>
              <a:prstGeom prst="rect">
                <a:avLst/>
              </a:prstGeom>
            </p:spPr>
          </p:pic>
          <p:sp>
            <p:nvSpPr>
              <p:cNvPr id="55" name="TextBox 54">
                <a:extLst>
                  <a:ext uri="{FF2B5EF4-FFF2-40B4-BE49-F238E27FC236}">
                    <a16:creationId xmlns:a16="http://schemas.microsoft.com/office/drawing/2014/main" id="{5540651A-761D-D54A-A410-F77BC7303BD9}"/>
                  </a:ext>
                </a:extLst>
              </p:cNvPr>
              <p:cNvSpPr txBox="1"/>
              <p:nvPr/>
            </p:nvSpPr>
            <p:spPr>
              <a:xfrm>
                <a:off x="6139245" y="6083007"/>
                <a:ext cx="1379085" cy="517064"/>
              </a:xfrm>
              <a:prstGeom prst="rect">
                <a:avLst/>
              </a:prstGeom>
              <a:noFill/>
            </p:spPr>
            <p:txBody>
              <a:bodyPr wrap="square" lIns="0" tIns="0" rIns="0" bIns="0" rtlCol="0">
                <a:spAutoFit/>
              </a:bodyPr>
              <a:lstStyle>
                <a:defPPr>
                  <a:defRPr lang="en-US"/>
                </a:defPPr>
                <a:lvl1pPr algn="ctr">
                  <a:defRPr sz="1000">
                    <a:latin typeface="Helvetica Neue"/>
                    <a:cs typeface="Helvetica Neue"/>
                  </a:defRPr>
                </a:lvl1pPr>
              </a:lstStyle>
              <a:p>
                <a:r>
                  <a:rPr lang="en-US" sz="1680" dirty="0">
                    <a:latin typeface="Amazon Ember" panose="020B0603020204020204" pitchFamily="34" charset="0"/>
                    <a:ea typeface="Amazon Ember" panose="020B0603020204020204" pitchFamily="34" charset="0"/>
                    <a:cs typeface="Amazon Ember" panose="020B0603020204020204" pitchFamily="34" charset="0"/>
                  </a:rPr>
                  <a:t>Lambda Function</a:t>
                </a:r>
              </a:p>
            </p:txBody>
          </p:sp>
          <p:pic>
            <p:nvPicPr>
              <p:cNvPr id="56" name="Graphic 55">
                <a:extLst>
                  <a:ext uri="{FF2B5EF4-FFF2-40B4-BE49-F238E27FC236}">
                    <a16:creationId xmlns:a16="http://schemas.microsoft.com/office/drawing/2014/main" id="{3B231436-E92F-354F-BFB3-28472DD227F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64820" y="5266928"/>
                <a:ext cx="724130" cy="724130"/>
              </a:xfrm>
              <a:prstGeom prst="rect">
                <a:avLst/>
              </a:prstGeom>
            </p:spPr>
          </p:pic>
          <p:sp>
            <p:nvSpPr>
              <p:cNvPr id="45" name="Rectangle 44">
                <a:extLst>
                  <a:ext uri="{FF2B5EF4-FFF2-40B4-BE49-F238E27FC236}">
                    <a16:creationId xmlns:a16="http://schemas.microsoft.com/office/drawing/2014/main" id="{6FFA6E55-41BA-B340-B688-5250AAA2EF34}"/>
                  </a:ext>
                </a:extLst>
              </p:cNvPr>
              <p:cNvSpPr/>
              <p:nvPr/>
            </p:nvSpPr>
            <p:spPr bwMode="auto">
              <a:xfrm>
                <a:off x="6970375" y="4541451"/>
                <a:ext cx="840063" cy="343512"/>
              </a:xfrm>
              <a:prstGeom prst="rect">
                <a:avLst/>
              </a:prstGeom>
              <a:solidFill>
                <a:srgbClr val="000000">
                  <a:alpha val="65882"/>
                </a:srgbClr>
              </a:solidFill>
              <a:ln w="28575">
                <a:solidFill>
                  <a:schemeClr val="tx2">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776998" fontAlgn="base">
                  <a:lnSpc>
                    <a:spcPct val="90000"/>
                  </a:lnSpc>
                  <a:spcBef>
                    <a:spcPct val="0"/>
                  </a:spcBef>
                  <a:spcAft>
                    <a:spcPct val="0"/>
                  </a:spcAft>
                </a:pPr>
                <a:r>
                  <a:rPr lang="en-US" sz="1600" dirty="0">
                    <a:gradFill>
                      <a:gsLst>
                        <a:gs pos="0">
                          <a:srgbClr val="FFFFFF"/>
                        </a:gs>
                        <a:gs pos="100000">
                          <a:srgbClr val="FFFFFF"/>
                        </a:gs>
                      </a:gsLst>
                      <a:lin ang="5400000" scaled="0"/>
                    </a:gradFill>
                    <a:latin typeface="Andale Mono" panose="020B0509000000000004" pitchFamily="49" charset="0"/>
                    <a:ea typeface="Segoe UI" pitchFamily="34" charset="0"/>
                    <a:cs typeface="Segoe UI" pitchFamily="34" charset="0"/>
                  </a:rPr>
                  <a:t>event</a:t>
                </a:r>
              </a:p>
            </p:txBody>
          </p:sp>
        </p:grpSp>
        <p:sp>
          <p:nvSpPr>
            <p:cNvPr id="57" name="Content Placeholder 7">
              <a:extLst>
                <a:ext uri="{FF2B5EF4-FFF2-40B4-BE49-F238E27FC236}">
                  <a16:creationId xmlns:a16="http://schemas.microsoft.com/office/drawing/2014/main" id="{692DBC07-B983-6146-989A-7022CD1BFF37}"/>
                </a:ext>
              </a:extLst>
            </p:cNvPr>
            <p:cNvSpPr txBox="1">
              <a:spLocks/>
            </p:cNvSpPr>
            <p:nvPr/>
          </p:nvSpPr>
          <p:spPr>
            <a:xfrm>
              <a:off x="5432707" y="1453132"/>
              <a:ext cx="3071670" cy="754063"/>
            </a:xfrm>
            <a:prstGeom prst="rect">
              <a:avLst/>
            </a:prstGeom>
          </p:spPr>
          <p:txBody>
            <a:bodyPr vert="horz" lIns="91440" tIns="45720" rIns="91440" bIns="45720" rtlCol="0" anchor="ctr">
              <a:noAutofit/>
            </a:bodyPr>
            <a:lstStyle>
              <a:lvl1pPr marL="0" indent="0" algn="l" defTabSz="731520" rtl="0" eaLnBrk="1" latinLnBrk="0" hangingPunct="1">
                <a:spcBef>
                  <a:spcPct val="20000"/>
                </a:spcBef>
                <a:buFontTx/>
                <a:buNone/>
                <a:defRPr sz="2900" b="0" i="0" kern="1200">
                  <a:solidFill>
                    <a:schemeClr val="tx1"/>
                  </a:solidFill>
                  <a:latin typeface="Amazon Ember Regular" charset="0"/>
                  <a:ea typeface="+mn-ea"/>
                  <a:cs typeface="Amazon Ember Regular" charset="0"/>
                </a:defRPr>
              </a:lvl1pPr>
              <a:lvl2pPr marL="1188720" indent="-457200" algn="l" defTabSz="731520" rtl="0" eaLnBrk="1" latinLnBrk="0" hangingPunct="1">
                <a:spcBef>
                  <a:spcPct val="20000"/>
                </a:spcBef>
                <a:buFont typeface="Arial"/>
                <a:buChar char="•"/>
                <a:defRPr sz="2900" b="0" i="0" kern="1200">
                  <a:solidFill>
                    <a:schemeClr val="tx1"/>
                  </a:solidFill>
                  <a:latin typeface="Amazon Ember Regular" charset="0"/>
                  <a:ea typeface="+mn-ea"/>
                  <a:cs typeface="Amazon Ember Regular" charset="0"/>
                </a:defRPr>
              </a:lvl2pPr>
              <a:lvl3pPr marL="1828800" indent="-365760" algn="l" defTabSz="731520" rtl="0" eaLnBrk="1" latinLnBrk="0" hangingPunct="1">
                <a:spcBef>
                  <a:spcPct val="20000"/>
                </a:spcBef>
                <a:buFont typeface="Arial"/>
                <a:buChar char="•"/>
                <a:defRPr sz="2600" b="0" i="0" kern="1200">
                  <a:solidFill>
                    <a:schemeClr val="tx1"/>
                  </a:solidFill>
                  <a:latin typeface="Amazon Ember Regular" charset="0"/>
                  <a:ea typeface="+mn-ea"/>
                  <a:cs typeface="Amazon Ember Regular" charset="0"/>
                </a:defRPr>
              </a:lvl3pPr>
              <a:lvl4pPr marL="2560320" indent="-365760" algn="l" defTabSz="731520" rtl="0" eaLnBrk="1" latinLnBrk="0" hangingPunct="1">
                <a:spcBef>
                  <a:spcPct val="20000"/>
                </a:spcBef>
                <a:buFont typeface="Arial"/>
                <a:buChar char="–"/>
                <a:defRPr sz="2200" b="0" i="0" kern="1200">
                  <a:solidFill>
                    <a:schemeClr val="tx1"/>
                  </a:solidFill>
                  <a:latin typeface="Amazon Ember Regular" charset="0"/>
                  <a:ea typeface="+mn-ea"/>
                  <a:cs typeface="Amazon Ember Regular" charset="0"/>
                </a:defRPr>
              </a:lvl4pPr>
              <a:lvl5pPr marL="3291840" indent="-365760" algn="l" defTabSz="731520" rtl="0" eaLnBrk="1" latinLnBrk="0" hangingPunct="1">
                <a:spcBef>
                  <a:spcPct val="20000"/>
                </a:spcBef>
                <a:buFont typeface="Arial"/>
                <a:buChar char="»"/>
                <a:defRPr sz="1900" b="0" i="0" kern="1200">
                  <a:solidFill>
                    <a:schemeClr val="tx1"/>
                  </a:solidFill>
                  <a:latin typeface="Amazon Ember Regular" charset="0"/>
                  <a:ea typeface="+mn-ea"/>
                  <a:cs typeface="Amazon Ember Regular" charset="0"/>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a:lstStyle>
            <a:p>
              <a:pPr algn="ctr"/>
              <a:r>
                <a:rPr lang="en-US" dirty="0">
                  <a:latin typeface="Amazon Ember" panose="020B0603020204020204" pitchFamily="34" charset="0"/>
                  <a:ea typeface="Amazon Ember" panose="020B0603020204020204" pitchFamily="34" charset="0"/>
                  <a:cs typeface="Amazon Ember" panose="020B0603020204020204" pitchFamily="34" charset="0"/>
                </a:rPr>
                <a:t>Asynchronous</a:t>
              </a:r>
            </a:p>
          </p:txBody>
        </p:sp>
      </p:grpSp>
      <p:grpSp>
        <p:nvGrpSpPr>
          <p:cNvPr id="16" name="Group 15">
            <a:extLst>
              <a:ext uri="{FF2B5EF4-FFF2-40B4-BE49-F238E27FC236}">
                <a16:creationId xmlns:a16="http://schemas.microsoft.com/office/drawing/2014/main" id="{5BE5B566-06E4-AF47-A1C8-74D5605863D8}"/>
              </a:ext>
            </a:extLst>
          </p:cNvPr>
          <p:cNvGrpSpPr/>
          <p:nvPr/>
        </p:nvGrpSpPr>
        <p:grpSpPr>
          <a:xfrm>
            <a:off x="846665" y="1453133"/>
            <a:ext cx="3071670" cy="5719383"/>
            <a:chOff x="846665" y="1453133"/>
            <a:chExt cx="3071670" cy="5719383"/>
          </a:xfrm>
        </p:grpSpPr>
        <p:grpSp>
          <p:nvGrpSpPr>
            <p:cNvPr id="13" name="Group 12">
              <a:extLst>
                <a:ext uri="{FF2B5EF4-FFF2-40B4-BE49-F238E27FC236}">
                  <a16:creationId xmlns:a16="http://schemas.microsoft.com/office/drawing/2014/main" id="{53ECC091-C490-1E48-8445-BC65E895ECC5}"/>
                </a:ext>
              </a:extLst>
            </p:cNvPr>
            <p:cNvGrpSpPr/>
            <p:nvPr/>
          </p:nvGrpSpPr>
          <p:grpSpPr>
            <a:xfrm>
              <a:off x="1159633" y="2482211"/>
              <a:ext cx="2449541" cy="4690305"/>
              <a:chOff x="1159633" y="1971669"/>
              <a:chExt cx="2449541" cy="4690305"/>
            </a:xfrm>
          </p:grpSpPr>
          <p:sp>
            <p:nvSpPr>
              <p:cNvPr id="49" name="Rectangle 48"/>
              <p:cNvSpPr/>
              <p:nvPr/>
            </p:nvSpPr>
            <p:spPr>
              <a:xfrm>
                <a:off x="1159633" y="3604421"/>
                <a:ext cx="2449541" cy="421012"/>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lstStyle/>
              <a:p>
                <a:pPr algn="ctr">
                  <a:spcBef>
                    <a:spcPts val="1200"/>
                  </a:spcBef>
                </a:pPr>
                <a:r>
                  <a:rPr lang="en-US" sz="2000" dirty="0">
                    <a:solidFill>
                      <a:schemeClr val="tx1"/>
                    </a:solidFill>
                    <a:latin typeface="Andale Mono" panose="020B0509000000000004" pitchFamily="49" charset="0"/>
                    <a:ea typeface="Amazon Ember" panose="020B0603020204020204" pitchFamily="34" charset="0"/>
                    <a:cs typeface="Amazon Ember" panose="020B0603020204020204" pitchFamily="34" charset="0"/>
                  </a:rPr>
                  <a:t>/order</a:t>
                </a:r>
                <a:endParaRPr lang="en-US" sz="4000" dirty="0">
                  <a:solidFill>
                    <a:schemeClr val="tx1"/>
                  </a:solidFill>
                  <a:latin typeface="Andale Mono" panose="020B0509000000000004" pitchFamily="49" charset="0"/>
                  <a:ea typeface="Amazon Ember" panose="020B0603020204020204" pitchFamily="34" charset="0"/>
                  <a:cs typeface="Amazon Ember" panose="020B0603020204020204" pitchFamily="34" charset="0"/>
                </a:endParaRPr>
              </a:p>
            </p:txBody>
          </p:sp>
          <p:sp>
            <p:nvSpPr>
              <p:cNvPr id="33" name="TextBox 32"/>
              <p:cNvSpPr txBox="1"/>
              <p:nvPr/>
            </p:nvSpPr>
            <p:spPr>
              <a:xfrm>
                <a:off x="2114240" y="2061319"/>
                <a:ext cx="1494934" cy="517066"/>
              </a:xfrm>
              <a:prstGeom prst="rect">
                <a:avLst/>
              </a:prstGeom>
              <a:noFill/>
            </p:spPr>
            <p:txBody>
              <a:bodyPr wrap="square" lIns="0" tIns="0" rIns="0" bIns="0" rtlCol="0">
                <a:spAutoFit/>
              </a:bodyPr>
              <a:lstStyle>
                <a:defPPr>
                  <a:defRPr lang="en-US"/>
                </a:defPPr>
                <a:lvl1pPr algn="ctr">
                  <a:defRPr sz="1000">
                    <a:latin typeface="Helvetica Neue"/>
                    <a:cs typeface="Helvetica Neue"/>
                  </a:defRPr>
                </a:lvl1pPr>
              </a:lstStyle>
              <a:p>
                <a:r>
                  <a:rPr lang="en-US" sz="1680" dirty="0">
                    <a:latin typeface="Amazon Ember" panose="020B0603020204020204" pitchFamily="34" charset="0"/>
                    <a:ea typeface="Amazon Ember" panose="020B0603020204020204" pitchFamily="34" charset="0"/>
                    <a:cs typeface="Amazon Ember" panose="020B0603020204020204" pitchFamily="34" charset="0"/>
                  </a:rPr>
                  <a:t>Amazon</a:t>
                </a:r>
                <a:br>
                  <a:rPr lang="en-US" sz="1680" dirty="0">
                    <a:latin typeface="Amazon Ember" panose="020B0603020204020204" pitchFamily="34" charset="0"/>
                    <a:ea typeface="Amazon Ember" panose="020B0603020204020204" pitchFamily="34" charset="0"/>
                    <a:cs typeface="Amazon Ember" panose="020B0603020204020204" pitchFamily="34" charset="0"/>
                  </a:rPr>
                </a:br>
                <a:r>
                  <a:rPr lang="en-US" sz="1680" dirty="0">
                    <a:latin typeface="Amazon Ember" panose="020B0603020204020204" pitchFamily="34" charset="0"/>
                    <a:ea typeface="Amazon Ember" panose="020B0603020204020204" pitchFamily="34" charset="0"/>
                    <a:cs typeface="Amazon Ember" panose="020B0603020204020204" pitchFamily="34" charset="0"/>
                  </a:rPr>
                  <a:t>API Gateway</a:t>
                </a:r>
              </a:p>
            </p:txBody>
          </p:sp>
          <p:sp>
            <p:nvSpPr>
              <p:cNvPr id="29" name="TextBox 28"/>
              <p:cNvSpPr txBox="1"/>
              <p:nvPr/>
            </p:nvSpPr>
            <p:spPr>
              <a:xfrm>
                <a:off x="1694860" y="6144910"/>
                <a:ext cx="1379085" cy="517064"/>
              </a:xfrm>
              <a:prstGeom prst="rect">
                <a:avLst/>
              </a:prstGeom>
              <a:noFill/>
            </p:spPr>
            <p:txBody>
              <a:bodyPr wrap="square" lIns="0" tIns="0" rIns="0" bIns="0" rtlCol="0">
                <a:spAutoFit/>
              </a:bodyPr>
              <a:lstStyle>
                <a:defPPr>
                  <a:defRPr lang="en-US"/>
                </a:defPPr>
                <a:lvl1pPr algn="ctr">
                  <a:defRPr sz="1000">
                    <a:latin typeface="Helvetica Neue"/>
                    <a:cs typeface="Helvetica Neue"/>
                  </a:defRPr>
                </a:lvl1pPr>
              </a:lstStyle>
              <a:p>
                <a:r>
                  <a:rPr lang="en-US" sz="1680" dirty="0">
                    <a:latin typeface="Amazon Ember" panose="020B0603020204020204" pitchFamily="34" charset="0"/>
                    <a:ea typeface="Amazon Ember" panose="020B0603020204020204" pitchFamily="34" charset="0"/>
                    <a:cs typeface="Amazon Ember" panose="020B0603020204020204" pitchFamily="34" charset="0"/>
                  </a:rPr>
                  <a:t>Lambda Function</a:t>
                </a:r>
              </a:p>
            </p:txBody>
          </p:sp>
          <p:cxnSp>
            <p:nvCxnSpPr>
              <p:cNvPr id="54" name="Straight Arrow Connector 53"/>
              <p:cNvCxnSpPr>
                <a:cxnSpLocks/>
              </p:cNvCxnSpPr>
              <p:nvPr/>
            </p:nvCxnSpPr>
            <p:spPr>
              <a:xfrm>
                <a:off x="2384404" y="4178832"/>
                <a:ext cx="0" cy="1031264"/>
              </a:xfrm>
              <a:prstGeom prst="straightConnector1">
                <a:avLst/>
              </a:prstGeom>
              <a:ln w="38100">
                <a:solidFill>
                  <a:srgbClr val="F8991C"/>
                </a:solidFill>
                <a:tailEnd type="triangle"/>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cxnSpLocks/>
              </p:cNvCxnSpPr>
              <p:nvPr/>
            </p:nvCxnSpPr>
            <p:spPr>
              <a:xfrm>
                <a:off x="2382500" y="2714709"/>
                <a:ext cx="3" cy="810469"/>
              </a:xfrm>
              <a:prstGeom prst="straightConnector1">
                <a:avLst/>
              </a:prstGeom>
              <a:ln w="38100">
                <a:solidFill>
                  <a:srgbClr val="F8991C"/>
                </a:solidFill>
                <a:tailEnd type="triangle"/>
              </a:ln>
            </p:spPr>
            <p:style>
              <a:lnRef idx="2">
                <a:schemeClr val="accent1"/>
              </a:lnRef>
              <a:fillRef idx="0">
                <a:schemeClr val="accent1"/>
              </a:fillRef>
              <a:effectRef idx="1">
                <a:schemeClr val="accent1"/>
              </a:effectRef>
              <a:fontRef idx="minor">
                <a:schemeClr val="tx1"/>
              </a:fontRef>
            </p:style>
          </p:cxnSp>
          <p:pic>
            <p:nvPicPr>
              <p:cNvPr id="47" name="Graphic 46">
                <a:extLst>
                  <a:ext uri="{FF2B5EF4-FFF2-40B4-BE49-F238E27FC236}">
                    <a16:creationId xmlns:a16="http://schemas.microsoft.com/office/drawing/2014/main" id="{A1DB03B3-0217-7C4D-88AF-3FE5F1ED51B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406579" y="1971669"/>
                <a:ext cx="711200" cy="711200"/>
              </a:xfrm>
              <a:prstGeom prst="rect">
                <a:avLst/>
              </a:prstGeom>
            </p:spPr>
          </p:pic>
          <p:pic>
            <p:nvPicPr>
              <p:cNvPr id="51" name="Graphic 50">
                <a:extLst>
                  <a:ext uri="{FF2B5EF4-FFF2-40B4-BE49-F238E27FC236}">
                    <a16:creationId xmlns:a16="http://schemas.microsoft.com/office/drawing/2014/main" id="{1ECBC345-3DF9-234B-8F36-552C0510456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20435" y="5328831"/>
                <a:ext cx="724130" cy="724130"/>
              </a:xfrm>
              <a:prstGeom prst="rect">
                <a:avLst/>
              </a:prstGeom>
            </p:spPr>
          </p:pic>
          <p:sp>
            <p:nvSpPr>
              <p:cNvPr id="44" name="Rectangle 43">
                <a:extLst>
                  <a:ext uri="{FF2B5EF4-FFF2-40B4-BE49-F238E27FC236}">
                    <a16:creationId xmlns:a16="http://schemas.microsoft.com/office/drawing/2014/main" id="{62C3BE0C-8B6F-8940-BE3F-4C99E507C55A}"/>
                  </a:ext>
                </a:extLst>
              </p:cNvPr>
              <p:cNvSpPr/>
              <p:nvPr/>
            </p:nvSpPr>
            <p:spPr bwMode="auto">
              <a:xfrm>
                <a:off x="2523668" y="4541451"/>
                <a:ext cx="840063" cy="343512"/>
              </a:xfrm>
              <a:prstGeom prst="rect">
                <a:avLst/>
              </a:prstGeom>
              <a:solidFill>
                <a:srgbClr val="000000">
                  <a:alpha val="65882"/>
                </a:srgbClr>
              </a:solidFill>
              <a:ln w="28575">
                <a:solidFill>
                  <a:schemeClr val="tx2">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776998" fontAlgn="base">
                  <a:lnSpc>
                    <a:spcPct val="90000"/>
                  </a:lnSpc>
                  <a:spcBef>
                    <a:spcPct val="0"/>
                  </a:spcBef>
                  <a:spcAft>
                    <a:spcPct val="0"/>
                  </a:spcAft>
                </a:pPr>
                <a:r>
                  <a:rPr lang="en-US" sz="1600" dirty="0">
                    <a:gradFill>
                      <a:gsLst>
                        <a:gs pos="0">
                          <a:srgbClr val="FFFFFF"/>
                        </a:gs>
                        <a:gs pos="100000">
                          <a:srgbClr val="FFFFFF"/>
                        </a:gs>
                      </a:gsLst>
                      <a:lin ang="5400000" scaled="0"/>
                    </a:gradFill>
                    <a:latin typeface="Andale Mono" panose="020B0509000000000004" pitchFamily="49" charset="0"/>
                    <a:ea typeface="Segoe UI" pitchFamily="34" charset="0"/>
                    <a:cs typeface="Segoe UI" pitchFamily="34" charset="0"/>
                  </a:rPr>
                  <a:t>event</a:t>
                </a:r>
              </a:p>
            </p:txBody>
          </p:sp>
        </p:grpSp>
        <p:sp>
          <p:nvSpPr>
            <p:cNvPr id="58" name="Content Placeholder 7">
              <a:extLst>
                <a:ext uri="{FF2B5EF4-FFF2-40B4-BE49-F238E27FC236}">
                  <a16:creationId xmlns:a16="http://schemas.microsoft.com/office/drawing/2014/main" id="{F4829593-3158-864E-B169-25D928303328}"/>
                </a:ext>
              </a:extLst>
            </p:cNvPr>
            <p:cNvSpPr txBox="1">
              <a:spLocks/>
            </p:cNvSpPr>
            <p:nvPr/>
          </p:nvSpPr>
          <p:spPr>
            <a:xfrm>
              <a:off x="846665" y="1453133"/>
              <a:ext cx="3071670" cy="754063"/>
            </a:xfrm>
            <a:prstGeom prst="rect">
              <a:avLst/>
            </a:prstGeom>
          </p:spPr>
          <p:txBody>
            <a:bodyPr vert="horz" lIns="91440" tIns="45720" rIns="91440" bIns="45720" rtlCol="0" anchor="ctr">
              <a:noAutofit/>
            </a:bodyPr>
            <a:lstStyle>
              <a:lvl1pPr marL="0" indent="0" algn="l" defTabSz="731520" rtl="0" eaLnBrk="1" latinLnBrk="0" hangingPunct="1">
                <a:spcBef>
                  <a:spcPct val="20000"/>
                </a:spcBef>
                <a:buFontTx/>
                <a:buNone/>
                <a:defRPr sz="2900" b="0" i="0" kern="1200">
                  <a:solidFill>
                    <a:schemeClr val="tx1"/>
                  </a:solidFill>
                  <a:latin typeface="Amazon Ember Regular" charset="0"/>
                  <a:ea typeface="+mn-ea"/>
                  <a:cs typeface="Amazon Ember Regular" charset="0"/>
                </a:defRPr>
              </a:lvl1pPr>
              <a:lvl2pPr marL="1188720" indent="-457200" algn="l" defTabSz="731520" rtl="0" eaLnBrk="1" latinLnBrk="0" hangingPunct="1">
                <a:spcBef>
                  <a:spcPct val="20000"/>
                </a:spcBef>
                <a:buFont typeface="Arial"/>
                <a:buChar char="•"/>
                <a:defRPr sz="2900" b="0" i="0" kern="1200">
                  <a:solidFill>
                    <a:schemeClr val="tx1"/>
                  </a:solidFill>
                  <a:latin typeface="Amazon Ember Regular" charset="0"/>
                  <a:ea typeface="+mn-ea"/>
                  <a:cs typeface="Amazon Ember Regular" charset="0"/>
                </a:defRPr>
              </a:lvl2pPr>
              <a:lvl3pPr marL="1828800" indent="-365760" algn="l" defTabSz="731520" rtl="0" eaLnBrk="1" latinLnBrk="0" hangingPunct="1">
                <a:spcBef>
                  <a:spcPct val="20000"/>
                </a:spcBef>
                <a:buFont typeface="Arial"/>
                <a:buChar char="•"/>
                <a:defRPr sz="2600" b="0" i="0" kern="1200">
                  <a:solidFill>
                    <a:schemeClr val="tx1"/>
                  </a:solidFill>
                  <a:latin typeface="Amazon Ember Regular" charset="0"/>
                  <a:ea typeface="+mn-ea"/>
                  <a:cs typeface="Amazon Ember Regular" charset="0"/>
                </a:defRPr>
              </a:lvl3pPr>
              <a:lvl4pPr marL="2560320" indent="-365760" algn="l" defTabSz="731520" rtl="0" eaLnBrk="1" latinLnBrk="0" hangingPunct="1">
                <a:spcBef>
                  <a:spcPct val="20000"/>
                </a:spcBef>
                <a:buFont typeface="Arial"/>
                <a:buChar char="–"/>
                <a:defRPr sz="2200" b="0" i="0" kern="1200">
                  <a:solidFill>
                    <a:schemeClr val="tx1"/>
                  </a:solidFill>
                  <a:latin typeface="Amazon Ember Regular" charset="0"/>
                  <a:ea typeface="+mn-ea"/>
                  <a:cs typeface="Amazon Ember Regular" charset="0"/>
                </a:defRPr>
              </a:lvl4pPr>
              <a:lvl5pPr marL="3291840" indent="-365760" algn="l" defTabSz="731520" rtl="0" eaLnBrk="1" latinLnBrk="0" hangingPunct="1">
                <a:spcBef>
                  <a:spcPct val="20000"/>
                </a:spcBef>
                <a:buFont typeface="Arial"/>
                <a:buChar char="»"/>
                <a:defRPr sz="1900" b="0" i="0" kern="1200">
                  <a:solidFill>
                    <a:schemeClr val="tx1"/>
                  </a:solidFill>
                  <a:latin typeface="Amazon Ember Regular" charset="0"/>
                  <a:ea typeface="+mn-ea"/>
                  <a:cs typeface="Amazon Ember Regular" charset="0"/>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a:lstStyle>
            <a:p>
              <a:pPr algn="ctr"/>
              <a:r>
                <a:rPr lang="en-US" dirty="0">
                  <a:latin typeface="Amazon Ember" panose="020B0603020204020204" pitchFamily="34" charset="0"/>
                  <a:ea typeface="Amazon Ember" panose="020B0603020204020204" pitchFamily="34" charset="0"/>
                  <a:cs typeface="Amazon Ember" panose="020B0603020204020204" pitchFamily="34" charset="0"/>
                </a:rPr>
                <a:t>Synchronous</a:t>
              </a:r>
            </a:p>
          </p:txBody>
        </p:sp>
      </p:grpSp>
      <p:grpSp>
        <p:nvGrpSpPr>
          <p:cNvPr id="18" name="Group 17">
            <a:extLst>
              <a:ext uri="{FF2B5EF4-FFF2-40B4-BE49-F238E27FC236}">
                <a16:creationId xmlns:a16="http://schemas.microsoft.com/office/drawing/2014/main" id="{90941FC5-24F6-1545-A6F1-62189B3AC966}"/>
              </a:ext>
            </a:extLst>
          </p:cNvPr>
          <p:cNvGrpSpPr/>
          <p:nvPr/>
        </p:nvGrpSpPr>
        <p:grpSpPr>
          <a:xfrm>
            <a:off x="10102909" y="1453132"/>
            <a:ext cx="3071670" cy="5926184"/>
            <a:chOff x="10102909" y="1453132"/>
            <a:chExt cx="3071670" cy="5926184"/>
          </a:xfrm>
        </p:grpSpPr>
        <p:grpSp>
          <p:nvGrpSpPr>
            <p:cNvPr id="14" name="Group 13">
              <a:extLst>
                <a:ext uri="{FF2B5EF4-FFF2-40B4-BE49-F238E27FC236}">
                  <a16:creationId xmlns:a16="http://schemas.microsoft.com/office/drawing/2014/main" id="{3B1453E7-C442-2E4D-A03A-69D30AB41263}"/>
                </a:ext>
              </a:extLst>
            </p:cNvPr>
            <p:cNvGrpSpPr/>
            <p:nvPr/>
          </p:nvGrpSpPr>
          <p:grpSpPr>
            <a:xfrm>
              <a:off x="10240342" y="2359205"/>
              <a:ext cx="2796805" cy="5020111"/>
              <a:chOff x="10136928" y="1848663"/>
              <a:chExt cx="2796805" cy="5020111"/>
            </a:xfrm>
          </p:grpSpPr>
          <p:sp>
            <p:nvSpPr>
              <p:cNvPr id="25" name="TextBox 24"/>
              <p:cNvSpPr txBox="1"/>
              <p:nvPr/>
            </p:nvSpPr>
            <p:spPr>
              <a:xfrm>
                <a:off x="11291212" y="1866993"/>
                <a:ext cx="1355321" cy="517065"/>
              </a:xfrm>
              <a:prstGeom prst="rect">
                <a:avLst/>
              </a:prstGeom>
              <a:noFill/>
            </p:spPr>
            <p:txBody>
              <a:bodyPr wrap="square" lIns="0" tIns="0" rIns="0" bIns="0" rtlCol="0">
                <a:spAutoFit/>
              </a:bodyPr>
              <a:lstStyle/>
              <a:p>
                <a:pPr algn="ctr"/>
                <a:r>
                  <a:rPr lang="en-US" sz="1680" dirty="0">
                    <a:latin typeface="Amazon Ember" panose="020B0603020204020204" pitchFamily="34" charset="0"/>
                    <a:ea typeface="Amazon Ember" panose="020B0603020204020204" pitchFamily="34" charset="0"/>
                    <a:cs typeface="Amazon Ember" panose="020B0603020204020204" pitchFamily="34" charset="0"/>
                  </a:rPr>
                  <a:t>Amazon DynamoDB</a:t>
                </a:r>
              </a:p>
            </p:txBody>
          </p:sp>
          <p:sp>
            <p:nvSpPr>
              <p:cNvPr id="107" name="TextBox 106"/>
              <p:cNvSpPr txBox="1"/>
              <p:nvPr/>
            </p:nvSpPr>
            <p:spPr>
              <a:xfrm>
                <a:off x="11291211" y="2974965"/>
                <a:ext cx="1355322" cy="517065"/>
              </a:xfrm>
              <a:prstGeom prst="rect">
                <a:avLst/>
              </a:prstGeom>
              <a:noFill/>
            </p:spPr>
            <p:txBody>
              <a:bodyPr wrap="square" lIns="0" tIns="0" rIns="0" bIns="0" rtlCol="0">
                <a:spAutoFit/>
              </a:bodyPr>
              <a:lstStyle/>
              <a:p>
                <a:pPr algn="ctr"/>
                <a:r>
                  <a:rPr lang="en-US" sz="1680" dirty="0">
                    <a:latin typeface="Amazon Ember" panose="020B0603020204020204" pitchFamily="34" charset="0"/>
                    <a:ea typeface="Amazon Ember" panose="020B0603020204020204" pitchFamily="34" charset="0"/>
                    <a:cs typeface="Amazon Ember" panose="020B0603020204020204" pitchFamily="34" charset="0"/>
                  </a:rPr>
                  <a:t>Amazon Kinesis</a:t>
                </a:r>
              </a:p>
            </p:txBody>
          </p:sp>
          <p:sp>
            <p:nvSpPr>
              <p:cNvPr id="114" name="Rectangle 113"/>
              <p:cNvSpPr/>
              <p:nvPr/>
            </p:nvSpPr>
            <p:spPr>
              <a:xfrm>
                <a:off x="11190758" y="3916703"/>
                <a:ext cx="1172116" cy="400110"/>
              </a:xfrm>
              <a:prstGeom prst="rect">
                <a:avLst/>
              </a:prstGeom>
            </p:spPr>
            <p:txBody>
              <a:bodyPr wrap="none">
                <a:spAutoFit/>
              </a:bodyPr>
              <a:lstStyle/>
              <a:p>
                <a:r>
                  <a:rPr lang="en-US" sz="2000" dirty="0">
                    <a:latin typeface="Amazon Ember" panose="020B0603020204020204" pitchFamily="34" charset="0"/>
                    <a:ea typeface="Amazon Ember" panose="020B0603020204020204" pitchFamily="34" charset="0"/>
                    <a:cs typeface="Amazon Ember" panose="020B0603020204020204" pitchFamily="34" charset="0"/>
                  </a:rPr>
                  <a:t>Changes</a:t>
                </a:r>
              </a:p>
            </p:txBody>
          </p:sp>
          <p:sp>
            <p:nvSpPr>
              <p:cNvPr id="115" name="Rectangle 114"/>
              <p:cNvSpPr/>
              <p:nvPr/>
            </p:nvSpPr>
            <p:spPr>
              <a:xfrm>
                <a:off x="10136928" y="3815923"/>
                <a:ext cx="2796805" cy="639355"/>
              </a:xfrm>
              <a:prstGeom prst="rect">
                <a:avLst/>
              </a:prstGeom>
              <a:no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608" dirty="0">
                  <a:solidFill>
                    <a:schemeClr val="tx1"/>
                  </a:solidFill>
                  <a:latin typeface="Amazon Ember" panose="020B0603020204020204" pitchFamily="34" charset="0"/>
                  <a:ea typeface="Amazon Ember" panose="020B0603020204020204" pitchFamily="34" charset="0"/>
                  <a:cs typeface="Amazon Ember" panose="020B0603020204020204" pitchFamily="34" charset="0"/>
                </a:endParaRPr>
              </a:p>
            </p:txBody>
          </p:sp>
          <p:grpSp>
            <p:nvGrpSpPr>
              <p:cNvPr id="121" name="Group 120"/>
              <p:cNvGrpSpPr/>
              <p:nvPr/>
            </p:nvGrpSpPr>
            <p:grpSpPr>
              <a:xfrm>
                <a:off x="10435177" y="3980656"/>
                <a:ext cx="520931" cy="360438"/>
                <a:chOff x="6980496" y="3207836"/>
                <a:chExt cx="325582" cy="225274"/>
              </a:xfrm>
            </p:grpSpPr>
            <p:pic>
              <p:nvPicPr>
                <p:cNvPr id="111" name="Picture 110"/>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6980496" y="3207836"/>
                  <a:ext cx="190232" cy="225274"/>
                </a:xfrm>
                <a:prstGeom prst="rect">
                  <a:avLst/>
                </a:prstGeom>
              </p:spPr>
            </p:pic>
            <p:pic>
              <p:nvPicPr>
                <p:cNvPr id="117" name="Picture 116"/>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7048851" y="3207836"/>
                  <a:ext cx="190232" cy="225274"/>
                </a:xfrm>
                <a:prstGeom prst="rect">
                  <a:avLst/>
                </a:prstGeom>
              </p:spPr>
            </p:pic>
            <p:pic>
              <p:nvPicPr>
                <p:cNvPr id="119" name="Picture 118"/>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7115846" y="3207836"/>
                  <a:ext cx="190232" cy="225274"/>
                </a:xfrm>
                <a:prstGeom prst="rect">
                  <a:avLst/>
                </a:prstGeom>
              </p:spPr>
            </p:pic>
          </p:grpSp>
          <p:sp>
            <p:nvSpPr>
              <p:cNvPr id="123" name="TextBox 122"/>
              <p:cNvSpPr txBox="1"/>
              <p:nvPr/>
            </p:nvSpPr>
            <p:spPr>
              <a:xfrm>
                <a:off x="11195749" y="5312535"/>
                <a:ext cx="1379085" cy="517065"/>
              </a:xfrm>
              <a:prstGeom prst="rect">
                <a:avLst/>
              </a:prstGeom>
              <a:noFill/>
            </p:spPr>
            <p:txBody>
              <a:bodyPr wrap="square" lIns="0" tIns="0" rIns="0" bIns="0" rtlCol="0">
                <a:spAutoFit/>
              </a:bodyPr>
              <a:lstStyle>
                <a:defPPr>
                  <a:defRPr lang="en-US"/>
                </a:defPPr>
                <a:lvl1pPr algn="ctr">
                  <a:defRPr sz="1000">
                    <a:latin typeface="Helvetica Neue"/>
                    <a:cs typeface="Helvetica Neue"/>
                  </a:defRPr>
                </a:lvl1pPr>
              </a:lstStyle>
              <a:p>
                <a:r>
                  <a:rPr lang="en-US" sz="1680" dirty="0">
                    <a:latin typeface="Amazon Ember" panose="020B0603020204020204" pitchFamily="34" charset="0"/>
                    <a:ea typeface="Amazon Ember" panose="020B0603020204020204" pitchFamily="34" charset="0"/>
                    <a:cs typeface="Amazon Ember" panose="020B0603020204020204" pitchFamily="34" charset="0"/>
                  </a:rPr>
                  <a:t>AWS Lambda Service</a:t>
                </a:r>
              </a:p>
            </p:txBody>
          </p:sp>
          <p:cxnSp>
            <p:nvCxnSpPr>
              <p:cNvPr id="124" name="Straight Arrow Connector 123"/>
              <p:cNvCxnSpPr/>
              <p:nvPr/>
            </p:nvCxnSpPr>
            <p:spPr>
              <a:xfrm>
                <a:off x="11535329" y="4523072"/>
                <a:ext cx="0" cy="687024"/>
              </a:xfrm>
              <a:prstGeom prst="straightConnector1">
                <a:avLst/>
              </a:prstGeom>
              <a:ln w="38100">
                <a:solidFill>
                  <a:srgbClr val="F8991C"/>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35" name="Elbow Connector 134"/>
              <p:cNvCxnSpPr>
                <a:cxnSpLocks/>
              </p:cNvCxnSpPr>
              <p:nvPr/>
            </p:nvCxnSpPr>
            <p:spPr>
              <a:xfrm>
                <a:off x="10651737" y="5913285"/>
                <a:ext cx="883592" cy="501586"/>
              </a:xfrm>
              <a:prstGeom prst="bentConnector3">
                <a:avLst>
                  <a:gd name="adj1" fmla="val 1929"/>
                </a:avLst>
              </a:prstGeom>
              <a:ln w="38100">
                <a:solidFill>
                  <a:srgbClr val="F8991C"/>
                </a:solidFill>
                <a:tailEnd type="triangle"/>
              </a:ln>
            </p:spPr>
            <p:style>
              <a:lnRef idx="2">
                <a:schemeClr val="accent1"/>
              </a:lnRef>
              <a:fillRef idx="0">
                <a:schemeClr val="accent1"/>
              </a:fillRef>
              <a:effectRef idx="1">
                <a:schemeClr val="accent1"/>
              </a:effectRef>
              <a:fontRef idx="minor">
                <a:schemeClr val="tx1"/>
              </a:fontRef>
            </p:style>
          </p:cxnSp>
          <p:pic>
            <p:nvPicPr>
              <p:cNvPr id="61" name="Graphic 60">
                <a:extLst>
                  <a:ext uri="{FF2B5EF4-FFF2-40B4-BE49-F238E27FC236}">
                    <a16:creationId xmlns:a16="http://schemas.microsoft.com/office/drawing/2014/main" id="{05A428B8-BF2C-A74B-974D-95D3DEB9E96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373764" y="1848663"/>
                <a:ext cx="711200" cy="711200"/>
              </a:xfrm>
              <a:prstGeom prst="rect">
                <a:avLst/>
              </a:prstGeom>
            </p:spPr>
          </p:pic>
          <p:pic>
            <p:nvPicPr>
              <p:cNvPr id="66" name="Graphic 65">
                <a:extLst>
                  <a:ext uri="{FF2B5EF4-FFF2-40B4-BE49-F238E27FC236}">
                    <a16:creationId xmlns:a16="http://schemas.microsoft.com/office/drawing/2014/main" id="{5E22217D-DF07-904D-889A-38BE3CBF31E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393953" y="2893221"/>
                <a:ext cx="711200" cy="711200"/>
              </a:xfrm>
              <a:prstGeom prst="rect">
                <a:avLst/>
              </a:prstGeom>
            </p:spPr>
          </p:pic>
          <p:pic>
            <p:nvPicPr>
              <p:cNvPr id="70" name="Graphic 69">
                <a:extLst>
                  <a:ext uri="{FF2B5EF4-FFF2-40B4-BE49-F238E27FC236}">
                    <a16:creationId xmlns:a16="http://schemas.microsoft.com/office/drawing/2014/main" id="{B3AC439E-7C85-AE46-80BA-932DB78B61A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638744" y="6083007"/>
                <a:ext cx="724130" cy="724130"/>
              </a:xfrm>
              <a:prstGeom prst="rect">
                <a:avLst/>
              </a:prstGeom>
            </p:spPr>
          </p:pic>
          <p:pic>
            <p:nvPicPr>
              <p:cNvPr id="71" name="Graphic 70">
                <a:extLst>
                  <a:ext uri="{FF2B5EF4-FFF2-40B4-BE49-F238E27FC236}">
                    <a16:creationId xmlns:a16="http://schemas.microsoft.com/office/drawing/2014/main" id="{DBA2020A-F72C-EF44-9AA5-A526EE7FB92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316014" y="5220548"/>
                <a:ext cx="711200" cy="711200"/>
              </a:xfrm>
              <a:prstGeom prst="rect">
                <a:avLst/>
              </a:prstGeom>
            </p:spPr>
          </p:pic>
          <p:sp>
            <p:nvSpPr>
              <p:cNvPr id="48" name="Rectangle 47">
                <a:extLst>
                  <a:ext uri="{FF2B5EF4-FFF2-40B4-BE49-F238E27FC236}">
                    <a16:creationId xmlns:a16="http://schemas.microsoft.com/office/drawing/2014/main" id="{D36B119E-059D-F344-A3CF-077E419E2310}"/>
                  </a:ext>
                </a:extLst>
              </p:cNvPr>
              <p:cNvSpPr/>
              <p:nvPr/>
            </p:nvSpPr>
            <p:spPr bwMode="auto">
              <a:xfrm>
                <a:off x="10383890" y="6525262"/>
                <a:ext cx="840063" cy="343512"/>
              </a:xfrm>
              <a:prstGeom prst="rect">
                <a:avLst/>
              </a:prstGeom>
              <a:solidFill>
                <a:srgbClr val="000000">
                  <a:alpha val="65882"/>
                </a:srgbClr>
              </a:solidFill>
              <a:ln w="28575">
                <a:solidFill>
                  <a:schemeClr val="tx2">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776998" fontAlgn="base">
                  <a:lnSpc>
                    <a:spcPct val="90000"/>
                  </a:lnSpc>
                  <a:spcBef>
                    <a:spcPct val="0"/>
                  </a:spcBef>
                  <a:spcAft>
                    <a:spcPct val="0"/>
                  </a:spcAft>
                </a:pPr>
                <a:r>
                  <a:rPr lang="en-US" sz="1600" dirty="0">
                    <a:gradFill>
                      <a:gsLst>
                        <a:gs pos="0">
                          <a:srgbClr val="FFFFFF"/>
                        </a:gs>
                        <a:gs pos="100000">
                          <a:srgbClr val="FFFFFF"/>
                        </a:gs>
                      </a:gsLst>
                      <a:lin ang="5400000" scaled="0"/>
                    </a:gradFill>
                    <a:latin typeface="Andale Mono" panose="020B0509000000000004" pitchFamily="49" charset="0"/>
                    <a:ea typeface="Segoe UI" pitchFamily="34" charset="0"/>
                    <a:cs typeface="Segoe UI" pitchFamily="34" charset="0"/>
                  </a:rPr>
                  <a:t>event</a:t>
                </a:r>
              </a:p>
            </p:txBody>
          </p:sp>
        </p:grpSp>
        <p:sp>
          <p:nvSpPr>
            <p:cNvPr id="60" name="Content Placeholder 7">
              <a:extLst>
                <a:ext uri="{FF2B5EF4-FFF2-40B4-BE49-F238E27FC236}">
                  <a16:creationId xmlns:a16="http://schemas.microsoft.com/office/drawing/2014/main" id="{5761631B-7111-D24B-BD48-3CDAE71F3E6C}"/>
                </a:ext>
              </a:extLst>
            </p:cNvPr>
            <p:cNvSpPr txBox="1">
              <a:spLocks/>
            </p:cNvSpPr>
            <p:nvPr/>
          </p:nvSpPr>
          <p:spPr>
            <a:xfrm>
              <a:off x="10102909" y="1453132"/>
              <a:ext cx="3071670" cy="754063"/>
            </a:xfrm>
            <a:prstGeom prst="rect">
              <a:avLst/>
            </a:prstGeom>
          </p:spPr>
          <p:txBody>
            <a:bodyPr vert="horz" lIns="91440" tIns="45720" rIns="91440" bIns="45720" rtlCol="0" anchor="ctr">
              <a:noAutofit/>
            </a:bodyPr>
            <a:lstStyle>
              <a:lvl1pPr marL="0" indent="0" algn="l" defTabSz="731520" rtl="0" eaLnBrk="1" latinLnBrk="0" hangingPunct="1">
                <a:spcBef>
                  <a:spcPct val="20000"/>
                </a:spcBef>
                <a:buFontTx/>
                <a:buNone/>
                <a:defRPr sz="2900" b="0" i="0" kern="1200">
                  <a:solidFill>
                    <a:schemeClr val="tx1"/>
                  </a:solidFill>
                  <a:latin typeface="Amazon Ember Regular" charset="0"/>
                  <a:ea typeface="+mn-ea"/>
                  <a:cs typeface="Amazon Ember Regular" charset="0"/>
                </a:defRPr>
              </a:lvl1pPr>
              <a:lvl2pPr marL="1188720" indent="-457200" algn="l" defTabSz="731520" rtl="0" eaLnBrk="1" latinLnBrk="0" hangingPunct="1">
                <a:spcBef>
                  <a:spcPct val="20000"/>
                </a:spcBef>
                <a:buFont typeface="Arial"/>
                <a:buChar char="•"/>
                <a:defRPr sz="2900" b="0" i="0" kern="1200">
                  <a:solidFill>
                    <a:schemeClr val="tx1"/>
                  </a:solidFill>
                  <a:latin typeface="Amazon Ember Regular" charset="0"/>
                  <a:ea typeface="+mn-ea"/>
                  <a:cs typeface="Amazon Ember Regular" charset="0"/>
                </a:defRPr>
              </a:lvl2pPr>
              <a:lvl3pPr marL="1828800" indent="-365760" algn="l" defTabSz="731520" rtl="0" eaLnBrk="1" latinLnBrk="0" hangingPunct="1">
                <a:spcBef>
                  <a:spcPct val="20000"/>
                </a:spcBef>
                <a:buFont typeface="Arial"/>
                <a:buChar char="•"/>
                <a:defRPr sz="2600" b="0" i="0" kern="1200">
                  <a:solidFill>
                    <a:schemeClr val="tx1"/>
                  </a:solidFill>
                  <a:latin typeface="Amazon Ember Regular" charset="0"/>
                  <a:ea typeface="+mn-ea"/>
                  <a:cs typeface="Amazon Ember Regular" charset="0"/>
                </a:defRPr>
              </a:lvl3pPr>
              <a:lvl4pPr marL="2560320" indent="-365760" algn="l" defTabSz="731520" rtl="0" eaLnBrk="1" latinLnBrk="0" hangingPunct="1">
                <a:spcBef>
                  <a:spcPct val="20000"/>
                </a:spcBef>
                <a:buFont typeface="Arial"/>
                <a:buChar char="–"/>
                <a:defRPr sz="2200" b="0" i="0" kern="1200">
                  <a:solidFill>
                    <a:schemeClr val="tx1"/>
                  </a:solidFill>
                  <a:latin typeface="Amazon Ember Regular" charset="0"/>
                  <a:ea typeface="+mn-ea"/>
                  <a:cs typeface="Amazon Ember Regular" charset="0"/>
                </a:defRPr>
              </a:lvl4pPr>
              <a:lvl5pPr marL="3291840" indent="-365760" algn="l" defTabSz="731520" rtl="0" eaLnBrk="1" latinLnBrk="0" hangingPunct="1">
                <a:spcBef>
                  <a:spcPct val="20000"/>
                </a:spcBef>
                <a:buFont typeface="Arial"/>
                <a:buChar char="»"/>
                <a:defRPr sz="1900" b="0" i="0" kern="1200">
                  <a:solidFill>
                    <a:schemeClr val="tx1"/>
                  </a:solidFill>
                  <a:latin typeface="Amazon Ember Regular" charset="0"/>
                  <a:ea typeface="+mn-ea"/>
                  <a:cs typeface="Amazon Ember Regular" charset="0"/>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a:lstStyle>
            <a:p>
              <a:pPr algn="ctr"/>
              <a:r>
                <a:rPr lang="en-US" dirty="0">
                  <a:latin typeface="Amazon Ember" panose="020B0603020204020204" pitchFamily="34" charset="0"/>
                  <a:ea typeface="Amazon Ember" panose="020B0603020204020204" pitchFamily="34" charset="0"/>
                  <a:cs typeface="Amazon Ember" panose="020B0603020204020204" pitchFamily="34" charset="0"/>
                </a:rPr>
                <a:t>Poll-Based</a:t>
              </a:r>
            </a:p>
          </p:txBody>
        </p:sp>
      </p:grpSp>
    </p:spTree>
    <p:extLst>
      <p:ext uri="{BB962C8B-B14F-4D97-AF65-F5344CB8AC3E}">
        <p14:creationId xmlns:p14="http://schemas.microsoft.com/office/powerpoint/2010/main" val="3573997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3C18-052F-764A-AE96-39EB225EF7A3}"/>
              </a:ext>
            </a:extLst>
          </p:cNvPr>
          <p:cNvSpPr>
            <a:spLocks noGrp="1"/>
          </p:cNvSpPr>
          <p:nvPr>
            <p:ph type="title"/>
          </p:nvPr>
        </p:nvSpPr>
        <p:spPr/>
        <p:txBody>
          <a:bodyPr/>
          <a:lstStyle/>
          <a:p>
            <a:r>
              <a:rPr lang="en-US" dirty="0"/>
              <a:t>API-Driven Use Cases</a:t>
            </a:r>
          </a:p>
        </p:txBody>
      </p:sp>
      <p:sp>
        <p:nvSpPr>
          <p:cNvPr id="3" name="TextBox 2">
            <a:extLst>
              <a:ext uri="{FF2B5EF4-FFF2-40B4-BE49-F238E27FC236}">
                <a16:creationId xmlns:a16="http://schemas.microsoft.com/office/drawing/2014/main" id="{095114E9-50F1-5F40-870C-8429D894FC20}"/>
              </a:ext>
            </a:extLst>
          </p:cNvPr>
          <p:cNvSpPr txBox="1"/>
          <p:nvPr/>
        </p:nvSpPr>
        <p:spPr>
          <a:xfrm>
            <a:off x="0" y="-675185"/>
            <a:ext cx="2911374" cy="53860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pPr algn="ctr"/>
            <a:r>
              <a:rPr lang="en-US" sz="2900" dirty="0">
                <a:latin typeface="Amazon Ember" panose="020B0603020204020204" pitchFamily="34" charset="0"/>
                <a:ea typeface="Amazon Ember" panose="020B0603020204020204" pitchFamily="34" charset="0"/>
                <a:cs typeface="Amazon Ember" panose="020B0603020204020204" pitchFamily="34" charset="0"/>
              </a:rPr>
              <a:t>Full day content</a:t>
            </a:r>
          </a:p>
        </p:txBody>
      </p:sp>
      <p:sp>
        <p:nvSpPr>
          <p:cNvPr id="6" name="Text Placeholder 2">
            <a:extLst>
              <a:ext uri="{FF2B5EF4-FFF2-40B4-BE49-F238E27FC236}">
                <a16:creationId xmlns:a16="http://schemas.microsoft.com/office/drawing/2014/main" id="{783C8039-30B3-0946-891A-885E78833222}"/>
              </a:ext>
            </a:extLst>
          </p:cNvPr>
          <p:cNvSpPr txBox="1">
            <a:spLocks/>
          </p:cNvSpPr>
          <p:nvPr/>
        </p:nvSpPr>
        <p:spPr>
          <a:xfrm>
            <a:off x="548640" y="4752341"/>
            <a:ext cx="8219440" cy="783078"/>
          </a:xfrm>
          <a:prstGeom prst="rect">
            <a:avLst/>
          </a:prstGeom>
        </p:spPr>
        <p:txBody>
          <a:bodyPr/>
          <a:lstStyle>
            <a:lvl1pPr marL="0" indent="0" algn="l" defTabSz="731520" rtl="0" eaLnBrk="1" latinLnBrk="0" hangingPunct="1">
              <a:spcBef>
                <a:spcPct val="20000"/>
              </a:spcBef>
              <a:buFontTx/>
              <a:buNone/>
              <a:defRPr sz="2900" b="0" i="0" kern="1200">
                <a:solidFill>
                  <a:schemeClr val="tx1"/>
                </a:solidFill>
                <a:latin typeface="Amazon Ember Regular" charset="0"/>
                <a:ea typeface="+mn-ea"/>
                <a:cs typeface="Amazon Ember Regular" charset="0"/>
              </a:defRPr>
            </a:lvl1pPr>
            <a:lvl2pPr marL="1188720" indent="-457200" algn="l" defTabSz="731520" rtl="0" eaLnBrk="1" latinLnBrk="0" hangingPunct="1">
              <a:spcBef>
                <a:spcPct val="20000"/>
              </a:spcBef>
              <a:buFont typeface="Arial"/>
              <a:buChar char="•"/>
              <a:defRPr sz="2900" b="0" i="0" kern="1200">
                <a:solidFill>
                  <a:schemeClr val="tx1"/>
                </a:solidFill>
                <a:latin typeface="Amazon Ember Regular" charset="0"/>
                <a:ea typeface="+mn-ea"/>
                <a:cs typeface="Amazon Ember Regular" charset="0"/>
              </a:defRPr>
            </a:lvl2pPr>
            <a:lvl3pPr marL="1828800" indent="-365760" algn="l" defTabSz="731520" rtl="0" eaLnBrk="1" latinLnBrk="0" hangingPunct="1">
              <a:spcBef>
                <a:spcPct val="20000"/>
              </a:spcBef>
              <a:buFont typeface="Arial"/>
              <a:buChar char="•"/>
              <a:defRPr sz="2600" b="0" i="0" kern="1200">
                <a:solidFill>
                  <a:schemeClr val="tx1"/>
                </a:solidFill>
                <a:latin typeface="Amazon Ember Regular" charset="0"/>
                <a:ea typeface="+mn-ea"/>
                <a:cs typeface="Amazon Ember Regular" charset="0"/>
              </a:defRPr>
            </a:lvl3pPr>
            <a:lvl4pPr marL="2560320" indent="-365760" algn="l" defTabSz="731520" rtl="0" eaLnBrk="1" latinLnBrk="0" hangingPunct="1">
              <a:spcBef>
                <a:spcPct val="20000"/>
              </a:spcBef>
              <a:buFont typeface="Arial"/>
              <a:buChar char="–"/>
              <a:defRPr sz="2200" b="0" i="0" kern="1200">
                <a:solidFill>
                  <a:schemeClr val="tx1"/>
                </a:solidFill>
                <a:latin typeface="Amazon Ember Regular" charset="0"/>
                <a:ea typeface="+mn-ea"/>
                <a:cs typeface="Amazon Ember Regular" charset="0"/>
              </a:defRPr>
            </a:lvl4pPr>
            <a:lvl5pPr marL="3291840" indent="-365760" algn="l" defTabSz="731520" rtl="0" eaLnBrk="1" latinLnBrk="0" hangingPunct="1">
              <a:spcBef>
                <a:spcPct val="20000"/>
              </a:spcBef>
              <a:buFont typeface="Arial"/>
              <a:buChar char="»"/>
              <a:defRPr sz="1900" b="0" i="0" kern="1200">
                <a:solidFill>
                  <a:schemeClr val="tx1"/>
                </a:solidFill>
                <a:latin typeface="Amazon Ember Regular" charset="0"/>
                <a:ea typeface="+mn-ea"/>
                <a:cs typeface="Amazon Ember Regular" charset="0"/>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a:lstStyle>
          <a:p>
            <a:r>
              <a:rPr lang="en-US" dirty="0"/>
              <a:t>Also </a:t>
            </a:r>
            <a:r>
              <a:rPr lang="en-US" dirty="0">
                <a:solidFill>
                  <a:schemeClr val="accent1"/>
                </a:solidFill>
              </a:rPr>
              <a:t>event</a:t>
            </a:r>
            <a:r>
              <a:rPr lang="en-US" dirty="0"/>
              <a:t> driven, synchronously processed</a:t>
            </a:r>
          </a:p>
        </p:txBody>
      </p:sp>
    </p:spTree>
    <p:extLst>
      <p:ext uri="{BB962C8B-B14F-4D97-AF65-F5344CB8AC3E}">
        <p14:creationId xmlns:p14="http://schemas.microsoft.com/office/powerpoint/2010/main" val="642313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2D33E5-1FC3-7B48-856F-A26906F5CA39}"/>
              </a:ext>
            </a:extLst>
          </p:cNvPr>
          <p:cNvSpPr txBox="1"/>
          <p:nvPr/>
        </p:nvSpPr>
        <p:spPr>
          <a:xfrm>
            <a:off x="982539" y="1757676"/>
            <a:ext cx="13011661" cy="707886"/>
          </a:xfrm>
          <a:prstGeom prst="rect">
            <a:avLst/>
          </a:prstGeom>
          <a:noFill/>
        </p:spPr>
        <p:txBody>
          <a:bodyPr wrap="square" rtlCol="0">
            <a:spAutoFit/>
          </a:bodyPr>
          <a:lstStyle/>
          <a:p>
            <a:pPr algn="l"/>
            <a:r>
              <a:rPr lang="en-US" sz="4000" dirty="0">
                <a:latin typeface="Amazon Ember" panose="020B0603020204020204" pitchFamily="34" charset="0"/>
                <a:ea typeface="Amazon Ember" panose="020B0603020204020204" pitchFamily="34" charset="0"/>
                <a:cs typeface="Amazon Ember" panose="020B0603020204020204" pitchFamily="34" charset="0"/>
              </a:rPr>
              <a:t>Applications aren’t just code, they have dependencies</a:t>
            </a:r>
          </a:p>
        </p:txBody>
      </p:sp>
      <p:grpSp>
        <p:nvGrpSpPr>
          <p:cNvPr id="14" name="Group 13">
            <a:extLst>
              <a:ext uri="{FF2B5EF4-FFF2-40B4-BE49-F238E27FC236}">
                <a16:creationId xmlns:a16="http://schemas.microsoft.com/office/drawing/2014/main" id="{ACA51543-C99D-6F4C-B77A-7F39B8621397}"/>
              </a:ext>
            </a:extLst>
          </p:cNvPr>
          <p:cNvGrpSpPr/>
          <p:nvPr/>
        </p:nvGrpSpPr>
        <p:grpSpPr>
          <a:xfrm>
            <a:off x="1823413" y="3242264"/>
            <a:ext cx="1443815" cy="1745071"/>
            <a:chOff x="2449311" y="3145756"/>
            <a:chExt cx="1443815" cy="1745071"/>
          </a:xfrm>
        </p:grpSpPr>
        <p:pic>
          <p:nvPicPr>
            <p:cNvPr id="12" name="Graphic 11">
              <a:extLst>
                <a:ext uri="{FF2B5EF4-FFF2-40B4-BE49-F238E27FC236}">
                  <a16:creationId xmlns:a16="http://schemas.microsoft.com/office/drawing/2014/main" id="{264E9544-7DE3-0C49-8C51-667A8891A5F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49311" y="3145756"/>
              <a:ext cx="1443815" cy="1443815"/>
            </a:xfrm>
            <a:prstGeom prst="rect">
              <a:avLst/>
            </a:prstGeom>
          </p:spPr>
        </p:pic>
        <p:sp>
          <p:nvSpPr>
            <p:cNvPr id="13" name="TextBox 12">
              <a:extLst>
                <a:ext uri="{FF2B5EF4-FFF2-40B4-BE49-F238E27FC236}">
                  <a16:creationId xmlns:a16="http://schemas.microsoft.com/office/drawing/2014/main" id="{F827D228-87AE-1C46-A506-D3EADA26E5C2}"/>
                </a:ext>
              </a:extLst>
            </p:cNvPr>
            <p:cNvSpPr txBox="1"/>
            <p:nvPr/>
          </p:nvSpPr>
          <p:spPr>
            <a:xfrm>
              <a:off x="2627520" y="4490717"/>
              <a:ext cx="1087395" cy="400110"/>
            </a:xfrm>
            <a:prstGeom prst="rect">
              <a:avLst/>
            </a:prstGeom>
            <a:noFill/>
          </p:spPr>
          <p:txBody>
            <a:bodyPr wrap="square" rtlCol="0">
              <a:spAutoFit/>
            </a:bodyPr>
            <a:lstStyle/>
            <a:p>
              <a:pPr algn="ctr"/>
              <a:r>
                <a:rPr lang="en-US" sz="2000" dirty="0">
                  <a:latin typeface="Amazon Ember" panose="020B0603020204020204" pitchFamily="34" charset="0"/>
                  <a:ea typeface="Amazon Ember" panose="020B0603020204020204" pitchFamily="34" charset="0"/>
                  <a:cs typeface="Amazon Ember" panose="020B0603020204020204" pitchFamily="34" charset="0"/>
                </a:rPr>
                <a:t>Code</a:t>
              </a:r>
            </a:p>
          </p:txBody>
        </p:sp>
      </p:grpSp>
      <p:grpSp>
        <p:nvGrpSpPr>
          <p:cNvPr id="26" name="Group 25">
            <a:extLst>
              <a:ext uri="{FF2B5EF4-FFF2-40B4-BE49-F238E27FC236}">
                <a16:creationId xmlns:a16="http://schemas.microsoft.com/office/drawing/2014/main" id="{DD17A6AF-6A24-D144-8AF1-8A3AFB67833F}"/>
              </a:ext>
            </a:extLst>
          </p:cNvPr>
          <p:cNvGrpSpPr/>
          <p:nvPr/>
        </p:nvGrpSpPr>
        <p:grpSpPr>
          <a:xfrm>
            <a:off x="7488370" y="3732644"/>
            <a:ext cx="2175139" cy="1020522"/>
            <a:chOff x="7197636" y="3961138"/>
            <a:chExt cx="2175139" cy="1020522"/>
          </a:xfrm>
        </p:grpSpPr>
        <p:pic>
          <p:nvPicPr>
            <p:cNvPr id="21" name="Picture 20">
              <a:extLst>
                <a:ext uri="{FF2B5EF4-FFF2-40B4-BE49-F238E27FC236}">
                  <a16:creationId xmlns:a16="http://schemas.microsoft.com/office/drawing/2014/main" id="{9232361B-9F98-C549-B5A4-4BE8BFEC64F4}"/>
                </a:ext>
              </a:extLst>
            </p:cNvPr>
            <p:cNvPicPr>
              <a:picLocks noChangeAspect="1"/>
            </p:cNvPicPr>
            <p:nvPr/>
          </p:nvPicPr>
          <p:blipFill>
            <a:blip r:embed="rId4"/>
            <a:stretch>
              <a:fillRect/>
            </a:stretch>
          </p:blipFill>
          <p:spPr>
            <a:xfrm>
              <a:off x="7488195" y="3961138"/>
              <a:ext cx="1594022" cy="510905"/>
            </a:xfrm>
            <a:prstGeom prst="rect">
              <a:avLst/>
            </a:prstGeom>
          </p:spPr>
        </p:pic>
        <p:sp>
          <p:nvSpPr>
            <p:cNvPr id="22" name="TextBox 21">
              <a:extLst>
                <a:ext uri="{FF2B5EF4-FFF2-40B4-BE49-F238E27FC236}">
                  <a16:creationId xmlns:a16="http://schemas.microsoft.com/office/drawing/2014/main" id="{32E69922-E93E-574F-9D84-90625EF5310B}"/>
                </a:ext>
              </a:extLst>
            </p:cNvPr>
            <p:cNvSpPr txBox="1"/>
            <p:nvPr/>
          </p:nvSpPr>
          <p:spPr>
            <a:xfrm>
              <a:off x="7197636" y="4581550"/>
              <a:ext cx="2175139" cy="400110"/>
            </a:xfrm>
            <a:prstGeom prst="rect">
              <a:avLst/>
            </a:prstGeom>
            <a:noFill/>
          </p:spPr>
          <p:txBody>
            <a:bodyPr wrap="square" rtlCol="0">
              <a:spAutoFit/>
            </a:bodyPr>
            <a:lstStyle/>
            <a:p>
              <a:pPr algn="ctr"/>
              <a:r>
                <a:rPr lang="en-US" sz="2000" dirty="0">
                  <a:latin typeface="Amazon Ember" panose="020B0603020204020204" pitchFamily="34" charset="0"/>
                  <a:ea typeface="Amazon Ember" panose="020B0603020204020204" pitchFamily="34" charset="0"/>
                  <a:cs typeface="Amazon Ember" panose="020B0603020204020204" pitchFamily="34" charset="0"/>
                </a:rPr>
                <a:t>Code packages</a:t>
              </a:r>
            </a:p>
          </p:txBody>
        </p:sp>
      </p:grpSp>
      <p:grpSp>
        <p:nvGrpSpPr>
          <p:cNvPr id="27" name="Group 26">
            <a:extLst>
              <a:ext uri="{FF2B5EF4-FFF2-40B4-BE49-F238E27FC236}">
                <a16:creationId xmlns:a16="http://schemas.microsoft.com/office/drawing/2014/main" id="{7BBCECC8-665B-374E-B9B3-149EADB71D30}"/>
              </a:ext>
            </a:extLst>
          </p:cNvPr>
          <p:cNvGrpSpPr/>
          <p:nvPr/>
        </p:nvGrpSpPr>
        <p:grpSpPr>
          <a:xfrm>
            <a:off x="10354788" y="3242264"/>
            <a:ext cx="2175139" cy="1791742"/>
            <a:chOff x="4305808" y="5665466"/>
            <a:chExt cx="2175139" cy="1791742"/>
          </a:xfrm>
        </p:grpSpPr>
        <p:pic>
          <p:nvPicPr>
            <p:cNvPr id="24" name="Graphic 23">
              <a:extLst>
                <a:ext uri="{FF2B5EF4-FFF2-40B4-BE49-F238E27FC236}">
                  <a16:creationId xmlns:a16="http://schemas.microsoft.com/office/drawing/2014/main" id="{533EFFFB-4E43-6447-8D82-470D12CA329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55173" y="5665466"/>
              <a:ext cx="1076411" cy="1076411"/>
            </a:xfrm>
            <a:prstGeom prst="rect">
              <a:avLst/>
            </a:prstGeom>
          </p:spPr>
        </p:pic>
        <p:sp>
          <p:nvSpPr>
            <p:cNvPr id="25" name="TextBox 24">
              <a:extLst>
                <a:ext uri="{FF2B5EF4-FFF2-40B4-BE49-F238E27FC236}">
                  <a16:creationId xmlns:a16="http://schemas.microsoft.com/office/drawing/2014/main" id="{400392C8-E117-A341-A951-2BF2FE8B5A27}"/>
                </a:ext>
              </a:extLst>
            </p:cNvPr>
            <p:cNvSpPr txBox="1"/>
            <p:nvPr/>
          </p:nvSpPr>
          <p:spPr>
            <a:xfrm>
              <a:off x="4305808" y="6749322"/>
              <a:ext cx="2175139" cy="707886"/>
            </a:xfrm>
            <a:prstGeom prst="rect">
              <a:avLst/>
            </a:prstGeom>
            <a:noFill/>
          </p:spPr>
          <p:txBody>
            <a:bodyPr wrap="square" rtlCol="0">
              <a:spAutoFit/>
            </a:bodyPr>
            <a:lstStyle/>
            <a:p>
              <a:pPr algn="ctr"/>
              <a:r>
                <a:rPr lang="en-US" sz="2000" dirty="0">
                  <a:latin typeface="Amazon Ember" panose="020B0603020204020204" pitchFamily="34" charset="0"/>
                  <a:ea typeface="Amazon Ember" panose="020B0603020204020204" pitchFamily="34" charset="0"/>
                  <a:cs typeface="Amazon Ember" panose="020B0603020204020204" pitchFamily="34" charset="0"/>
                </a:rPr>
                <a:t>Operating system packages</a:t>
              </a:r>
            </a:p>
          </p:txBody>
        </p:sp>
      </p:grpSp>
      <p:grpSp>
        <p:nvGrpSpPr>
          <p:cNvPr id="6" name="Group 5">
            <a:extLst>
              <a:ext uri="{FF2B5EF4-FFF2-40B4-BE49-F238E27FC236}">
                <a16:creationId xmlns:a16="http://schemas.microsoft.com/office/drawing/2014/main" id="{11052F87-DBE5-A044-BABC-F71DE4BE41A5}"/>
              </a:ext>
            </a:extLst>
          </p:cNvPr>
          <p:cNvGrpSpPr/>
          <p:nvPr/>
        </p:nvGrpSpPr>
        <p:grpSpPr>
          <a:xfrm>
            <a:off x="4170581" y="3254760"/>
            <a:ext cx="2205682" cy="1810036"/>
            <a:chOff x="4170581" y="3254760"/>
            <a:chExt cx="2205682" cy="1810036"/>
          </a:xfrm>
        </p:grpSpPr>
        <p:pic>
          <p:nvPicPr>
            <p:cNvPr id="5" name="Picture 4">
              <a:extLst>
                <a:ext uri="{FF2B5EF4-FFF2-40B4-BE49-F238E27FC236}">
                  <a16:creationId xmlns:a16="http://schemas.microsoft.com/office/drawing/2014/main" id="{1FD2D290-4436-3840-981A-C76232E038DA}"/>
                </a:ext>
              </a:extLst>
            </p:cNvPr>
            <p:cNvPicPr>
              <a:picLocks noChangeAspect="1"/>
            </p:cNvPicPr>
            <p:nvPr/>
          </p:nvPicPr>
          <p:blipFill>
            <a:blip r:embed="rId7"/>
            <a:stretch>
              <a:fillRect/>
            </a:stretch>
          </p:blipFill>
          <p:spPr>
            <a:xfrm>
              <a:off x="4170581" y="3254760"/>
              <a:ext cx="2175139" cy="1332465"/>
            </a:xfrm>
            <a:prstGeom prst="rect">
              <a:avLst/>
            </a:prstGeom>
          </p:spPr>
        </p:pic>
        <p:sp>
          <p:nvSpPr>
            <p:cNvPr id="23" name="TextBox 22">
              <a:extLst>
                <a:ext uri="{FF2B5EF4-FFF2-40B4-BE49-F238E27FC236}">
                  <a16:creationId xmlns:a16="http://schemas.microsoft.com/office/drawing/2014/main" id="{472225B7-BB4C-F14D-B392-8EAEEC74F6A0}"/>
                </a:ext>
              </a:extLst>
            </p:cNvPr>
            <p:cNvSpPr txBox="1"/>
            <p:nvPr/>
          </p:nvSpPr>
          <p:spPr>
            <a:xfrm>
              <a:off x="4201124" y="4664686"/>
              <a:ext cx="2175139" cy="400110"/>
            </a:xfrm>
            <a:prstGeom prst="rect">
              <a:avLst/>
            </a:prstGeom>
            <a:noFill/>
          </p:spPr>
          <p:txBody>
            <a:bodyPr wrap="square" rtlCol="0">
              <a:spAutoFit/>
            </a:bodyPr>
            <a:lstStyle/>
            <a:p>
              <a:pPr algn="ctr"/>
              <a:r>
                <a:rPr lang="en-US" sz="2000" dirty="0">
                  <a:latin typeface="Amazon Ember" panose="020B0603020204020204" pitchFamily="34" charset="0"/>
                  <a:ea typeface="Amazon Ember" panose="020B0603020204020204" pitchFamily="34" charset="0"/>
                  <a:cs typeface="Amazon Ember" panose="020B0603020204020204" pitchFamily="34" charset="0"/>
                </a:rPr>
                <a:t>Runtime</a:t>
              </a:r>
            </a:p>
          </p:txBody>
        </p:sp>
      </p:grpSp>
    </p:spTree>
    <p:extLst>
      <p:ext uri="{BB962C8B-B14F-4D97-AF65-F5344CB8AC3E}">
        <p14:creationId xmlns:p14="http://schemas.microsoft.com/office/powerpoint/2010/main" val="332540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B44C776-E5D3-B247-A930-A5A9D628366C}"/>
              </a:ext>
            </a:extLst>
          </p:cNvPr>
          <p:cNvSpPr>
            <a:spLocks noGrp="1"/>
          </p:cNvSpPr>
          <p:nvPr>
            <p:ph type="title"/>
          </p:nvPr>
        </p:nvSpPr>
        <p:spPr/>
        <p:txBody>
          <a:bodyPr/>
          <a:lstStyle/>
          <a:p>
            <a:r>
              <a:rPr lang="en-US" dirty="0"/>
              <a:t>RESTful Microservices</a:t>
            </a:r>
          </a:p>
        </p:txBody>
      </p:sp>
      <p:sp>
        <p:nvSpPr>
          <p:cNvPr id="7" name="Content Placeholder 6">
            <a:extLst>
              <a:ext uri="{FF2B5EF4-FFF2-40B4-BE49-F238E27FC236}">
                <a16:creationId xmlns:a16="http://schemas.microsoft.com/office/drawing/2014/main" id="{62A86524-F983-7845-A78D-3552E9F09F77}"/>
              </a:ext>
            </a:extLst>
          </p:cNvPr>
          <p:cNvSpPr>
            <a:spLocks noGrp="1"/>
          </p:cNvSpPr>
          <p:nvPr>
            <p:ph sz="half" idx="1"/>
          </p:nvPr>
        </p:nvSpPr>
        <p:spPr>
          <a:xfrm>
            <a:off x="566929" y="5243199"/>
            <a:ext cx="13264481" cy="1833876"/>
          </a:xfrm>
        </p:spPr>
        <p:txBody>
          <a:bodyPr numCol="2" spcCol="457200">
            <a:normAutofit/>
          </a:bodyPr>
          <a:lstStyle/>
          <a:p>
            <a:pPr marL="514350" indent="-514350">
              <a:buFont typeface="+mj-lt"/>
              <a:buAutoNum type="arabicPeriod"/>
            </a:pPr>
            <a:r>
              <a:rPr lang="en-US" dirty="0"/>
              <a:t>API Gateway “translates” incoming HTTP request to event payload</a:t>
            </a:r>
          </a:p>
          <a:p>
            <a:pPr marL="514350" indent="-514350">
              <a:buClr>
                <a:schemeClr val="tx1"/>
              </a:buClr>
              <a:buFont typeface="+mj-lt"/>
              <a:buAutoNum type="arabicPeriod"/>
            </a:pPr>
            <a:r>
              <a:rPr lang="en-US" dirty="0"/>
              <a:t>Lambda reads / writes data from data store</a:t>
            </a:r>
          </a:p>
        </p:txBody>
      </p:sp>
      <p:sp>
        <p:nvSpPr>
          <p:cNvPr id="22" name="Oval 21">
            <a:extLst>
              <a:ext uri="{FF2B5EF4-FFF2-40B4-BE49-F238E27FC236}">
                <a16:creationId xmlns:a16="http://schemas.microsoft.com/office/drawing/2014/main" id="{AE08B89C-FFEA-DB46-82B2-3D8E50C539A3}"/>
              </a:ext>
            </a:extLst>
          </p:cNvPr>
          <p:cNvSpPr/>
          <p:nvPr/>
        </p:nvSpPr>
        <p:spPr>
          <a:xfrm>
            <a:off x="6079314" y="2689927"/>
            <a:ext cx="398033" cy="398033"/>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800" dirty="0"/>
              <a:t>1</a:t>
            </a:r>
          </a:p>
        </p:txBody>
      </p:sp>
      <p:sp>
        <p:nvSpPr>
          <p:cNvPr id="28" name="TextBox 27">
            <a:extLst>
              <a:ext uri="{FF2B5EF4-FFF2-40B4-BE49-F238E27FC236}">
                <a16:creationId xmlns:a16="http://schemas.microsoft.com/office/drawing/2014/main" id="{5664550B-0EC1-3348-BD17-1F6AF19E4C31}"/>
              </a:ext>
            </a:extLst>
          </p:cNvPr>
          <p:cNvSpPr txBox="1"/>
          <p:nvPr/>
        </p:nvSpPr>
        <p:spPr>
          <a:xfrm>
            <a:off x="566929" y="793124"/>
            <a:ext cx="5017720" cy="538609"/>
          </a:xfrm>
          <a:prstGeom prst="rect">
            <a:avLst/>
          </a:prstGeom>
          <a:noFill/>
        </p:spPr>
        <p:txBody>
          <a:bodyPr wrap="none" rtlCol="0">
            <a:spAutoFit/>
          </a:bodyPr>
          <a:lstStyle/>
          <a:p>
            <a:pPr algn="l"/>
            <a:r>
              <a:rPr lang="en-US" sz="2900" i="1" dirty="0">
                <a:solidFill>
                  <a:schemeClr val="accent1"/>
                </a:solidFill>
                <a:latin typeface="Amazon Ember" panose="020B0603020204020204" pitchFamily="34" charset="0"/>
                <a:ea typeface="Amazon Ember" panose="020B0603020204020204" pitchFamily="34" charset="0"/>
                <a:cs typeface="Amazon Ember" panose="020B0603020204020204" pitchFamily="34" charset="0"/>
              </a:rPr>
              <a:t>Highly-scalable microservices</a:t>
            </a:r>
          </a:p>
        </p:txBody>
      </p:sp>
      <p:pic>
        <p:nvPicPr>
          <p:cNvPr id="18" name="Picture 17">
            <a:extLst>
              <a:ext uri="{FF2B5EF4-FFF2-40B4-BE49-F238E27FC236}">
                <a16:creationId xmlns:a16="http://schemas.microsoft.com/office/drawing/2014/main" id="{358658C1-7ED9-7142-A5A2-632569313DA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03130" y="2747884"/>
            <a:ext cx="1118693" cy="1118693"/>
          </a:xfrm>
          <a:prstGeom prst="rect">
            <a:avLst/>
          </a:prstGeom>
        </p:spPr>
      </p:pic>
      <p:cxnSp>
        <p:nvCxnSpPr>
          <p:cNvPr id="19" name="Straight Arrow Connector 18">
            <a:extLst>
              <a:ext uri="{FF2B5EF4-FFF2-40B4-BE49-F238E27FC236}">
                <a16:creationId xmlns:a16="http://schemas.microsoft.com/office/drawing/2014/main" id="{78696A9A-73C2-8743-B3F7-CCC3B33B2BF3}"/>
              </a:ext>
            </a:extLst>
          </p:cNvPr>
          <p:cNvCxnSpPr/>
          <p:nvPr/>
        </p:nvCxnSpPr>
        <p:spPr>
          <a:xfrm>
            <a:off x="8180232" y="3307255"/>
            <a:ext cx="1142218" cy="0"/>
          </a:xfrm>
          <a:prstGeom prst="straightConnector1">
            <a:avLst/>
          </a:prstGeom>
          <a:ln w="28575">
            <a:headEnd type="none"/>
            <a:tailEnd type="triangle"/>
          </a:ln>
        </p:spPr>
        <p:style>
          <a:lnRef idx="2">
            <a:schemeClr val="accent2"/>
          </a:lnRef>
          <a:fillRef idx="0">
            <a:schemeClr val="accent2"/>
          </a:fillRef>
          <a:effectRef idx="1">
            <a:schemeClr val="accent2"/>
          </a:effectRef>
          <a:fontRef idx="minor">
            <a:schemeClr val="tx1"/>
          </a:fontRef>
        </p:style>
      </p:cxnSp>
      <p:cxnSp>
        <p:nvCxnSpPr>
          <p:cNvPr id="23" name="Straight Arrow Connector 22">
            <a:extLst>
              <a:ext uri="{FF2B5EF4-FFF2-40B4-BE49-F238E27FC236}">
                <a16:creationId xmlns:a16="http://schemas.microsoft.com/office/drawing/2014/main" id="{3BFF5325-6644-464A-80B6-28AFB2A61516}"/>
              </a:ext>
            </a:extLst>
          </p:cNvPr>
          <p:cNvCxnSpPr/>
          <p:nvPr/>
        </p:nvCxnSpPr>
        <p:spPr>
          <a:xfrm>
            <a:off x="5707222" y="3307255"/>
            <a:ext cx="1142218" cy="0"/>
          </a:xfrm>
          <a:prstGeom prst="straightConnector1">
            <a:avLst/>
          </a:prstGeom>
          <a:ln w="28575">
            <a:headEnd type="none"/>
            <a:tailEnd type="triangle"/>
          </a:ln>
        </p:spPr>
        <p:style>
          <a:lnRef idx="2">
            <a:schemeClr val="accent2"/>
          </a:lnRef>
          <a:fillRef idx="0">
            <a:schemeClr val="accent2"/>
          </a:fillRef>
          <a:effectRef idx="1">
            <a:schemeClr val="accent2"/>
          </a:effectRef>
          <a:fontRef idx="minor">
            <a:schemeClr val="tx1"/>
          </a:fontRef>
        </p:style>
      </p:cxnSp>
      <p:cxnSp>
        <p:nvCxnSpPr>
          <p:cNvPr id="25" name="Straight Arrow Connector 24">
            <a:extLst>
              <a:ext uri="{FF2B5EF4-FFF2-40B4-BE49-F238E27FC236}">
                <a16:creationId xmlns:a16="http://schemas.microsoft.com/office/drawing/2014/main" id="{751B6641-9D23-F849-884F-61547CD60092}"/>
              </a:ext>
            </a:extLst>
          </p:cNvPr>
          <p:cNvCxnSpPr/>
          <p:nvPr/>
        </p:nvCxnSpPr>
        <p:spPr>
          <a:xfrm>
            <a:off x="3214434" y="3307255"/>
            <a:ext cx="1142218" cy="0"/>
          </a:xfrm>
          <a:prstGeom prst="straightConnector1">
            <a:avLst/>
          </a:prstGeom>
          <a:ln w="28575">
            <a:headEnd type="none"/>
            <a:tailEnd type="triangle"/>
          </a:ln>
        </p:spPr>
        <p:style>
          <a:lnRef idx="2">
            <a:schemeClr val="accent2"/>
          </a:lnRef>
          <a:fillRef idx="0">
            <a:schemeClr val="accent2"/>
          </a:fillRef>
          <a:effectRef idx="1">
            <a:schemeClr val="accent2"/>
          </a:effectRef>
          <a:fontRef idx="minor">
            <a:schemeClr val="tx1"/>
          </a:fontRef>
        </p:style>
      </p:cxnSp>
      <p:pic>
        <p:nvPicPr>
          <p:cNvPr id="26" name="Graphic 24">
            <a:extLst>
              <a:ext uri="{FF2B5EF4-FFF2-40B4-BE49-F238E27FC236}">
                <a16:creationId xmlns:a16="http://schemas.microsoft.com/office/drawing/2014/main" id="{EAB95E78-1E70-6648-A16B-6BAF57F8CBE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35303" y="1770323"/>
            <a:ext cx="342900" cy="342900"/>
          </a:xfrm>
          <a:prstGeom prst="rect">
            <a:avLst/>
          </a:prstGeom>
        </p:spPr>
      </p:pic>
      <p:sp>
        <p:nvSpPr>
          <p:cNvPr id="27" name="Rectangle 26">
            <a:extLst>
              <a:ext uri="{FF2B5EF4-FFF2-40B4-BE49-F238E27FC236}">
                <a16:creationId xmlns:a16="http://schemas.microsoft.com/office/drawing/2014/main" id="{D0190CBD-C8CC-E94F-9820-CD9E24A817E5}"/>
              </a:ext>
            </a:extLst>
          </p:cNvPr>
          <p:cNvSpPr/>
          <p:nvPr/>
        </p:nvSpPr>
        <p:spPr>
          <a:xfrm>
            <a:off x="3735304" y="1770322"/>
            <a:ext cx="7159792" cy="2988310"/>
          </a:xfrm>
          <a:prstGeom prst="rect">
            <a:avLst/>
          </a:prstGeom>
          <a:noFill/>
          <a:ln w="12700">
            <a:solidFill>
              <a:srgbClr val="AAB7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91440" rIns="91440" bIns="45720" numCol="1" spcCol="0" rtlCol="0" fromWordArt="0" anchor="t" anchorCtr="0" forceAA="0" compatLnSpc="1">
            <a:prstTxWarp prst="textNoShape">
              <a:avLst/>
            </a:prstTxWarp>
            <a:noAutofit/>
          </a:bodyPr>
          <a:lstStyle/>
          <a:p>
            <a:pPr algn="l"/>
            <a:r>
              <a:rPr lang="en-US" sz="1200"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AWS Cloud</a:t>
            </a:r>
          </a:p>
        </p:txBody>
      </p:sp>
      <p:pic>
        <p:nvPicPr>
          <p:cNvPr id="29" name="Graphic 28">
            <a:extLst>
              <a:ext uri="{FF2B5EF4-FFF2-40B4-BE49-F238E27FC236}">
                <a16:creationId xmlns:a16="http://schemas.microsoft.com/office/drawing/2014/main" id="{2BCADBD4-895A-C14B-8624-307C4161F87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90199" y="2836315"/>
            <a:ext cx="941880" cy="941880"/>
          </a:xfrm>
          <a:prstGeom prst="rect">
            <a:avLst/>
          </a:prstGeom>
        </p:spPr>
      </p:pic>
      <p:pic>
        <p:nvPicPr>
          <p:cNvPr id="30" name="Graphic 29">
            <a:extLst>
              <a:ext uri="{FF2B5EF4-FFF2-40B4-BE49-F238E27FC236}">
                <a16:creationId xmlns:a16="http://schemas.microsoft.com/office/drawing/2014/main" id="{6CB29F6C-C3AB-8C45-AAED-D02509CD5B9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01066" y="2836315"/>
            <a:ext cx="941832" cy="941832"/>
          </a:xfrm>
          <a:prstGeom prst="rect">
            <a:avLst/>
          </a:prstGeom>
        </p:spPr>
      </p:pic>
      <p:pic>
        <p:nvPicPr>
          <p:cNvPr id="31" name="Graphic 30">
            <a:extLst>
              <a:ext uri="{FF2B5EF4-FFF2-40B4-BE49-F238E27FC236}">
                <a16:creationId xmlns:a16="http://schemas.microsoft.com/office/drawing/2014/main" id="{43054B5B-8CD2-104D-BB22-C66AF8BFF46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57720" y="2836315"/>
            <a:ext cx="941832" cy="941832"/>
          </a:xfrm>
          <a:prstGeom prst="rect">
            <a:avLst/>
          </a:prstGeom>
        </p:spPr>
      </p:pic>
      <p:sp>
        <p:nvSpPr>
          <p:cNvPr id="32" name="TextBox 31">
            <a:extLst>
              <a:ext uri="{FF2B5EF4-FFF2-40B4-BE49-F238E27FC236}">
                <a16:creationId xmlns:a16="http://schemas.microsoft.com/office/drawing/2014/main" id="{14A932A5-E43F-BC45-9EFB-DB424E99130A}"/>
              </a:ext>
            </a:extLst>
          </p:cNvPr>
          <p:cNvSpPr txBox="1"/>
          <p:nvPr/>
        </p:nvSpPr>
        <p:spPr>
          <a:xfrm>
            <a:off x="4466688" y="3778147"/>
            <a:ext cx="1210588" cy="523220"/>
          </a:xfrm>
          <a:prstGeom prst="rect">
            <a:avLst/>
          </a:prstGeom>
          <a:noFill/>
        </p:spPr>
        <p:txBody>
          <a:bodyPr wrap="none" rtlCol="0">
            <a:spAutoFit/>
          </a:bodyPr>
          <a:lstStyle/>
          <a:p>
            <a:pPr algn="ctr"/>
            <a:r>
              <a:rPr lang="en-US" sz="1400" dirty="0">
                <a:latin typeface="Amazon Ember" panose="020B0603020204020204" pitchFamily="34" charset="0"/>
                <a:ea typeface="Amazon Ember" panose="020B0603020204020204" pitchFamily="34" charset="0"/>
                <a:cs typeface="Amazon Ember" panose="020B0603020204020204" pitchFamily="34" charset="0"/>
              </a:rPr>
              <a:t>Amazon</a:t>
            </a:r>
          </a:p>
          <a:p>
            <a:pPr algn="ctr"/>
            <a:r>
              <a:rPr lang="en-US" sz="1400" dirty="0">
                <a:latin typeface="Amazon Ember" panose="020B0603020204020204" pitchFamily="34" charset="0"/>
                <a:ea typeface="Amazon Ember" panose="020B0603020204020204" pitchFamily="34" charset="0"/>
                <a:cs typeface="Amazon Ember" panose="020B0603020204020204" pitchFamily="34" charset="0"/>
              </a:rPr>
              <a:t>API Gateway</a:t>
            </a:r>
          </a:p>
        </p:txBody>
      </p:sp>
      <p:sp>
        <p:nvSpPr>
          <p:cNvPr id="33" name="TextBox 32">
            <a:extLst>
              <a:ext uri="{FF2B5EF4-FFF2-40B4-BE49-F238E27FC236}">
                <a16:creationId xmlns:a16="http://schemas.microsoft.com/office/drawing/2014/main" id="{AABB30F9-F927-3E47-8332-03EAA66F1A8B}"/>
              </a:ext>
            </a:extLst>
          </p:cNvPr>
          <p:cNvSpPr txBox="1"/>
          <p:nvPr/>
        </p:nvSpPr>
        <p:spPr>
          <a:xfrm>
            <a:off x="7040993" y="3778147"/>
            <a:ext cx="840295" cy="523220"/>
          </a:xfrm>
          <a:prstGeom prst="rect">
            <a:avLst/>
          </a:prstGeom>
          <a:noFill/>
        </p:spPr>
        <p:txBody>
          <a:bodyPr wrap="none" rtlCol="0">
            <a:spAutoFit/>
          </a:bodyPr>
          <a:lstStyle/>
          <a:p>
            <a:pPr algn="ctr"/>
            <a:r>
              <a:rPr lang="en-US" sz="1400" dirty="0">
                <a:latin typeface="Amazon Ember" panose="020B0603020204020204" pitchFamily="34" charset="0"/>
                <a:ea typeface="Amazon Ember" panose="020B0603020204020204" pitchFamily="34" charset="0"/>
                <a:cs typeface="Amazon Ember" panose="020B0603020204020204" pitchFamily="34" charset="0"/>
              </a:rPr>
              <a:t>AWS</a:t>
            </a:r>
          </a:p>
          <a:p>
            <a:pPr algn="ctr"/>
            <a:r>
              <a:rPr lang="en-US" sz="1400" dirty="0">
                <a:latin typeface="Amazon Ember" panose="020B0603020204020204" pitchFamily="34" charset="0"/>
                <a:ea typeface="Amazon Ember" panose="020B0603020204020204" pitchFamily="34" charset="0"/>
                <a:cs typeface="Amazon Ember" panose="020B0603020204020204" pitchFamily="34" charset="0"/>
              </a:rPr>
              <a:t>Lambda</a:t>
            </a:r>
          </a:p>
        </p:txBody>
      </p:sp>
      <p:sp>
        <p:nvSpPr>
          <p:cNvPr id="34" name="TextBox 33">
            <a:extLst>
              <a:ext uri="{FF2B5EF4-FFF2-40B4-BE49-F238E27FC236}">
                <a16:creationId xmlns:a16="http://schemas.microsoft.com/office/drawing/2014/main" id="{54A8BBAB-7AAA-4549-A219-A5F6A785A6EE}"/>
              </a:ext>
            </a:extLst>
          </p:cNvPr>
          <p:cNvSpPr txBox="1"/>
          <p:nvPr/>
        </p:nvSpPr>
        <p:spPr>
          <a:xfrm>
            <a:off x="9379446" y="3778147"/>
            <a:ext cx="1098379" cy="523220"/>
          </a:xfrm>
          <a:prstGeom prst="rect">
            <a:avLst/>
          </a:prstGeom>
          <a:noFill/>
        </p:spPr>
        <p:txBody>
          <a:bodyPr wrap="none" rtlCol="0">
            <a:spAutoFit/>
          </a:bodyPr>
          <a:lstStyle/>
          <a:p>
            <a:pPr algn="ctr"/>
            <a:r>
              <a:rPr lang="en-US" sz="1400" dirty="0">
                <a:latin typeface="Amazon Ember" panose="020B0603020204020204" pitchFamily="34" charset="0"/>
                <a:ea typeface="Amazon Ember" panose="020B0603020204020204" pitchFamily="34" charset="0"/>
                <a:cs typeface="Amazon Ember" panose="020B0603020204020204" pitchFamily="34" charset="0"/>
              </a:rPr>
              <a:t>Amazon</a:t>
            </a:r>
          </a:p>
          <a:p>
            <a:pPr algn="ctr"/>
            <a:r>
              <a:rPr lang="en-US" sz="1400" dirty="0">
                <a:latin typeface="Amazon Ember" panose="020B0603020204020204" pitchFamily="34" charset="0"/>
                <a:ea typeface="Amazon Ember" panose="020B0603020204020204" pitchFamily="34" charset="0"/>
                <a:cs typeface="Amazon Ember" panose="020B0603020204020204" pitchFamily="34" charset="0"/>
              </a:rPr>
              <a:t>DynamoDB</a:t>
            </a:r>
          </a:p>
        </p:txBody>
      </p:sp>
      <p:sp>
        <p:nvSpPr>
          <p:cNvPr id="21" name="Rectangle 20">
            <a:extLst>
              <a:ext uri="{FF2B5EF4-FFF2-40B4-BE49-F238E27FC236}">
                <a16:creationId xmlns:a16="http://schemas.microsoft.com/office/drawing/2014/main" id="{4CDA0044-37F6-7447-89C4-73E79A7FBA69}"/>
              </a:ext>
            </a:extLst>
          </p:cNvPr>
          <p:cNvSpPr/>
          <p:nvPr/>
        </p:nvSpPr>
        <p:spPr bwMode="auto">
          <a:xfrm>
            <a:off x="5878278" y="3191055"/>
            <a:ext cx="284960" cy="192821"/>
          </a:xfrm>
          <a:prstGeom prst="rect">
            <a:avLst/>
          </a:prstGeom>
          <a:solidFill>
            <a:srgbClr val="000000">
              <a:alpha val="65882"/>
            </a:srgbClr>
          </a:solidFill>
          <a:ln w="28575">
            <a:solidFill>
              <a:schemeClr val="tx2">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2400" tIns="121920" rIns="152400" bIns="121920" numCol="1" spcCol="0" rtlCol="0" fromWordArt="0" anchor="t" anchorCtr="0" forceAA="0" compatLnSpc="1">
            <a:prstTxWarp prst="textNoShape">
              <a:avLst/>
            </a:prstTxWarp>
            <a:noAutofit/>
          </a:bodyPr>
          <a:lstStyle/>
          <a:p>
            <a:pPr defTabSz="776998"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Oval 34">
            <a:extLst>
              <a:ext uri="{FF2B5EF4-FFF2-40B4-BE49-F238E27FC236}">
                <a16:creationId xmlns:a16="http://schemas.microsoft.com/office/drawing/2014/main" id="{9A95510A-62AF-D04A-A66A-761CD3323303}"/>
              </a:ext>
            </a:extLst>
          </p:cNvPr>
          <p:cNvSpPr/>
          <p:nvPr/>
        </p:nvSpPr>
        <p:spPr>
          <a:xfrm>
            <a:off x="8552324" y="2689927"/>
            <a:ext cx="398033" cy="398033"/>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800" dirty="0"/>
              <a:t>2</a:t>
            </a:r>
          </a:p>
        </p:txBody>
      </p:sp>
    </p:spTree>
    <p:extLst>
      <p:ext uri="{BB962C8B-B14F-4D97-AF65-F5344CB8AC3E}">
        <p14:creationId xmlns:p14="http://schemas.microsoft.com/office/powerpoint/2010/main" val="37998274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056F6E-0181-C04F-AC00-11313891C603}"/>
              </a:ext>
            </a:extLst>
          </p:cNvPr>
          <p:cNvSpPr/>
          <p:nvPr/>
        </p:nvSpPr>
        <p:spPr>
          <a:xfrm>
            <a:off x="5900252" y="3747103"/>
            <a:ext cx="2613991" cy="1336463"/>
          </a:xfrm>
          <a:prstGeom prst="rect">
            <a:avLst/>
          </a:prstGeom>
          <a:noFill/>
          <a:ln>
            <a:solidFill>
              <a:schemeClr val="accent4"/>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EB44C776-E5D3-B247-A930-A5A9D628366C}"/>
              </a:ext>
            </a:extLst>
          </p:cNvPr>
          <p:cNvSpPr>
            <a:spLocks noGrp="1"/>
          </p:cNvSpPr>
          <p:nvPr>
            <p:ph type="title"/>
          </p:nvPr>
        </p:nvSpPr>
        <p:spPr/>
        <p:txBody>
          <a:bodyPr/>
          <a:lstStyle/>
          <a:p>
            <a:r>
              <a:rPr lang="en-US" dirty="0"/>
              <a:t>RESTful Microservices with enhanced observability</a:t>
            </a:r>
          </a:p>
        </p:txBody>
      </p:sp>
      <p:sp>
        <p:nvSpPr>
          <p:cNvPr id="7" name="Content Placeholder 6">
            <a:extLst>
              <a:ext uri="{FF2B5EF4-FFF2-40B4-BE49-F238E27FC236}">
                <a16:creationId xmlns:a16="http://schemas.microsoft.com/office/drawing/2014/main" id="{62A86524-F983-7845-A78D-3552E9F09F77}"/>
              </a:ext>
            </a:extLst>
          </p:cNvPr>
          <p:cNvSpPr>
            <a:spLocks noGrp="1"/>
          </p:cNvSpPr>
          <p:nvPr>
            <p:ph sz="half" idx="1"/>
          </p:nvPr>
        </p:nvSpPr>
        <p:spPr>
          <a:xfrm>
            <a:off x="566929" y="5612558"/>
            <a:ext cx="13264481" cy="1662886"/>
          </a:xfrm>
        </p:spPr>
        <p:txBody>
          <a:bodyPr numCol="2" spcCol="457200">
            <a:normAutofit/>
          </a:bodyPr>
          <a:lstStyle/>
          <a:p>
            <a:pPr marL="514350" indent="-514350">
              <a:buFont typeface="+mj-lt"/>
              <a:buAutoNum type="arabicPeriod"/>
            </a:pPr>
            <a:r>
              <a:rPr lang="en-US" sz="2800" dirty="0"/>
              <a:t>Enable access logs and tracing</a:t>
            </a:r>
          </a:p>
          <a:p>
            <a:pPr marL="514350" indent="-514350">
              <a:buFont typeface="+mj-lt"/>
              <a:buAutoNum type="arabicPeriod"/>
            </a:pPr>
            <a:endParaRPr lang="en-US" sz="2800" dirty="0"/>
          </a:p>
          <a:p>
            <a:pPr marL="514350" indent="-514350">
              <a:buFont typeface="+mj-lt"/>
              <a:buAutoNum type="arabicPeriod"/>
            </a:pPr>
            <a:endParaRPr lang="en-US" sz="2800" dirty="0"/>
          </a:p>
          <a:p>
            <a:pPr marL="514350" indent="-514350">
              <a:buClr>
                <a:schemeClr val="tx1"/>
              </a:buClr>
              <a:buFont typeface="+mj-lt"/>
              <a:buAutoNum type="arabicPeriod"/>
            </a:pPr>
            <a:r>
              <a:rPr lang="en-US" sz="2800" dirty="0"/>
              <a:t>Instrument code and create metrics asynchronously with CloudWatch Embedded Metric Format</a:t>
            </a:r>
          </a:p>
        </p:txBody>
      </p:sp>
      <p:sp>
        <p:nvSpPr>
          <p:cNvPr id="22" name="Oval 21">
            <a:extLst>
              <a:ext uri="{FF2B5EF4-FFF2-40B4-BE49-F238E27FC236}">
                <a16:creationId xmlns:a16="http://schemas.microsoft.com/office/drawing/2014/main" id="{AE08B89C-FFEA-DB46-82B2-3D8E50C539A3}"/>
              </a:ext>
            </a:extLst>
          </p:cNvPr>
          <p:cNvSpPr/>
          <p:nvPr/>
        </p:nvSpPr>
        <p:spPr>
          <a:xfrm>
            <a:off x="4587010" y="3667868"/>
            <a:ext cx="398033" cy="398033"/>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800" dirty="0"/>
              <a:t>1</a:t>
            </a:r>
          </a:p>
        </p:txBody>
      </p:sp>
      <p:sp>
        <p:nvSpPr>
          <p:cNvPr id="28" name="TextBox 27">
            <a:extLst>
              <a:ext uri="{FF2B5EF4-FFF2-40B4-BE49-F238E27FC236}">
                <a16:creationId xmlns:a16="http://schemas.microsoft.com/office/drawing/2014/main" id="{5664550B-0EC1-3348-BD17-1F6AF19E4C31}"/>
              </a:ext>
            </a:extLst>
          </p:cNvPr>
          <p:cNvSpPr txBox="1"/>
          <p:nvPr/>
        </p:nvSpPr>
        <p:spPr>
          <a:xfrm>
            <a:off x="566929" y="793124"/>
            <a:ext cx="9996647" cy="538609"/>
          </a:xfrm>
          <a:prstGeom prst="rect">
            <a:avLst/>
          </a:prstGeom>
          <a:noFill/>
        </p:spPr>
        <p:txBody>
          <a:bodyPr wrap="none" rtlCol="0">
            <a:spAutoFit/>
          </a:bodyPr>
          <a:lstStyle/>
          <a:p>
            <a:pPr algn="l"/>
            <a:r>
              <a:rPr lang="en-US" sz="2900" i="1" dirty="0">
                <a:solidFill>
                  <a:schemeClr val="accent1"/>
                </a:solidFill>
                <a:latin typeface="Amazon Ember" panose="020B0603020204020204" pitchFamily="34" charset="0"/>
                <a:ea typeface="Amazon Ember" panose="020B0603020204020204" pitchFamily="34" charset="0"/>
                <a:cs typeface="Amazon Ember" panose="020B0603020204020204" pitchFamily="34" charset="0"/>
              </a:rPr>
              <a:t>Enable access logs, structured logging, and instrument code</a:t>
            </a:r>
          </a:p>
        </p:txBody>
      </p:sp>
      <p:cxnSp>
        <p:nvCxnSpPr>
          <p:cNvPr id="19" name="Straight Arrow Connector 18">
            <a:extLst>
              <a:ext uri="{FF2B5EF4-FFF2-40B4-BE49-F238E27FC236}">
                <a16:creationId xmlns:a16="http://schemas.microsoft.com/office/drawing/2014/main" id="{78696A9A-73C2-8743-B3F7-CCC3B33B2BF3}"/>
              </a:ext>
            </a:extLst>
          </p:cNvPr>
          <p:cNvCxnSpPr/>
          <p:nvPr/>
        </p:nvCxnSpPr>
        <p:spPr>
          <a:xfrm>
            <a:off x="8180232" y="2372980"/>
            <a:ext cx="1142218" cy="0"/>
          </a:xfrm>
          <a:prstGeom prst="straightConnector1">
            <a:avLst/>
          </a:prstGeom>
          <a:ln w="28575">
            <a:headEnd type="none"/>
            <a:tailEnd type="triangle"/>
          </a:ln>
        </p:spPr>
        <p:style>
          <a:lnRef idx="2">
            <a:schemeClr val="accent2"/>
          </a:lnRef>
          <a:fillRef idx="0">
            <a:schemeClr val="accent2"/>
          </a:fillRef>
          <a:effectRef idx="1">
            <a:schemeClr val="accent2"/>
          </a:effectRef>
          <a:fontRef idx="minor">
            <a:schemeClr val="tx1"/>
          </a:fontRef>
        </p:style>
      </p:cxnSp>
      <p:cxnSp>
        <p:nvCxnSpPr>
          <p:cNvPr id="23" name="Straight Arrow Connector 22">
            <a:extLst>
              <a:ext uri="{FF2B5EF4-FFF2-40B4-BE49-F238E27FC236}">
                <a16:creationId xmlns:a16="http://schemas.microsoft.com/office/drawing/2014/main" id="{3BFF5325-6644-464A-80B6-28AFB2A61516}"/>
              </a:ext>
            </a:extLst>
          </p:cNvPr>
          <p:cNvCxnSpPr/>
          <p:nvPr/>
        </p:nvCxnSpPr>
        <p:spPr>
          <a:xfrm>
            <a:off x="5707222" y="2372980"/>
            <a:ext cx="1142218" cy="0"/>
          </a:xfrm>
          <a:prstGeom prst="straightConnector1">
            <a:avLst/>
          </a:prstGeom>
          <a:ln w="28575">
            <a:headEnd type="none"/>
            <a:tailEnd type="triangle"/>
          </a:ln>
        </p:spPr>
        <p:style>
          <a:lnRef idx="2">
            <a:schemeClr val="accent2"/>
          </a:lnRef>
          <a:fillRef idx="0">
            <a:schemeClr val="accent2"/>
          </a:fillRef>
          <a:effectRef idx="1">
            <a:schemeClr val="accent2"/>
          </a:effectRef>
          <a:fontRef idx="minor">
            <a:schemeClr val="tx1"/>
          </a:fontRef>
        </p:style>
      </p:cxnSp>
      <p:cxnSp>
        <p:nvCxnSpPr>
          <p:cNvPr id="25" name="Straight Arrow Connector 24">
            <a:extLst>
              <a:ext uri="{FF2B5EF4-FFF2-40B4-BE49-F238E27FC236}">
                <a16:creationId xmlns:a16="http://schemas.microsoft.com/office/drawing/2014/main" id="{751B6641-9D23-F849-884F-61547CD60092}"/>
              </a:ext>
            </a:extLst>
          </p:cNvPr>
          <p:cNvCxnSpPr/>
          <p:nvPr/>
        </p:nvCxnSpPr>
        <p:spPr>
          <a:xfrm>
            <a:off x="3214434" y="2372980"/>
            <a:ext cx="1142218" cy="0"/>
          </a:xfrm>
          <a:prstGeom prst="straightConnector1">
            <a:avLst/>
          </a:prstGeom>
          <a:ln w="28575">
            <a:headEnd type="none"/>
            <a:tailEnd type="triangle"/>
          </a:ln>
        </p:spPr>
        <p:style>
          <a:lnRef idx="2">
            <a:schemeClr val="accent2"/>
          </a:lnRef>
          <a:fillRef idx="0">
            <a:schemeClr val="accent2"/>
          </a:fillRef>
          <a:effectRef idx="1">
            <a:schemeClr val="accent2"/>
          </a:effectRef>
          <a:fontRef idx="minor">
            <a:schemeClr val="tx1"/>
          </a:fontRef>
        </p:style>
      </p:cxnSp>
      <p:pic>
        <p:nvPicPr>
          <p:cNvPr id="26" name="Graphic 24">
            <a:extLst>
              <a:ext uri="{FF2B5EF4-FFF2-40B4-BE49-F238E27FC236}">
                <a16:creationId xmlns:a16="http://schemas.microsoft.com/office/drawing/2014/main" id="{EAB95E78-1E70-6648-A16B-6BAF57F8CB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35304" y="1431235"/>
            <a:ext cx="342900" cy="342900"/>
          </a:xfrm>
          <a:prstGeom prst="rect">
            <a:avLst/>
          </a:prstGeom>
        </p:spPr>
      </p:pic>
      <p:sp>
        <p:nvSpPr>
          <p:cNvPr id="27" name="Rectangle 26">
            <a:extLst>
              <a:ext uri="{FF2B5EF4-FFF2-40B4-BE49-F238E27FC236}">
                <a16:creationId xmlns:a16="http://schemas.microsoft.com/office/drawing/2014/main" id="{D0190CBD-C8CC-E94F-9820-CD9E24A817E5}"/>
              </a:ext>
            </a:extLst>
          </p:cNvPr>
          <p:cNvSpPr/>
          <p:nvPr/>
        </p:nvSpPr>
        <p:spPr>
          <a:xfrm>
            <a:off x="3735304" y="1431235"/>
            <a:ext cx="7159792" cy="3750699"/>
          </a:xfrm>
          <a:prstGeom prst="rect">
            <a:avLst/>
          </a:prstGeom>
          <a:noFill/>
          <a:ln w="12700">
            <a:solidFill>
              <a:srgbClr val="AAB7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91440" rIns="91440" bIns="45720" numCol="1" spcCol="0" rtlCol="0" fromWordArt="0" anchor="t" anchorCtr="0" forceAA="0" compatLnSpc="1">
            <a:prstTxWarp prst="textNoShape">
              <a:avLst/>
            </a:prstTxWarp>
            <a:noAutofit/>
          </a:bodyPr>
          <a:lstStyle/>
          <a:p>
            <a:pPr algn="l"/>
            <a:r>
              <a:rPr lang="en-US" sz="1200"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AWS Cloud</a:t>
            </a:r>
          </a:p>
        </p:txBody>
      </p:sp>
      <p:pic>
        <p:nvPicPr>
          <p:cNvPr id="29" name="Graphic 28">
            <a:extLst>
              <a:ext uri="{FF2B5EF4-FFF2-40B4-BE49-F238E27FC236}">
                <a16:creationId xmlns:a16="http://schemas.microsoft.com/office/drawing/2014/main" id="{2BCADBD4-895A-C14B-8624-307C4161F87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90199" y="1902040"/>
            <a:ext cx="941880" cy="941880"/>
          </a:xfrm>
          <a:prstGeom prst="rect">
            <a:avLst/>
          </a:prstGeom>
        </p:spPr>
      </p:pic>
      <p:pic>
        <p:nvPicPr>
          <p:cNvPr id="30" name="Graphic 29">
            <a:extLst>
              <a:ext uri="{FF2B5EF4-FFF2-40B4-BE49-F238E27FC236}">
                <a16:creationId xmlns:a16="http://schemas.microsoft.com/office/drawing/2014/main" id="{6CB29F6C-C3AB-8C45-AAED-D02509CD5B9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01066" y="1902040"/>
            <a:ext cx="941832" cy="941832"/>
          </a:xfrm>
          <a:prstGeom prst="rect">
            <a:avLst/>
          </a:prstGeom>
        </p:spPr>
      </p:pic>
      <p:pic>
        <p:nvPicPr>
          <p:cNvPr id="31" name="Graphic 30">
            <a:extLst>
              <a:ext uri="{FF2B5EF4-FFF2-40B4-BE49-F238E27FC236}">
                <a16:creationId xmlns:a16="http://schemas.microsoft.com/office/drawing/2014/main" id="{43054B5B-8CD2-104D-BB22-C66AF8BFF46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457720" y="1902040"/>
            <a:ext cx="941832" cy="941832"/>
          </a:xfrm>
          <a:prstGeom prst="rect">
            <a:avLst/>
          </a:prstGeom>
        </p:spPr>
      </p:pic>
      <p:sp>
        <p:nvSpPr>
          <p:cNvPr id="32" name="TextBox 31">
            <a:extLst>
              <a:ext uri="{FF2B5EF4-FFF2-40B4-BE49-F238E27FC236}">
                <a16:creationId xmlns:a16="http://schemas.microsoft.com/office/drawing/2014/main" id="{14A932A5-E43F-BC45-9EFB-DB424E99130A}"/>
              </a:ext>
            </a:extLst>
          </p:cNvPr>
          <p:cNvSpPr txBox="1"/>
          <p:nvPr/>
        </p:nvSpPr>
        <p:spPr>
          <a:xfrm>
            <a:off x="4538021" y="2843872"/>
            <a:ext cx="1067921" cy="461665"/>
          </a:xfrm>
          <a:prstGeom prst="rect">
            <a:avLst/>
          </a:prstGeom>
          <a:noFill/>
        </p:spPr>
        <p:txBody>
          <a:bodyPr wrap="none" rtlCol="0">
            <a:spAutoFit/>
          </a:bodyPr>
          <a:lstStyle/>
          <a:p>
            <a:pPr algn="ctr"/>
            <a:r>
              <a:rPr lang="en-US" sz="1200" dirty="0">
                <a:latin typeface="Amazon Ember" panose="020B0603020204020204" pitchFamily="34" charset="0"/>
                <a:ea typeface="Amazon Ember" panose="020B0603020204020204" pitchFamily="34" charset="0"/>
                <a:cs typeface="Amazon Ember" panose="020B0603020204020204" pitchFamily="34" charset="0"/>
              </a:rPr>
              <a:t>Amazon</a:t>
            </a:r>
          </a:p>
          <a:p>
            <a:pPr algn="ctr"/>
            <a:r>
              <a:rPr lang="en-US" sz="1200" dirty="0">
                <a:latin typeface="Amazon Ember" panose="020B0603020204020204" pitchFamily="34" charset="0"/>
                <a:ea typeface="Amazon Ember" panose="020B0603020204020204" pitchFamily="34" charset="0"/>
                <a:cs typeface="Amazon Ember" panose="020B0603020204020204" pitchFamily="34" charset="0"/>
              </a:rPr>
              <a:t>API Gateway</a:t>
            </a:r>
          </a:p>
        </p:txBody>
      </p:sp>
      <p:sp>
        <p:nvSpPr>
          <p:cNvPr id="33" name="TextBox 32">
            <a:extLst>
              <a:ext uri="{FF2B5EF4-FFF2-40B4-BE49-F238E27FC236}">
                <a16:creationId xmlns:a16="http://schemas.microsoft.com/office/drawing/2014/main" id="{AABB30F9-F927-3E47-8332-03EAA66F1A8B}"/>
              </a:ext>
            </a:extLst>
          </p:cNvPr>
          <p:cNvSpPr txBox="1"/>
          <p:nvPr/>
        </p:nvSpPr>
        <p:spPr>
          <a:xfrm>
            <a:off x="7086679" y="2843872"/>
            <a:ext cx="748923" cy="461665"/>
          </a:xfrm>
          <a:prstGeom prst="rect">
            <a:avLst/>
          </a:prstGeom>
          <a:noFill/>
        </p:spPr>
        <p:txBody>
          <a:bodyPr wrap="none" rtlCol="0">
            <a:spAutoFit/>
          </a:bodyPr>
          <a:lstStyle/>
          <a:p>
            <a:pPr algn="ctr"/>
            <a:r>
              <a:rPr lang="en-US" sz="1200" dirty="0">
                <a:latin typeface="Amazon Ember" panose="020B0603020204020204" pitchFamily="34" charset="0"/>
                <a:ea typeface="Amazon Ember" panose="020B0603020204020204" pitchFamily="34" charset="0"/>
                <a:cs typeface="Amazon Ember" panose="020B0603020204020204" pitchFamily="34" charset="0"/>
              </a:rPr>
              <a:t>AWS</a:t>
            </a:r>
          </a:p>
          <a:p>
            <a:pPr algn="ctr"/>
            <a:r>
              <a:rPr lang="en-US" sz="1200" dirty="0">
                <a:latin typeface="Amazon Ember" panose="020B0603020204020204" pitchFamily="34" charset="0"/>
                <a:ea typeface="Amazon Ember" panose="020B0603020204020204" pitchFamily="34" charset="0"/>
                <a:cs typeface="Amazon Ember" panose="020B0603020204020204" pitchFamily="34" charset="0"/>
              </a:rPr>
              <a:t>Lambda</a:t>
            </a:r>
          </a:p>
        </p:txBody>
      </p:sp>
      <p:sp>
        <p:nvSpPr>
          <p:cNvPr id="34" name="TextBox 33">
            <a:extLst>
              <a:ext uri="{FF2B5EF4-FFF2-40B4-BE49-F238E27FC236}">
                <a16:creationId xmlns:a16="http://schemas.microsoft.com/office/drawing/2014/main" id="{54A8BBAB-7AAA-4549-A219-A5F6A785A6EE}"/>
              </a:ext>
            </a:extLst>
          </p:cNvPr>
          <p:cNvSpPr txBox="1"/>
          <p:nvPr/>
        </p:nvSpPr>
        <p:spPr>
          <a:xfrm>
            <a:off x="9444368" y="2843872"/>
            <a:ext cx="968534" cy="461665"/>
          </a:xfrm>
          <a:prstGeom prst="rect">
            <a:avLst/>
          </a:prstGeom>
          <a:noFill/>
        </p:spPr>
        <p:txBody>
          <a:bodyPr wrap="none" rtlCol="0">
            <a:spAutoFit/>
          </a:bodyPr>
          <a:lstStyle/>
          <a:p>
            <a:pPr algn="ctr"/>
            <a:r>
              <a:rPr lang="en-US" sz="1200" dirty="0">
                <a:latin typeface="Amazon Ember" panose="020B0603020204020204" pitchFamily="34" charset="0"/>
                <a:ea typeface="Amazon Ember" panose="020B0603020204020204" pitchFamily="34" charset="0"/>
                <a:cs typeface="Amazon Ember" panose="020B0603020204020204" pitchFamily="34" charset="0"/>
              </a:rPr>
              <a:t>Amazon</a:t>
            </a:r>
          </a:p>
          <a:p>
            <a:pPr algn="ctr"/>
            <a:r>
              <a:rPr lang="en-US" sz="1200" dirty="0">
                <a:latin typeface="Amazon Ember" panose="020B0603020204020204" pitchFamily="34" charset="0"/>
                <a:ea typeface="Amazon Ember" panose="020B0603020204020204" pitchFamily="34" charset="0"/>
                <a:cs typeface="Amazon Ember" panose="020B0603020204020204" pitchFamily="34" charset="0"/>
              </a:rPr>
              <a:t>DynamoDB</a:t>
            </a:r>
          </a:p>
        </p:txBody>
      </p:sp>
      <p:sp>
        <p:nvSpPr>
          <p:cNvPr id="21" name="Rectangle 20">
            <a:extLst>
              <a:ext uri="{FF2B5EF4-FFF2-40B4-BE49-F238E27FC236}">
                <a16:creationId xmlns:a16="http://schemas.microsoft.com/office/drawing/2014/main" id="{4CDA0044-37F6-7447-89C4-73E79A7FBA69}"/>
              </a:ext>
            </a:extLst>
          </p:cNvPr>
          <p:cNvSpPr/>
          <p:nvPr/>
        </p:nvSpPr>
        <p:spPr bwMode="auto">
          <a:xfrm>
            <a:off x="5878278" y="2256780"/>
            <a:ext cx="284960" cy="192821"/>
          </a:xfrm>
          <a:prstGeom prst="rect">
            <a:avLst/>
          </a:prstGeom>
          <a:solidFill>
            <a:srgbClr val="000000">
              <a:alpha val="65882"/>
            </a:srgbClr>
          </a:solidFill>
          <a:ln w="28575">
            <a:solidFill>
              <a:schemeClr val="tx2">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2400" tIns="121920" rIns="152400" bIns="121920" numCol="1" spcCol="0" rtlCol="0" fromWordArt="0" anchor="t" anchorCtr="0" forceAA="0" compatLnSpc="1">
            <a:prstTxWarp prst="textNoShape">
              <a:avLst/>
            </a:prstTxWarp>
            <a:noAutofit/>
          </a:bodyPr>
          <a:lstStyle/>
          <a:p>
            <a:pPr defTabSz="776998"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Oval 34">
            <a:extLst>
              <a:ext uri="{FF2B5EF4-FFF2-40B4-BE49-F238E27FC236}">
                <a16:creationId xmlns:a16="http://schemas.microsoft.com/office/drawing/2014/main" id="{9A95510A-62AF-D04A-A66A-761CD3323303}"/>
              </a:ext>
            </a:extLst>
          </p:cNvPr>
          <p:cNvSpPr/>
          <p:nvPr/>
        </p:nvSpPr>
        <p:spPr>
          <a:xfrm>
            <a:off x="7534046" y="3285486"/>
            <a:ext cx="398033" cy="398033"/>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800" dirty="0"/>
              <a:t>2</a:t>
            </a:r>
          </a:p>
        </p:txBody>
      </p:sp>
      <p:pic>
        <p:nvPicPr>
          <p:cNvPr id="36" name="Picture 35">
            <a:extLst>
              <a:ext uri="{FF2B5EF4-FFF2-40B4-BE49-F238E27FC236}">
                <a16:creationId xmlns:a16="http://schemas.microsoft.com/office/drawing/2014/main" id="{B0B446BE-E408-AB4B-B6C1-804C5BEE45D5}"/>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2203130" y="1813609"/>
            <a:ext cx="1118693" cy="1118693"/>
          </a:xfrm>
          <a:prstGeom prst="rect">
            <a:avLst/>
          </a:prstGeom>
        </p:spPr>
      </p:pic>
      <p:pic>
        <p:nvPicPr>
          <p:cNvPr id="37" name="Graphic 36">
            <a:extLst>
              <a:ext uri="{FF2B5EF4-FFF2-40B4-BE49-F238E27FC236}">
                <a16:creationId xmlns:a16="http://schemas.microsoft.com/office/drawing/2014/main" id="{A6E073EC-89C5-BB47-82BA-1DD67086BF8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137863" y="3866885"/>
            <a:ext cx="711200" cy="711200"/>
          </a:xfrm>
          <a:prstGeom prst="rect">
            <a:avLst/>
          </a:prstGeom>
        </p:spPr>
      </p:pic>
      <p:pic>
        <p:nvPicPr>
          <p:cNvPr id="38" name="Graphic 37">
            <a:extLst>
              <a:ext uri="{FF2B5EF4-FFF2-40B4-BE49-F238E27FC236}">
                <a16:creationId xmlns:a16="http://schemas.microsoft.com/office/drawing/2014/main" id="{9988E47F-4554-FF48-87FC-DE42590216A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437989" y="3866885"/>
            <a:ext cx="711200" cy="711200"/>
          </a:xfrm>
          <a:prstGeom prst="rect">
            <a:avLst/>
          </a:prstGeom>
        </p:spPr>
      </p:pic>
      <p:sp>
        <p:nvSpPr>
          <p:cNvPr id="39" name="TextBox 38">
            <a:extLst>
              <a:ext uri="{FF2B5EF4-FFF2-40B4-BE49-F238E27FC236}">
                <a16:creationId xmlns:a16="http://schemas.microsoft.com/office/drawing/2014/main" id="{60367480-CDD7-3849-A60F-F7AC87132AE3}"/>
              </a:ext>
            </a:extLst>
          </p:cNvPr>
          <p:cNvSpPr txBox="1"/>
          <p:nvPr/>
        </p:nvSpPr>
        <p:spPr>
          <a:xfrm>
            <a:off x="6012425" y="4621901"/>
            <a:ext cx="962123" cy="276999"/>
          </a:xfrm>
          <a:prstGeom prst="rect">
            <a:avLst/>
          </a:prstGeom>
          <a:noFill/>
        </p:spPr>
        <p:txBody>
          <a:bodyPr wrap="none" rtlCol="0">
            <a:spAutoFit/>
          </a:bodyPr>
          <a:lstStyle/>
          <a:p>
            <a:pPr algn="ctr"/>
            <a:r>
              <a:rPr lang="en-US" sz="1200" dirty="0">
                <a:latin typeface="Amazon Ember" panose="020B0603020204020204" pitchFamily="34" charset="0"/>
                <a:ea typeface="Amazon Ember" panose="020B0603020204020204" pitchFamily="34" charset="0"/>
                <a:cs typeface="Amazon Ember" panose="020B0603020204020204" pitchFamily="34" charset="0"/>
              </a:rPr>
              <a:t>AWS X-Ray</a:t>
            </a:r>
          </a:p>
        </p:txBody>
      </p:sp>
      <p:sp>
        <p:nvSpPr>
          <p:cNvPr id="40" name="TextBox 39">
            <a:extLst>
              <a:ext uri="{FF2B5EF4-FFF2-40B4-BE49-F238E27FC236}">
                <a16:creationId xmlns:a16="http://schemas.microsoft.com/office/drawing/2014/main" id="{963F89FD-5004-EF47-8A76-E8B57D8CF506}"/>
              </a:ext>
            </a:extLst>
          </p:cNvPr>
          <p:cNvSpPr txBox="1"/>
          <p:nvPr/>
        </p:nvSpPr>
        <p:spPr>
          <a:xfrm>
            <a:off x="7257599" y="4621901"/>
            <a:ext cx="1034259" cy="461665"/>
          </a:xfrm>
          <a:prstGeom prst="rect">
            <a:avLst/>
          </a:prstGeom>
          <a:noFill/>
        </p:spPr>
        <p:txBody>
          <a:bodyPr wrap="none" rtlCol="0">
            <a:spAutoFit/>
          </a:bodyPr>
          <a:lstStyle/>
          <a:p>
            <a:pPr algn="ctr"/>
            <a:r>
              <a:rPr lang="en-US" sz="1200" dirty="0">
                <a:latin typeface="Amazon Ember" panose="020B0603020204020204" pitchFamily="34" charset="0"/>
                <a:ea typeface="Amazon Ember" panose="020B0603020204020204" pitchFamily="34" charset="0"/>
                <a:cs typeface="Amazon Ember" panose="020B0603020204020204" pitchFamily="34" charset="0"/>
              </a:rPr>
              <a:t>Amazon</a:t>
            </a:r>
          </a:p>
          <a:p>
            <a:pPr algn="ctr"/>
            <a:r>
              <a:rPr lang="en-US" sz="1200" dirty="0">
                <a:latin typeface="Amazon Ember" panose="020B0603020204020204" pitchFamily="34" charset="0"/>
                <a:ea typeface="Amazon Ember" panose="020B0603020204020204" pitchFamily="34" charset="0"/>
                <a:cs typeface="Amazon Ember" panose="020B0603020204020204" pitchFamily="34" charset="0"/>
              </a:rPr>
              <a:t>CloudWatch</a:t>
            </a:r>
          </a:p>
        </p:txBody>
      </p:sp>
      <p:cxnSp>
        <p:nvCxnSpPr>
          <p:cNvPr id="41" name="Straight Arrow Connector 40">
            <a:extLst>
              <a:ext uri="{FF2B5EF4-FFF2-40B4-BE49-F238E27FC236}">
                <a16:creationId xmlns:a16="http://schemas.microsoft.com/office/drawing/2014/main" id="{3CE94936-485C-6845-9C12-0EAD93D0B12F}"/>
              </a:ext>
            </a:extLst>
          </p:cNvPr>
          <p:cNvCxnSpPr>
            <a:cxnSpLocks/>
          </p:cNvCxnSpPr>
          <p:nvPr/>
        </p:nvCxnSpPr>
        <p:spPr>
          <a:xfrm>
            <a:off x="7442689" y="3274544"/>
            <a:ext cx="0" cy="402934"/>
          </a:xfrm>
          <a:prstGeom prst="straightConnector1">
            <a:avLst/>
          </a:prstGeom>
          <a:ln w="28575">
            <a:headEnd type="none"/>
            <a:tailEnd type="triangle"/>
          </a:ln>
        </p:spPr>
        <p:style>
          <a:lnRef idx="2">
            <a:schemeClr val="accent2"/>
          </a:lnRef>
          <a:fillRef idx="0">
            <a:schemeClr val="accent2"/>
          </a:fillRef>
          <a:effectRef idx="1">
            <a:schemeClr val="accent2"/>
          </a:effectRef>
          <a:fontRef idx="minor">
            <a:schemeClr val="tx1"/>
          </a:fontRef>
        </p:style>
      </p:cxnSp>
      <p:cxnSp>
        <p:nvCxnSpPr>
          <p:cNvPr id="42" name="Straight Arrow Connector 41">
            <a:extLst>
              <a:ext uri="{FF2B5EF4-FFF2-40B4-BE49-F238E27FC236}">
                <a16:creationId xmlns:a16="http://schemas.microsoft.com/office/drawing/2014/main" id="{D396334D-5EB5-E44C-9321-F22977CE65DA}"/>
              </a:ext>
            </a:extLst>
          </p:cNvPr>
          <p:cNvCxnSpPr>
            <a:cxnSpLocks/>
          </p:cNvCxnSpPr>
          <p:nvPr/>
        </p:nvCxnSpPr>
        <p:spPr>
          <a:xfrm>
            <a:off x="5080489" y="3274544"/>
            <a:ext cx="0" cy="1129332"/>
          </a:xfrm>
          <a:prstGeom prst="straightConnector1">
            <a:avLst/>
          </a:prstGeom>
          <a:ln w="28575">
            <a:headEnd type="none"/>
            <a:tailEnd type="none"/>
          </a:ln>
        </p:spPr>
        <p:style>
          <a:lnRef idx="2">
            <a:schemeClr val="accent2"/>
          </a:lnRef>
          <a:fillRef idx="0">
            <a:schemeClr val="accent2"/>
          </a:fillRef>
          <a:effectRef idx="1">
            <a:schemeClr val="accent2"/>
          </a:effectRef>
          <a:fontRef idx="minor">
            <a:schemeClr val="tx1"/>
          </a:fontRef>
        </p:style>
      </p:cxnSp>
      <p:cxnSp>
        <p:nvCxnSpPr>
          <p:cNvPr id="43" name="Straight Arrow Connector 42">
            <a:extLst>
              <a:ext uri="{FF2B5EF4-FFF2-40B4-BE49-F238E27FC236}">
                <a16:creationId xmlns:a16="http://schemas.microsoft.com/office/drawing/2014/main" id="{F2FF1BD6-7D46-184D-A327-559D7CC0E23F}"/>
              </a:ext>
            </a:extLst>
          </p:cNvPr>
          <p:cNvCxnSpPr>
            <a:cxnSpLocks/>
          </p:cNvCxnSpPr>
          <p:nvPr/>
        </p:nvCxnSpPr>
        <p:spPr>
          <a:xfrm>
            <a:off x="5080489" y="4391176"/>
            <a:ext cx="797789" cy="0"/>
          </a:xfrm>
          <a:prstGeom prst="straightConnector1">
            <a:avLst/>
          </a:prstGeom>
          <a:ln w="28575">
            <a:headEnd type="none"/>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1609428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3C18-052F-764A-AE96-39EB225EF7A3}"/>
              </a:ext>
            </a:extLst>
          </p:cNvPr>
          <p:cNvSpPr>
            <a:spLocks noGrp="1"/>
          </p:cNvSpPr>
          <p:nvPr>
            <p:ph type="title"/>
          </p:nvPr>
        </p:nvSpPr>
        <p:spPr/>
        <p:txBody>
          <a:bodyPr/>
          <a:lstStyle/>
          <a:p>
            <a:r>
              <a:rPr lang="en-US" dirty="0"/>
              <a:t>Event-driven Use Cases</a:t>
            </a:r>
          </a:p>
        </p:txBody>
      </p:sp>
      <p:sp>
        <p:nvSpPr>
          <p:cNvPr id="3" name="TextBox 2">
            <a:extLst>
              <a:ext uri="{FF2B5EF4-FFF2-40B4-BE49-F238E27FC236}">
                <a16:creationId xmlns:a16="http://schemas.microsoft.com/office/drawing/2014/main" id="{095114E9-50F1-5F40-870C-8429D894FC20}"/>
              </a:ext>
            </a:extLst>
          </p:cNvPr>
          <p:cNvSpPr txBox="1"/>
          <p:nvPr/>
        </p:nvSpPr>
        <p:spPr>
          <a:xfrm>
            <a:off x="0" y="-675185"/>
            <a:ext cx="2911374" cy="53860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pPr algn="ctr"/>
            <a:r>
              <a:rPr lang="en-US" sz="2900" dirty="0">
                <a:latin typeface="Amazon Ember" panose="020B0603020204020204" pitchFamily="34" charset="0"/>
                <a:ea typeface="Amazon Ember" panose="020B0603020204020204" pitchFamily="34" charset="0"/>
                <a:cs typeface="Amazon Ember" panose="020B0603020204020204" pitchFamily="34" charset="0"/>
              </a:rPr>
              <a:t>Full day content</a:t>
            </a:r>
          </a:p>
        </p:txBody>
      </p:sp>
      <p:sp>
        <p:nvSpPr>
          <p:cNvPr id="6" name="Text Placeholder 2">
            <a:extLst>
              <a:ext uri="{FF2B5EF4-FFF2-40B4-BE49-F238E27FC236}">
                <a16:creationId xmlns:a16="http://schemas.microsoft.com/office/drawing/2014/main" id="{783C8039-30B3-0946-891A-885E78833222}"/>
              </a:ext>
            </a:extLst>
          </p:cNvPr>
          <p:cNvSpPr txBox="1">
            <a:spLocks/>
          </p:cNvSpPr>
          <p:nvPr/>
        </p:nvSpPr>
        <p:spPr>
          <a:xfrm>
            <a:off x="548640" y="4752341"/>
            <a:ext cx="8219440" cy="783078"/>
          </a:xfrm>
          <a:prstGeom prst="rect">
            <a:avLst/>
          </a:prstGeom>
        </p:spPr>
        <p:txBody>
          <a:bodyPr/>
          <a:lstStyle>
            <a:lvl1pPr marL="0" indent="0" algn="l" defTabSz="731520" rtl="0" eaLnBrk="1" latinLnBrk="0" hangingPunct="1">
              <a:spcBef>
                <a:spcPct val="20000"/>
              </a:spcBef>
              <a:buFontTx/>
              <a:buNone/>
              <a:defRPr sz="2900" b="0" i="0" kern="1200">
                <a:solidFill>
                  <a:schemeClr val="tx1"/>
                </a:solidFill>
                <a:latin typeface="Amazon Ember Regular" charset="0"/>
                <a:ea typeface="+mn-ea"/>
                <a:cs typeface="Amazon Ember Regular" charset="0"/>
              </a:defRPr>
            </a:lvl1pPr>
            <a:lvl2pPr marL="1188720" indent="-457200" algn="l" defTabSz="731520" rtl="0" eaLnBrk="1" latinLnBrk="0" hangingPunct="1">
              <a:spcBef>
                <a:spcPct val="20000"/>
              </a:spcBef>
              <a:buFont typeface="Arial"/>
              <a:buChar char="•"/>
              <a:defRPr sz="2900" b="0" i="0" kern="1200">
                <a:solidFill>
                  <a:schemeClr val="tx1"/>
                </a:solidFill>
                <a:latin typeface="Amazon Ember Regular" charset="0"/>
                <a:ea typeface="+mn-ea"/>
                <a:cs typeface="Amazon Ember Regular" charset="0"/>
              </a:defRPr>
            </a:lvl2pPr>
            <a:lvl3pPr marL="1828800" indent="-365760" algn="l" defTabSz="731520" rtl="0" eaLnBrk="1" latinLnBrk="0" hangingPunct="1">
              <a:spcBef>
                <a:spcPct val="20000"/>
              </a:spcBef>
              <a:buFont typeface="Arial"/>
              <a:buChar char="•"/>
              <a:defRPr sz="2600" b="0" i="0" kern="1200">
                <a:solidFill>
                  <a:schemeClr val="tx1"/>
                </a:solidFill>
                <a:latin typeface="Amazon Ember Regular" charset="0"/>
                <a:ea typeface="+mn-ea"/>
                <a:cs typeface="Amazon Ember Regular" charset="0"/>
              </a:defRPr>
            </a:lvl3pPr>
            <a:lvl4pPr marL="2560320" indent="-365760" algn="l" defTabSz="731520" rtl="0" eaLnBrk="1" latinLnBrk="0" hangingPunct="1">
              <a:spcBef>
                <a:spcPct val="20000"/>
              </a:spcBef>
              <a:buFont typeface="Arial"/>
              <a:buChar char="–"/>
              <a:defRPr sz="2200" b="0" i="0" kern="1200">
                <a:solidFill>
                  <a:schemeClr val="tx1"/>
                </a:solidFill>
                <a:latin typeface="Amazon Ember Regular" charset="0"/>
                <a:ea typeface="+mn-ea"/>
                <a:cs typeface="Amazon Ember Regular" charset="0"/>
              </a:defRPr>
            </a:lvl4pPr>
            <a:lvl5pPr marL="3291840" indent="-365760" algn="l" defTabSz="731520" rtl="0" eaLnBrk="1" latinLnBrk="0" hangingPunct="1">
              <a:spcBef>
                <a:spcPct val="20000"/>
              </a:spcBef>
              <a:buFont typeface="Arial"/>
              <a:buChar char="»"/>
              <a:defRPr sz="1900" b="0" i="0" kern="1200">
                <a:solidFill>
                  <a:schemeClr val="tx1"/>
                </a:solidFill>
                <a:latin typeface="Amazon Ember Regular" charset="0"/>
                <a:ea typeface="+mn-ea"/>
                <a:cs typeface="Amazon Ember Regular" charset="0"/>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a:lstStyle>
          <a:p>
            <a:r>
              <a:rPr lang="en-US" dirty="0"/>
              <a:t>Streams, Topics, and Queues</a:t>
            </a:r>
          </a:p>
        </p:txBody>
      </p:sp>
    </p:spTree>
    <p:extLst>
      <p:ext uri="{BB962C8B-B14F-4D97-AF65-F5344CB8AC3E}">
        <p14:creationId xmlns:p14="http://schemas.microsoft.com/office/powerpoint/2010/main" val="33552350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Event-driven architectures drive reliability and scalability</a:t>
            </a:r>
            <a:endParaRPr lang="en-CA" dirty="0"/>
          </a:p>
        </p:txBody>
      </p:sp>
      <p:sp>
        <p:nvSpPr>
          <p:cNvPr id="29" name="TextBox 28">
            <a:extLst>
              <a:ext uri="{FF2B5EF4-FFF2-40B4-BE49-F238E27FC236}">
                <a16:creationId xmlns:a16="http://schemas.microsoft.com/office/drawing/2014/main" id="{839BBFF0-82E5-F74B-9FE2-9E7A27295852}"/>
              </a:ext>
            </a:extLst>
          </p:cNvPr>
          <p:cNvSpPr txBox="1"/>
          <p:nvPr/>
        </p:nvSpPr>
        <p:spPr>
          <a:xfrm>
            <a:off x="5601412" y="5469712"/>
            <a:ext cx="2910378" cy="794064"/>
          </a:xfrm>
          <a:prstGeom prst="rect">
            <a:avLst/>
          </a:prstGeom>
          <a:noFill/>
        </p:spPr>
        <p:txBody>
          <a:bodyPr wrap="square" lIns="182880" tIns="146304" rIns="182880" bIns="146304" rtlCol="0">
            <a:spAutoFit/>
          </a:bodyPr>
          <a:lstStyle/>
          <a:p>
            <a:pPr algn="ctr">
              <a:lnSpc>
                <a:spcPct val="90000"/>
              </a:lnSpc>
              <a:spcAft>
                <a:spcPts val="1800"/>
              </a:spcAft>
            </a:pPr>
            <a:r>
              <a:rPr lang="en-US" sz="1800" i="1" dirty="0"/>
              <a:t>Improve responsiveness and reduce dependencies</a:t>
            </a:r>
          </a:p>
        </p:txBody>
      </p:sp>
      <p:pic>
        <p:nvPicPr>
          <p:cNvPr id="5" name="Picture 4"/>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a:ext>
            </a:extLst>
          </a:blip>
          <a:srcRect b="38113"/>
          <a:stretch/>
        </p:blipFill>
        <p:spPr>
          <a:xfrm>
            <a:off x="5212941" y="2275040"/>
            <a:ext cx="3687320" cy="2438312"/>
          </a:xfrm>
          <a:prstGeom prst="rect">
            <a:avLst/>
          </a:prstGeom>
        </p:spPr>
      </p:pic>
      <p:pic>
        <p:nvPicPr>
          <p:cNvPr id="51" name="Picture 50">
            <a:extLst>
              <a:ext uri="{FF2B5EF4-FFF2-40B4-BE49-F238E27FC236}">
                <a16:creationId xmlns:a16="http://schemas.microsoft.com/office/drawing/2014/main" id="{47C639C9-82E5-CA45-BBA5-497222790665}"/>
              </a:ext>
            </a:extLst>
          </p:cNvPr>
          <p:cNvPicPr>
            <a:picLocks noChangeAspect="1"/>
          </p:cNvPicPr>
          <p:nvPr/>
        </p:nvPicPr>
        <p:blipFill>
          <a:blip r:embed="rId4">
            <a:duotone>
              <a:schemeClr val="accent1">
                <a:shade val="45000"/>
                <a:satMod val="135000"/>
              </a:schemeClr>
              <a:prstClr val="white"/>
            </a:duotone>
          </a:blip>
          <a:stretch>
            <a:fillRect/>
          </a:stretch>
        </p:blipFill>
        <p:spPr>
          <a:xfrm>
            <a:off x="1207888" y="2410934"/>
            <a:ext cx="2411990" cy="2393288"/>
          </a:xfrm>
          <a:prstGeom prst="rect">
            <a:avLst/>
          </a:prstGeom>
        </p:spPr>
      </p:pic>
      <p:sp>
        <p:nvSpPr>
          <p:cNvPr id="52" name="TextBox 51">
            <a:extLst>
              <a:ext uri="{FF2B5EF4-FFF2-40B4-BE49-F238E27FC236}">
                <a16:creationId xmlns:a16="http://schemas.microsoft.com/office/drawing/2014/main" id="{839BBFF0-82E5-F74B-9FE2-9E7A27295852}"/>
              </a:ext>
            </a:extLst>
          </p:cNvPr>
          <p:cNvSpPr txBox="1"/>
          <p:nvPr/>
        </p:nvSpPr>
        <p:spPr>
          <a:xfrm>
            <a:off x="797570" y="5463951"/>
            <a:ext cx="3232626" cy="794064"/>
          </a:xfrm>
          <a:prstGeom prst="rect">
            <a:avLst/>
          </a:prstGeom>
          <a:noFill/>
        </p:spPr>
        <p:txBody>
          <a:bodyPr wrap="square" lIns="182880" tIns="146304" rIns="182880" bIns="146304" rtlCol="0">
            <a:spAutoFit/>
          </a:bodyPr>
          <a:lstStyle/>
          <a:p>
            <a:pPr algn="ctr">
              <a:lnSpc>
                <a:spcPct val="90000"/>
              </a:lnSpc>
              <a:spcAft>
                <a:spcPts val="1800"/>
              </a:spcAft>
            </a:pPr>
            <a:r>
              <a:rPr lang="en-US" sz="1800" i="1" dirty="0"/>
              <a:t>Abstract producers and consumers from each other</a:t>
            </a:r>
          </a:p>
        </p:txBody>
      </p:sp>
      <p:sp>
        <p:nvSpPr>
          <p:cNvPr id="66" name="TextBox 65">
            <a:extLst>
              <a:ext uri="{FF2B5EF4-FFF2-40B4-BE49-F238E27FC236}">
                <a16:creationId xmlns:a16="http://schemas.microsoft.com/office/drawing/2014/main" id="{839BBFF0-82E5-F74B-9FE2-9E7A27295852}"/>
              </a:ext>
            </a:extLst>
          </p:cNvPr>
          <p:cNvSpPr txBox="1"/>
          <p:nvPr/>
        </p:nvSpPr>
        <p:spPr>
          <a:xfrm>
            <a:off x="9942934" y="5486324"/>
            <a:ext cx="3407296" cy="794064"/>
          </a:xfrm>
          <a:prstGeom prst="rect">
            <a:avLst/>
          </a:prstGeom>
          <a:noFill/>
        </p:spPr>
        <p:txBody>
          <a:bodyPr wrap="square" lIns="182880" tIns="146304" rIns="182880" bIns="146304" rtlCol="0">
            <a:spAutoFit/>
          </a:bodyPr>
          <a:lstStyle/>
          <a:p>
            <a:pPr algn="ctr">
              <a:lnSpc>
                <a:spcPct val="90000"/>
              </a:lnSpc>
              <a:spcAft>
                <a:spcPts val="1800"/>
              </a:spcAft>
            </a:pPr>
            <a:r>
              <a:rPr lang="en-US" sz="1800" i="1" dirty="0"/>
              <a:t>Buffer messages until services are available to process</a:t>
            </a:r>
          </a:p>
        </p:txBody>
      </p:sp>
      <p:pic>
        <p:nvPicPr>
          <p:cNvPr id="84" name="Picture 83"/>
          <p:cNvPicPr>
            <a:picLocks noChangeAspect="1"/>
          </p:cNvPicPr>
          <p:nvPr/>
        </p:nvPicPr>
        <p:blipFill>
          <a:blip r:embed="rId5"/>
          <a:stretch>
            <a:fillRect/>
          </a:stretch>
        </p:blipFill>
        <p:spPr>
          <a:xfrm>
            <a:off x="9804117" y="3155540"/>
            <a:ext cx="3684930" cy="822643"/>
          </a:xfrm>
          <a:prstGeom prst="rect">
            <a:avLst/>
          </a:prstGeom>
        </p:spPr>
      </p:pic>
      <p:sp>
        <p:nvSpPr>
          <p:cNvPr id="15" name="Content Placeholder 5">
            <a:extLst>
              <a:ext uri="{FF2B5EF4-FFF2-40B4-BE49-F238E27FC236}">
                <a16:creationId xmlns:a16="http://schemas.microsoft.com/office/drawing/2014/main" id="{DE67F637-CFDF-1F4B-90AD-35614F62BCD3}"/>
              </a:ext>
            </a:extLst>
          </p:cNvPr>
          <p:cNvSpPr txBox="1">
            <a:spLocks/>
          </p:cNvSpPr>
          <p:nvPr/>
        </p:nvSpPr>
        <p:spPr>
          <a:xfrm>
            <a:off x="374317" y="1308530"/>
            <a:ext cx="4079133" cy="956571"/>
          </a:xfrm>
          <a:prstGeom prst="rect">
            <a:avLst/>
          </a:prstGeom>
        </p:spPr>
        <p:txBody>
          <a:bodyPr anchor="ctr"/>
          <a:lstStyle>
            <a:lvl1pPr marL="0" indent="0" algn="l" defTabSz="731520" rtl="0" eaLnBrk="1" latinLnBrk="0" hangingPunct="1">
              <a:spcBef>
                <a:spcPct val="20000"/>
              </a:spcBef>
              <a:buFontTx/>
              <a:buNone/>
              <a:defRPr sz="2900" b="0" i="0" kern="1200">
                <a:solidFill>
                  <a:schemeClr val="tx1"/>
                </a:solidFill>
                <a:latin typeface="Amazon Ember Regular" charset="0"/>
                <a:ea typeface="+mn-ea"/>
                <a:cs typeface="Amazon Ember Regular" charset="0"/>
              </a:defRPr>
            </a:lvl1pPr>
            <a:lvl2pPr marL="1188720" indent="-457200" algn="l" defTabSz="731520" rtl="0" eaLnBrk="1" latinLnBrk="0" hangingPunct="1">
              <a:spcBef>
                <a:spcPct val="20000"/>
              </a:spcBef>
              <a:buFont typeface="Arial"/>
              <a:buChar char="•"/>
              <a:defRPr sz="2900" b="0" i="0" kern="1200">
                <a:solidFill>
                  <a:schemeClr val="tx1"/>
                </a:solidFill>
                <a:latin typeface="Amazon Ember Regular" charset="0"/>
                <a:ea typeface="+mn-ea"/>
                <a:cs typeface="Amazon Ember Regular" charset="0"/>
              </a:defRPr>
            </a:lvl2pPr>
            <a:lvl3pPr marL="1828800" indent="-365760" algn="l" defTabSz="731520" rtl="0" eaLnBrk="1" latinLnBrk="0" hangingPunct="1">
              <a:spcBef>
                <a:spcPct val="20000"/>
              </a:spcBef>
              <a:buFont typeface="Arial"/>
              <a:buChar char="•"/>
              <a:defRPr sz="2600" b="0" i="0" kern="1200">
                <a:solidFill>
                  <a:schemeClr val="tx1"/>
                </a:solidFill>
                <a:latin typeface="Amazon Ember Regular" charset="0"/>
                <a:ea typeface="+mn-ea"/>
                <a:cs typeface="Amazon Ember Regular" charset="0"/>
              </a:defRPr>
            </a:lvl3pPr>
            <a:lvl4pPr marL="2560320" indent="-365760" algn="l" defTabSz="731520" rtl="0" eaLnBrk="1" latinLnBrk="0" hangingPunct="1">
              <a:spcBef>
                <a:spcPct val="20000"/>
              </a:spcBef>
              <a:buFont typeface="Arial"/>
              <a:buChar char="–"/>
              <a:defRPr sz="2200" b="0" i="0" kern="1200">
                <a:solidFill>
                  <a:schemeClr val="tx1"/>
                </a:solidFill>
                <a:latin typeface="Amazon Ember Regular" charset="0"/>
                <a:ea typeface="+mn-ea"/>
                <a:cs typeface="Amazon Ember Regular" charset="0"/>
              </a:defRPr>
            </a:lvl4pPr>
            <a:lvl5pPr marL="3291840" indent="-365760" algn="l" defTabSz="731520" rtl="0" eaLnBrk="1" latinLnBrk="0" hangingPunct="1">
              <a:spcBef>
                <a:spcPct val="20000"/>
              </a:spcBef>
              <a:buFont typeface="Arial"/>
              <a:buChar char="»"/>
              <a:defRPr sz="1900" b="0" i="0" kern="1200">
                <a:solidFill>
                  <a:schemeClr val="tx1"/>
                </a:solidFill>
                <a:latin typeface="Amazon Ember Regular" charset="0"/>
                <a:ea typeface="+mn-ea"/>
                <a:cs typeface="Amazon Ember Regular" charset="0"/>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a:lstStyle>
          <a:p>
            <a:pPr algn="ctr"/>
            <a:r>
              <a:rPr lang="en-US" dirty="0">
                <a:solidFill>
                  <a:schemeClr val="accent1"/>
                </a:solidFill>
                <a:latin typeface="Amazon Ember" panose="020B0603020204020204" pitchFamily="34" charset="0"/>
                <a:ea typeface="Amazon Ember" panose="020B0603020204020204" pitchFamily="34" charset="0"/>
                <a:cs typeface="Amazon Ember" panose="020B0603020204020204" pitchFamily="34" charset="0"/>
              </a:rPr>
              <a:t>Event Routers</a:t>
            </a:r>
          </a:p>
        </p:txBody>
      </p:sp>
      <p:sp>
        <p:nvSpPr>
          <p:cNvPr id="21" name="Content Placeholder 5">
            <a:extLst>
              <a:ext uri="{FF2B5EF4-FFF2-40B4-BE49-F238E27FC236}">
                <a16:creationId xmlns:a16="http://schemas.microsoft.com/office/drawing/2014/main" id="{E87CBC0C-0901-E744-9846-4E975B78966F}"/>
              </a:ext>
            </a:extLst>
          </p:cNvPr>
          <p:cNvSpPr txBox="1">
            <a:spLocks/>
          </p:cNvSpPr>
          <p:nvPr/>
        </p:nvSpPr>
        <p:spPr>
          <a:xfrm>
            <a:off x="5017035" y="1290196"/>
            <a:ext cx="4079133" cy="956571"/>
          </a:xfrm>
          <a:prstGeom prst="rect">
            <a:avLst/>
          </a:prstGeom>
        </p:spPr>
        <p:txBody>
          <a:bodyPr anchor="ctr"/>
          <a:lstStyle>
            <a:lvl1pPr marL="0" indent="0" algn="l" defTabSz="731520" rtl="0" eaLnBrk="1" latinLnBrk="0" hangingPunct="1">
              <a:spcBef>
                <a:spcPct val="20000"/>
              </a:spcBef>
              <a:buFontTx/>
              <a:buNone/>
              <a:defRPr sz="2900" b="0" i="0" kern="1200">
                <a:solidFill>
                  <a:schemeClr val="tx1"/>
                </a:solidFill>
                <a:latin typeface="Amazon Ember Regular" charset="0"/>
                <a:ea typeface="+mn-ea"/>
                <a:cs typeface="Amazon Ember Regular" charset="0"/>
              </a:defRPr>
            </a:lvl1pPr>
            <a:lvl2pPr marL="1188720" indent="-457200" algn="l" defTabSz="731520" rtl="0" eaLnBrk="1" latinLnBrk="0" hangingPunct="1">
              <a:spcBef>
                <a:spcPct val="20000"/>
              </a:spcBef>
              <a:buFont typeface="Arial"/>
              <a:buChar char="•"/>
              <a:defRPr sz="2900" b="0" i="0" kern="1200">
                <a:solidFill>
                  <a:schemeClr val="tx1"/>
                </a:solidFill>
                <a:latin typeface="Amazon Ember Regular" charset="0"/>
                <a:ea typeface="+mn-ea"/>
                <a:cs typeface="Amazon Ember Regular" charset="0"/>
              </a:defRPr>
            </a:lvl2pPr>
            <a:lvl3pPr marL="1828800" indent="-365760" algn="l" defTabSz="731520" rtl="0" eaLnBrk="1" latinLnBrk="0" hangingPunct="1">
              <a:spcBef>
                <a:spcPct val="20000"/>
              </a:spcBef>
              <a:buFont typeface="Arial"/>
              <a:buChar char="•"/>
              <a:defRPr sz="2600" b="0" i="0" kern="1200">
                <a:solidFill>
                  <a:schemeClr val="tx1"/>
                </a:solidFill>
                <a:latin typeface="Amazon Ember Regular" charset="0"/>
                <a:ea typeface="+mn-ea"/>
                <a:cs typeface="Amazon Ember Regular" charset="0"/>
              </a:defRPr>
            </a:lvl3pPr>
            <a:lvl4pPr marL="2560320" indent="-365760" algn="l" defTabSz="731520" rtl="0" eaLnBrk="1" latinLnBrk="0" hangingPunct="1">
              <a:spcBef>
                <a:spcPct val="20000"/>
              </a:spcBef>
              <a:buFont typeface="Arial"/>
              <a:buChar char="–"/>
              <a:defRPr sz="2200" b="0" i="0" kern="1200">
                <a:solidFill>
                  <a:schemeClr val="tx1"/>
                </a:solidFill>
                <a:latin typeface="Amazon Ember Regular" charset="0"/>
                <a:ea typeface="+mn-ea"/>
                <a:cs typeface="Amazon Ember Regular" charset="0"/>
              </a:defRPr>
            </a:lvl4pPr>
            <a:lvl5pPr marL="3291840" indent="-365760" algn="l" defTabSz="731520" rtl="0" eaLnBrk="1" latinLnBrk="0" hangingPunct="1">
              <a:spcBef>
                <a:spcPct val="20000"/>
              </a:spcBef>
              <a:buFont typeface="Arial"/>
              <a:buChar char="»"/>
              <a:defRPr sz="1900" b="0" i="0" kern="1200">
                <a:solidFill>
                  <a:schemeClr val="tx1"/>
                </a:solidFill>
                <a:latin typeface="Amazon Ember Regular" charset="0"/>
                <a:ea typeface="+mn-ea"/>
                <a:cs typeface="Amazon Ember Regular" charset="0"/>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a:lstStyle>
          <a:p>
            <a:pPr algn="ctr"/>
            <a:r>
              <a:rPr lang="en-US" dirty="0">
                <a:solidFill>
                  <a:schemeClr val="accent1"/>
                </a:solidFill>
                <a:latin typeface="Amazon Ember" panose="020B0603020204020204" pitchFamily="34" charset="0"/>
                <a:ea typeface="Amazon Ember" panose="020B0603020204020204" pitchFamily="34" charset="0"/>
                <a:cs typeface="Amazon Ember" panose="020B0603020204020204" pitchFamily="34" charset="0"/>
              </a:rPr>
              <a:t>Asynchronous Events</a:t>
            </a:r>
          </a:p>
        </p:txBody>
      </p:sp>
      <p:sp>
        <p:nvSpPr>
          <p:cNvPr id="22" name="Content Placeholder 5">
            <a:extLst>
              <a:ext uri="{FF2B5EF4-FFF2-40B4-BE49-F238E27FC236}">
                <a16:creationId xmlns:a16="http://schemas.microsoft.com/office/drawing/2014/main" id="{67E1EDC3-AFC0-C24E-B528-A9616DADCE98}"/>
              </a:ext>
            </a:extLst>
          </p:cNvPr>
          <p:cNvSpPr txBox="1">
            <a:spLocks/>
          </p:cNvSpPr>
          <p:nvPr/>
        </p:nvSpPr>
        <p:spPr>
          <a:xfrm>
            <a:off x="9607016" y="1308530"/>
            <a:ext cx="4079133" cy="956571"/>
          </a:xfrm>
          <a:prstGeom prst="rect">
            <a:avLst/>
          </a:prstGeom>
        </p:spPr>
        <p:txBody>
          <a:bodyPr anchor="ctr"/>
          <a:lstStyle>
            <a:lvl1pPr marL="0" indent="0" algn="l" defTabSz="731520" rtl="0" eaLnBrk="1" latinLnBrk="0" hangingPunct="1">
              <a:spcBef>
                <a:spcPct val="20000"/>
              </a:spcBef>
              <a:buFontTx/>
              <a:buNone/>
              <a:defRPr sz="2900" b="0" i="0" kern="1200">
                <a:solidFill>
                  <a:schemeClr val="tx1"/>
                </a:solidFill>
                <a:latin typeface="Amazon Ember Regular" charset="0"/>
                <a:ea typeface="+mn-ea"/>
                <a:cs typeface="Amazon Ember Regular" charset="0"/>
              </a:defRPr>
            </a:lvl1pPr>
            <a:lvl2pPr marL="1188720" indent="-457200" algn="l" defTabSz="731520" rtl="0" eaLnBrk="1" latinLnBrk="0" hangingPunct="1">
              <a:spcBef>
                <a:spcPct val="20000"/>
              </a:spcBef>
              <a:buFont typeface="Arial"/>
              <a:buChar char="•"/>
              <a:defRPr sz="2900" b="0" i="0" kern="1200">
                <a:solidFill>
                  <a:schemeClr val="tx1"/>
                </a:solidFill>
                <a:latin typeface="Amazon Ember Regular" charset="0"/>
                <a:ea typeface="+mn-ea"/>
                <a:cs typeface="Amazon Ember Regular" charset="0"/>
              </a:defRPr>
            </a:lvl2pPr>
            <a:lvl3pPr marL="1828800" indent="-365760" algn="l" defTabSz="731520" rtl="0" eaLnBrk="1" latinLnBrk="0" hangingPunct="1">
              <a:spcBef>
                <a:spcPct val="20000"/>
              </a:spcBef>
              <a:buFont typeface="Arial"/>
              <a:buChar char="•"/>
              <a:defRPr sz="2600" b="0" i="0" kern="1200">
                <a:solidFill>
                  <a:schemeClr val="tx1"/>
                </a:solidFill>
                <a:latin typeface="Amazon Ember Regular" charset="0"/>
                <a:ea typeface="+mn-ea"/>
                <a:cs typeface="Amazon Ember Regular" charset="0"/>
              </a:defRPr>
            </a:lvl3pPr>
            <a:lvl4pPr marL="2560320" indent="-365760" algn="l" defTabSz="731520" rtl="0" eaLnBrk="1" latinLnBrk="0" hangingPunct="1">
              <a:spcBef>
                <a:spcPct val="20000"/>
              </a:spcBef>
              <a:buFont typeface="Arial"/>
              <a:buChar char="–"/>
              <a:defRPr sz="2200" b="0" i="0" kern="1200">
                <a:solidFill>
                  <a:schemeClr val="tx1"/>
                </a:solidFill>
                <a:latin typeface="Amazon Ember Regular" charset="0"/>
                <a:ea typeface="+mn-ea"/>
                <a:cs typeface="Amazon Ember Regular" charset="0"/>
              </a:defRPr>
            </a:lvl4pPr>
            <a:lvl5pPr marL="3291840" indent="-365760" algn="l" defTabSz="731520" rtl="0" eaLnBrk="1" latinLnBrk="0" hangingPunct="1">
              <a:spcBef>
                <a:spcPct val="20000"/>
              </a:spcBef>
              <a:buFont typeface="Arial"/>
              <a:buChar char="»"/>
              <a:defRPr sz="1900" b="0" i="0" kern="1200">
                <a:solidFill>
                  <a:schemeClr val="tx1"/>
                </a:solidFill>
                <a:latin typeface="Amazon Ember Regular" charset="0"/>
                <a:ea typeface="+mn-ea"/>
                <a:cs typeface="Amazon Ember Regular" charset="0"/>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a:lstStyle>
          <a:p>
            <a:pPr algn="ctr"/>
            <a:r>
              <a:rPr lang="en-US" dirty="0">
                <a:solidFill>
                  <a:schemeClr val="accent1"/>
                </a:solidFill>
                <a:latin typeface="Amazon Ember" panose="020B0603020204020204" pitchFamily="34" charset="0"/>
                <a:ea typeface="Amazon Ember" panose="020B0603020204020204" pitchFamily="34" charset="0"/>
                <a:cs typeface="Amazon Ember" panose="020B0603020204020204" pitchFamily="34" charset="0"/>
              </a:rPr>
              <a:t>Event Stores</a:t>
            </a:r>
          </a:p>
        </p:txBody>
      </p:sp>
    </p:spTree>
    <p:extLst>
      <p:ext uri="{BB962C8B-B14F-4D97-AF65-F5344CB8AC3E}">
        <p14:creationId xmlns:p14="http://schemas.microsoft.com/office/powerpoint/2010/main" val="19709316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B44C776-E5D3-B247-A930-A5A9D628366C}"/>
              </a:ext>
            </a:extLst>
          </p:cNvPr>
          <p:cNvSpPr>
            <a:spLocks noGrp="1"/>
          </p:cNvSpPr>
          <p:nvPr>
            <p:ph type="title"/>
          </p:nvPr>
        </p:nvSpPr>
        <p:spPr/>
        <p:txBody>
          <a:bodyPr/>
          <a:lstStyle/>
          <a:p>
            <a:r>
              <a:rPr lang="en-US" dirty="0"/>
              <a:t>Processing file uploads</a:t>
            </a:r>
          </a:p>
        </p:txBody>
      </p:sp>
      <p:sp>
        <p:nvSpPr>
          <p:cNvPr id="7" name="Content Placeholder 6">
            <a:extLst>
              <a:ext uri="{FF2B5EF4-FFF2-40B4-BE49-F238E27FC236}">
                <a16:creationId xmlns:a16="http://schemas.microsoft.com/office/drawing/2014/main" id="{62A86524-F983-7845-A78D-3552E9F09F77}"/>
              </a:ext>
            </a:extLst>
          </p:cNvPr>
          <p:cNvSpPr>
            <a:spLocks noGrp="1"/>
          </p:cNvSpPr>
          <p:nvPr>
            <p:ph sz="half" idx="1"/>
          </p:nvPr>
        </p:nvSpPr>
        <p:spPr>
          <a:xfrm>
            <a:off x="7874598" y="1645920"/>
            <a:ext cx="6184302" cy="5431155"/>
          </a:xfrm>
        </p:spPr>
        <p:txBody>
          <a:bodyPr/>
          <a:lstStyle/>
          <a:p>
            <a:pPr marL="514350" indent="-514350">
              <a:buFont typeface="+mj-lt"/>
              <a:buAutoNum type="arabicPeriod"/>
            </a:pPr>
            <a:r>
              <a:rPr lang="en-US" dirty="0"/>
              <a:t>Object uploaded to Amazon S3 Bucket</a:t>
            </a:r>
          </a:p>
          <a:p>
            <a:pPr marL="514350" indent="-514350">
              <a:buFont typeface="+mj-lt"/>
              <a:buAutoNum type="arabicPeriod"/>
            </a:pPr>
            <a:endParaRPr lang="en-US" dirty="0"/>
          </a:p>
          <a:p>
            <a:pPr marL="514350" indent="-514350">
              <a:buClr>
                <a:schemeClr val="tx1"/>
              </a:buClr>
              <a:buFont typeface="+mj-lt"/>
              <a:buAutoNum type="arabicPeriod"/>
            </a:pPr>
            <a:r>
              <a:rPr lang="en-US" dirty="0">
                <a:solidFill>
                  <a:schemeClr val="accent1"/>
                </a:solidFill>
              </a:rPr>
              <a:t>Asynchronous</a:t>
            </a:r>
            <a:r>
              <a:rPr lang="en-US" dirty="0"/>
              <a:t> invoke of Lambda function, event payload includes:</a:t>
            </a:r>
          </a:p>
          <a:p>
            <a:pPr marL="1035050" lvl="1" indent="-512763"/>
            <a:r>
              <a:rPr lang="en-US" dirty="0"/>
              <a:t>Bucket name</a:t>
            </a:r>
          </a:p>
          <a:p>
            <a:pPr marL="1035050" lvl="1" indent="-512763"/>
            <a:r>
              <a:rPr lang="en-US" dirty="0"/>
              <a:t>Object key</a:t>
            </a:r>
          </a:p>
        </p:txBody>
      </p:sp>
      <p:pic>
        <p:nvPicPr>
          <p:cNvPr id="14" name="Picture 13">
            <a:extLst>
              <a:ext uri="{FF2B5EF4-FFF2-40B4-BE49-F238E27FC236}">
                <a16:creationId xmlns:a16="http://schemas.microsoft.com/office/drawing/2014/main" id="{5BCDD911-6B5C-3C4D-8EB1-5EE758DC38DE}"/>
              </a:ext>
            </a:extLst>
          </p:cNvPr>
          <p:cNvPicPr>
            <a:picLocks noChangeAspect="1"/>
          </p:cNvPicPr>
          <p:nvPr/>
        </p:nvPicPr>
        <p:blipFill>
          <a:blip r:embed="rId3"/>
          <a:stretch>
            <a:fillRect/>
          </a:stretch>
        </p:blipFill>
        <p:spPr>
          <a:xfrm>
            <a:off x="3105062" y="1728342"/>
            <a:ext cx="1219254" cy="1219254"/>
          </a:xfrm>
          <a:prstGeom prst="rect">
            <a:avLst/>
          </a:prstGeom>
        </p:spPr>
      </p:pic>
      <p:pic>
        <p:nvPicPr>
          <p:cNvPr id="15" name="Graphic 14">
            <a:extLst>
              <a:ext uri="{FF2B5EF4-FFF2-40B4-BE49-F238E27FC236}">
                <a16:creationId xmlns:a16="http://schemas.microsoft.com/office/drawing/2014/main" id="{B11F4C8A-CB06-9145-8518-2931D377B17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31297" y="3997019"/>
            <a:ext cx="778124" cy="778124"/>
          </a:xfrm>
          <a:prstGeom prst="rect">
            <a:avLst/>
          </a:prstGeom>
        </p:spPr>
      </p:pic>
      <p:pic>
        <p:nvPicPr>
          <p:cNvPr id="16" name="Graphic 15">
            <a:extLst>
              <a:ext uri="{FF2B5EF4-FFF2-40B4-BE49-F238E27FC236}">
                <a16:creationId xmlns:a16="http://schemas.microsoft.com/office/drawing/2014/main" id="{ECCBA95B-260B-E04D-81B8-53B9F46CC70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31297" y="5986089"/>
            <a:ext cx="724130" cy="724130"/>
          </a:xfrm>
          <a:prstGeom prst="rect">
            <a:avLst/>
          </a:prstGeom>
        </p:spPr>
      </p:pic>
      <p:cxnSp>
        <p:nvCxnSpPr>
          <p:cNvPr id="17" name="Straight Arrow Connector 16">
            <a:extLst>
              <a:ext uri="{FF2B5EF4-FFF2-40B4-BE49-F238E27FC236}">
                <a16:creationId xmlns:a16="http://schemas.microsoft.com/office/drawing/2014/main" id="{0D5179D2-DFD7-5B49-B51D-4693746B4E58}"/>
              </a:ext>
            </a:extLst>
          </p:cNvPr>
          <p:cNvCxnSpPr>
            <a:cxnSpLocks/>
            <a:stCxn id="14" idx="2"/>
          </p:cNvCxnSpPr>
          <p:nvPr/>
        </p:nvCxnSpPr>
        <p:spPr>
          <a:xfrm>
            <a:off x="3714689" y="2947596"/>
            <a:ext cx="0" cy="946672"/>
          </a:xfrm>
          <a:prstGeom prst="straightConnector1">
            <a:avLst/>
          </a:prstGeom>
          <a:ln w="12700">
            <a:solidFill>
              <a:srgbClr val="E7ECEF"/>
            </a:solidFill>
            <a:headEnd type="none"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61016F3-5FA1-0440-994B-06DCDAD877E1}"/>
              </a:ext>
            </a:extLst>
          </p:cNvPr>
          <p:cNvCxnSpPr>
            <a:cxnSpLocks/>
          </p:cNvCxnSpPr>
          <p:nvPr/>
        </p:nvCxnSpPr>
        <p:spPr>
          <a:xfrm>
            <a:off x="3714689" y="4907280"/>
            <a:ext cx="0" cy="946672"/>
          </a:xfrm>
          <a:prstGeom prst="straightConnector1">
            <a:avLst/>
          </a:prstGeom>
          <a:ln w="12700">
            <a:solidFill>
              <a:srgbClr val="E7ECEF"/>
            </a:solidFill>
            <a:headEnd type="none" w="med" len="sm"/>
            <a:tailEnd type="arrow" w="med" len="sm"/>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4CDA0044-37F6-7447-89C4-73E79A7FBA69}"/>
              </a:ext>
            </a:extLst>
          </p:cNvPr>
          <p:cNvSpPr/>
          <p:nvPr/>
        </p:nvSpPr>
        <p:spPr bwMode="auto">
          <a:xfrm>
            <a:off x="3693362" y="5104750"/>
            <a:ext cx="284960" cy="192821"/>
          </a:xfrm>
          <a:prstGeom prst="rect">
            <a:avLst/>
          </a:prstGeom>
          <a:solidFill>
            <a:srgbClr val="000000">
              <a:alpha val="65882"/>
            </a:srgbClr>
          </a:solidFill>
          <a:ln w="28575">
            <a:solidFill>
              <a:schemeClr val="tx2">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2400" tIns="121920" rIns="152400" bIns="121920" numCol="1" spcCol="0" rtlCol="0" fromWordArt="0" anchor="t" anchorCtr="0" forceAA="0" compatLnSpc="1">
            <a:prstTxWarp prst="textNoShape">
              <a:avLst/>
            </a:prstTxWarp>
            <a:noAutofit/>
          </a:bodyPr>
          <a:lstStyle/>
          <a:p>
            <a:pPr defTabSz="776998"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22" name="Oval 21">
            <a:extLst>
              <a:ext uri="{FF2B5EF4-FFF2-40B4-BE49-F238E27FC236}">
                <a16:creationId xmlns:a16="http://schemas.microsoft.com/office/drawing/2014/main" id="{AE08B89C-FFEA-DB46-82B2-3D8E50C539A3}"/>
              </a:ext>
            </a:extLst>
          </p:cNvPr>
          <p:cNvSpPr/>
          <p:nvPr/>
        </p:nvSpPr>
        <p:spPr>
          <a:xfrm>
            <a:off x="3132280" y="3192530"/>
            <a:ext cx="398033" cy="398033"/>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800" dirty="0"/>
              <a:t>1</a:t>
            </a:r>
          </a:p>
        </p:txBody>
      </p:sp>
      <p:sp>
        <p:nvSpPr>
          <p:cNvPr id="24" name="Oval 23">
            <a:extLst>
              <a:ext uri="{FF2B5EF4-FFF2-40B4-BE49-F238E27FC236}">
                <a16:creationId xmlns:a16="http://schemas.microsoft.com/office/drawing/2014/main" id="{B911BD33-F45B-C643-849C-8BE8281737C8}"/>
              </a:ext>
            </a:extLst>
          </p:cNvPr>
          <p:cNvSpPr/>
          <p:nvPr/>
        </p:nvSpPr>
        <p:spPr>
          <a:xfrm>
            <a:off x="3132280" y="5134689"/>
            <a:ext cx="398033" cy="398033"/>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800" dirty="0"/>
              <a:t>2</a:t>
            </a:r>
          </a:p>
        </p:txBody>
      </p:sp>
      <p:sp>
        <p:nvSpPr>
          <p:cNvPr id="28" name="TextBox 27">
            <a:extLst>
              <a:ext uri="{FF2B5EF4-FFF2-40B4-BE49-F238E27FC236}">
                <a16:creationId xmlns:a16="http://schemas.microsoft.com/office/drawing/2014/main" id="{5664550B-0EC1-3348-BD17-1F6AF19E4C31}"/>
              </a:ext>
            </a:extLst>
          </p:cNvPr>
          <p:cNvSpPr txBox="1"/>
          <p:nvPr/>
        </p:nvSpPr>
        <p:spPr>
          <a:xfrm>
            <a:off x="566929" y="793124"/>
            <a:ext cx="6790642" cy="538609"/>
          </a:xfrm>
          <a:prstGeom prst="rect">
            <a:avLst/>
          </a:prstGeom>
          <a:noFill/>
        </p:spPr>
        <p:txBody>
          <a:bodyPr wrap="none" rtlCol="0">
            <a:spAutoFit/>
          </a:bodyPr>
          <a:lstStyle/>
          <a:p>
            <a:pPr algn="l"/>
            <a:r>
              <a:rPr lang="en-US" sz="2900" i="1" dirty="0">
                <a:solidFill>
                  <a:schemeClr val="accent1"/>
                </a:solidFill>
                <a:latin typeface="Amazon Ember" panose="020B0603020204020204" pitchFamily="34" charset="0"/>
                <a:ea typeface="Amazon Ember" panose="020B0603020204020204" pitchFamily="34" charset="0"/>
                <a:cs typeface="Amazon Ember" panose="020B0603020204020204" pitchFamily="34" charset="0"/>
              </a:rPr>
              <a:t>Resize photo, extract text, translate, etc.</a:t>
            </a:r>
          </a:p>
        </p:txBody>
      </p:sp>
    </p:spTree>
    <p:extLst>
      <p:ext uri="{BB962C8B-B14F-4D97-AF65-F5344CB8AC3E}">
        <p14:creationId xmlns:p14="http://schemas.microsoft.com/office/powerpoint/2010/main" val="11675795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B44C776-E5D3-B247-A930-A5A9D628366C}"/>
              </a:ext>
            </a:extLst>
          </p:cNvPr>
          <p:cNvSpPr>
            <a:spLocks noGrp="1"/>
          </p:cNvSpPr>
          <p:nvPr>
            <p:ph type="title"/>
          </p:nvPr>
        </p:nvSpPr>
        <p:spPr/>
        <p:txBody>
          <a:bodyPr/>
          <a:lstStyle/>
          <a:p>
            <a:r>
              <a:rPr lang="en-US" dirty="0"/>
              <a:t>Processing file uploads, quickly add new functionality</a:t>
            </a:r>
          </a:p>
        </p:txBody>
      </p:sp>
      <p:sp>
        <p:nvSpPr>
          <p:cNvPr id="7" name="Content Placeholder 6">
            <a:extLst>
              <a:ext uri="{FF2B5EF4-FFF2-40B4-BE49-F238E27FC236}">
                <a16:creationId xmlns:a16="http://schemas.microsoft.com/office/drawing/2014/main" id="{62A86524-F983-7845-A78D-3552E9F09F77}"/>
              </a:ext>
            </a:extLst>
          </p:cNvPr>
          <p:cNvSpPr>
            <a:spLocks noGrp="1"/>
          </p:cNvSpPr>
          <p:nvPr>
            <p:ph sz="half" idx="1"/>
          </p:nvPr>
        </p:nvSpPr>
        <p:spPr>
          <a:xfrm>
            <a:off x="7874598" y="1645920"/>
            <a:ext cx="6184302" cy="5431155"/>
          </a:xfrm>
        </p:spPr>
        <p:txBody>
          <a:bodyPr/>
          <a:lstStyle/>
          <a:p>
            <a:pPr marL="514350" indent="-514350">
              <a:buFont typeface="+mj-lt"/>
              <a:buAutoNum type="arabicPeriod" startAt="3"/>
            </a:pPr>
            <a:r>
              <a:rPr lang="en-US" dirty="0"/>
              <a:t>Analyze photo with Amazon </a:t>
            </a:r>
            <a:r>
              <a:rPr lang="en-US" dirty="0" err="1"/>
              <a:t>Rekognition</a:t>
            </a:r>
            <a:endParaRPr lang="en-US" dirty="0"/>
          </a:p>
          <a:p>
            <a:pPr marL="514350" indent="-514350">
              <a:buFont typeface="+mj-lt"/>
              <a:buAutoNum type="arabicPeriod" startAt="3"/>
            </a:pPr>
            <a:endParaRPr lang="en-US" dirty="0"/>
          </a:p>
          <a:p>
            <a:pPr marL="514350" indent="-514350">
              <a:buFont typeface="+mj-lt"/>
              <a:buAutoNum type="arabicPeriod" startAt="3"/>
            </a:pPr>
            <a:r>
              <a:rPr lang="en-US" dirty="0"/>
              <a:t>Store image details and results of analysis</a:t>
            </a:r>
          </a:p>
        </p:txBody>
      </p:sp>
      <p:pic>
        <p:nvPicPr>
          <p:cNvPr id="14" name="Picture 13">
            <a:extLst>
              <a:ext uri="{FF2B5EF4-FFF2-40B4-BE49-F238E27FC236}">
                <a16:creationId xmlns:a16="http://schemas.microsoft.com/office/drawing/2014/main" id="{5BCDD911-6B5C-3C4D-8EB1-5EE758DC38DE}"/>
              </a:ext>
            </a:extLst>
          </p:cNvPr>
          <p:cNvPicPr>
            <a:picLocks noChangeAspect="1"/>
          </p:cNvPicPr>
          <p:nvPr/>
        </p:nvPicPr>
        <p:blipFill>
          <a:blip r:embed="rId3"/>
          <a:stretch>
            <a:fillRect/>
          </a:stretch>
        </p:blipFill>
        <p:spPr>
          <a:xfrm>
            <a:off x="3105062" y="1728342"/>
            <a:ext cx="1219254" cy="1219254"/>
          </a:xfrm>
          <a:prstGeom prst="rect">
            <a:avLst/>
          </a:prstGeom>
        </p:spPr>
      </p:pic>
      <p:pic>
        <p:nvPicPr>
          <p:cNvPr id="15" name="Graphic 14">
            <a:extLst>
              <a:ext uri="{FF2B5EF4-FFF2-40B4-BE49-F238E27FC236}">
                <a16:creationId xmlns:a16="http://schemas.microsoft.com/office/drawing/2014/main" id="{B11F4C8A-CB06-9145-8518-2931D377B17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31297" y="3997019"/>
            <a:ext cx="778124" cy="778124"/>
          </a:xfrm>
          <a:prstGeom prst="rect">
            <a:avLst/>
          </a:prstGeom>
        </p:spPr>
      </p:pic>
      <p:pic>
        <p:nvPicPr>
          <p:cNvPr id="16" name="Graphic 15">
            <a:extLst>
              <a:ext uri="{FF2B5EF4-FFF2-40B4-BE49-F238E27FC236}">
                <a16:creationId xmlns:a16="http://schemas.microsoft.com/office/drawing/2014/main" id="{ECCBA95B-260B-E04D-81B8-53B9F46CC70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31297" y="5986089"/>
            <a:ext cx="724130" cy="724130"/>
          </a:xfrm>
          <a:prstGeom prst="rect">
            <a:avLst/>
          </a:prstGeom>
        </p:spPr>
      </p:pic>
      <p:cxnSp>
        <p:nvCxnSpPr>
          <p:cNvPr id="17" name="Straight Arrow Connector 16">
            <a:extLst>
              <a:ext uri="{FF2B5EF4-FFF2-40B4-BE49-F238E27FC236}">
                <a16:creationId xmlns:a16="http://schemas.microsoft.com/office/drawing/2014/main" id="{0D5179D2-DFD7-5B49-B51D-4693746B4E58}"/>
              </a:ext>
            </a:extLst>
          </p:cNvPr>
          <p:cNvCxnSpPr>
            <a:cxnSpLocks/>
            <a:stCxn id="14" idx="2"/>
          </p:cNvCxnSpPr>
          <p:nvPr/>
        </p:nvCxnSpPr>
        <p:spPr>
          <a:xfrm>
            <a:off x="3714689" y="2947596"/>
            <a:ext cx="0" cy="946672"/>
          </a:xfrm>
          <a:prstGeom prst="straightConnector1">
            <a:avLst/>
          </a:prstGeom>
          <a:ln w="12700">
            <a:solidFill>
              <a:srgbClr val="E7ECEF"/>
            </a:solidFill>
            <a:headEnd type="none"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61016F3-5FA1-0440-994B-06DCDAD877E1}"/>
              </a:ext>
            </a:extLst>
          </p:cNvPr>
          <p:cNvCxnSpPr>
            <a:cxnSpLocks/>
          </p:cNvCxnSpPr>
          <p:nvPr/>
        </p:nvCxnSpPr>
        <p:spPr>
          <a:xfrm>
            <a:off x="3714689" y="4907280"/>
            <a:ext cx="0" cy="946672"/>
          </a:xfrm>
          <a:prstGeom prst="straightConnector1">
            <a:avLst/>
          </a:prstGeom>
          <a:ln w="12700">
            <a:solidFill>
              <a:srgbClr val="E7ECEF"/>
            </a:solidFill>
            <a:headEnd type="none" w="med" len="sm"/>
            <a:tailEnd type="arrow" w="med" len="sm"/>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AE08B89C-FFEA-DB46-82B2-3D8E50C539A3}"/>
              </a:ext>
            </a:extLst>
          </p:cNvPr>
          <p:cNvSpPr/>
          <p:nvPr/>
        </p:nvSpPr>
        <p:spPr>
          <a:xfrm>
            <a:off x="3132280" y="3192530"/>
            <a:ext cx="398033" cy="398033"/>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800" dirty="0"/>
              <a:t>1</a:t>
            </a:r>
          </a:p>
        </p:txBody>
      </p:sp>
      <p:sp>
        <p:nvSpPr>
          <p:cNvPr id="24" name="Oval 23">
            <a:extLst>
              <a:ext uri="{FF2B5EF4-FFF2-40B4-BE49-F238E27FC236}">
                <a16:creationId xmlns:a16="http://schemas.microsoft.com/office/drawing/2014/main" id="{B911BD33-F45B-C643-849C-8BE8281737C8}"/>
              </a:ext>
            </a:extLst>
          </p:cNvPr>
          <p:cNvSpPr/>
          <p:nvPr/>
        </p:nvSpPr>
        <p:spPr>
          <a:xfrm>
            <a:off x="3132280" y="5134689"/>
            <a:ext cx="398033" cy="398033"/>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800" dirty="0"/>
              <a:t>2</a:t>
            </a:r>
          </a:p>
        </p:txBody>
      </p:sp>
      <p:sp>
        <p:nvSpPr>
          <p:cNvPr id="28" name="TextBox 27">
            <a:extLst>
              <a:ext uri="{FF2B5EF4-FFF2-40B4-BE49-F238E27FC236}">
                <a16:creationId xmlns:a16="http://schemas.microsoft.com/office/drawing/2014/main" id="{5664550B-0EC1-3348-BD17-1F6AF19E4C31}"/>
              </a:ext>
            </a:extLst>
          </p:cNvPr>
          <p:cNvSpPr txBox="1"/>
          <p:nvPr/>
        </p:nvSpPr>
        <p:spPr>
          <a:xfrm>
            <a:off x="566929" y="793124"/>
            <a:ext cx="7108036" cy="538609"/>
          </a:xfrm>
          <a:prstGeom prst="rect">
            <a:avLst/>
          </a:prstGeom>
          <a:noFill/>
        </p:spPr>
        <p:txBody>
          <a:bodyPr wrap="none" rtlCol="0">
            <a:spAutoFit/>
          </a:bodyPr>
          <a:lstStyle/>
          <a:p>
            <a:pPr algn="l"/>
            <a:r>
              <a:rPr lang="en-US" sz="2900" i="1" dirty="0">
                <a:solidFill>
                  <a:schemeClr val="accent1"/>
                </a:solidFill>
                <a:latin typeface="Amazon Ember" panose="020B0603020204020204" pitchFamily="34" charset="0"/>
                <a:ea typeface="Amazon Ember" panose="020B0603020204020204" pitchFamily="34" charset="0"/>
                <a:cs typeface="Amazon Ember" panose="020B0603020204020204" pitchFamily="34" charset="0"/>
              </a:rPr>
              <a:t>Add image analysis and metadata storage</a:t>
            </a:r>
          </a:p>
        </p:txBody>
      </p:sp>
      <p:pic>
        <p:nvPicPr>
          <p:cNvPr id="13" name="Graphic 12">
            <a:extLst>
              <a:ext uri="{FF2B5EF4-FFF2-40B4-BE49-F238E27FC236}">
                <a16:creationId xmlns:a16="http://schemas.microsoft.com/office/drawing/2014/main" id="{06E5E733-6EA7-3846-A382-2087D6833B4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69395" y="5177122"/>
            <a:ext cx="711200" cy="711200"/>
          </a:xfrm>
          <a:prstGeom prst="rect">
            <a:avLst/>
          </a:prstGeom>
        </p:spPr>
      </p:pic>
      <p:pic>
        <p:nvPicPr>
          <p:cNvPr id="19" name="Graphic 18">
            <a:extLst>
              <a:ext uri="{FF2B5EF4-FFF2-40B4-BE49-F238E27FC236}">
                <a16:creationId xmlns:a16="http://schemas.microsoft.com/office/drawing/2014/main" id="{C5178809-AD00-8B41-B607-5EB7A2A031D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400203" y="6604948"/>
            <a:ext cx="711200" cy="711200"/>
          </a:xfrm>
          <a:prstGeom prst="rect">
            <a:avLst/>
          </a:prstGeom>
        </p:spPr>
      </p:pic>
      <p:cxnSp>
        <p:nvCxnSpPr>
          <p:cNvPr id="23" name="Straight Arrow Connector 22">
            <a:extLst>
              <a:ext uri="{FF2B5EF4-FFF2-40B4-BE49-F238E27FC236}">
                <a16:creationId xmlns:a16="http://schemas.microsoft.com/office/drawing/2014/main" id="{8D543CF4-BCC7-874F-B1EC-F20F11D60968}"/>
              </a:ext>
            </a:extLst>
          </p:cNvPr>
          <p:cNvCxnSpPr>
            <a:cxnSpLocks/>
          </p:cNvCxnSpPr>
          <p:nvPr/>
        </p:nvCxnSpPr>
        <p:spPr>
          <a:xfrm flipV="1">
            <a:off x="4109421" y="5615492"/>
            <a:ext cx="2119257" cy="732662"/>
          </a:xfrm>
          <a:prstGeom prst="straightConnector1">
            <a:avLst/>
          </a:prstGeom>
          <a:ln w="12700">
            <a:solidFill>
              <a:srgbClr val="E7ECEF"/>
            </a:solidFill>
            <a:headEnd type="none"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9EEDCA0-DDF3-7241-B828-163A2CF3CA2F}"/>
              </a:ext>
            </a:extLst>
          </p:cNvPr>
          <p:cNvCxnSpPr>
            <a:cxnSpLocks/>
          </p:cNvCxnSpPr>
          <p:nvPr/>
        </p:nvCxnSpPr>
        <p:spPr>
          <a:xfrm>
            <a:off x="4109421" y="6348154"/>
            <a:ext cx="1996342" cy="612394"/>
          </a:xfrm>
          <a:prstGeom prst="straightConnector1">
            <a:avLst/>
          </a:prstGeom>
          <a:ln w="12700">
            <a:solidFill>
              <a:srgbClr val="E7ECEF"/>
            </a:solidFill>
            <a:headEnd type="none" w="med" len="sm"/>
            <a:tailEnd type="arrow" w="med" len="sm"/>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BB41567-F56C-5E41-81C2-1AC2DE828CE3}"/>
              </a:ext>
            </a:extLst>
          </p:cNvPr>
          <p:cNvSpPr txBox="1"/>
          <p:nvPr/>
        </p:nvSpPr>
        <p:spPr>
          <a:xfrm>
            <a:off x="6056161" y="5935986"/>
            <a:ext cx="1337667" cy="517065"/>
          </a:xfrm>
          <a:prstGeom prst="rect">
            <a:avLst/>
          </a:prstGeom>
          <a:noFill/>
        </p:spPr>
        <p:txBody>
          <a:bodyPr wrap="square" lIns="0" tIns="0" rIns="0" bIns="0" rtlCol="0">
            <a:spAutoFit/>
          </a:bodyPr>
          <a:lstStyle/>
          <a:p>
            <a:pPr algn="ctr"/>
            <a:r>
              <a:rPr lang="en-US" sz="1680" dirty="0">
                <a:latin typeface="Amazon Ember" panose="020B0603020204020204" pitchFamily="34" charset="0"/>
                <a:ea typeface="Amazon Ember" panose="020B0603020204020204" pitchFamily="34" charset="0"/>
                <a:cs typeface="Amazon Ember" panose="020B0603020204020204" pitchFamily="34" charset="0"/>
              </a:rPr>
              <a:t>Amazon </a:t>
            </a:r>
          </a:p>
          <a:p>
            <a:pPr algn="ctr"/>
            <a:r>
              <a:rPr lang="en-US" sz="1680" dirty="0" err="1">
                <a:latin typeface="Amazon Ember" panose="020B0603020204020204" pitchFamily="34" charset="0"/>
                <a:ea typeface="Amazon Ember" panose="020B0603020204020204" pitchFamily="34" charset="0"/>
                <a:cs typeface="Amazon Ember" panose="020B0603020204020204" pitchFamily="34" charset="0"/>
              </a:rPr>
              <a:t>Rekognition</a:t>
            </a:r>
            <a:endParaRPr lang="en-US" sz="1680"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27" name="TextBox 26">
            <a:extLst>
              <a:ext uri="{FF2B5EF4-FFF2-40B4-BE49-F238E27FC236}">
                <a16:creationId xmlns:a16="http://schemas.microsoft.com/office/drawing/2014/main" id="{A0C15C99-2A17-D44E-A78F-22455571D482}"/>
              </a:ext>
            </a:extLst>
          </p:cNvPr>
          <p:cNvSpPr txBox="1"/>
          <p:nvPr/>
        </p:nvSpPr>
        <p:spPr>
          <a:xfrm>
            <a:off x="6086969" y="7372716"/>
            <a:ext cx="1337667" cy="517065"/>
          </a:xfrm>
          <a:prstGeom prst="rect">
            <a:avLst/>
          </a:prstGeom>
          <a:noFill/>
        </p:spPr>
        <p:txBody>
          <a:bodyPr wrap="square" lIns="0" tIns="0" rIns="0" bIns="0" rtlCol="0">
            <a:spAutoFit/>
          </a:bodyPr>
          <a:lstStyle/>
          <a:p>
            <a:pPr algn="ctr"/>
            <a:r>
              <a:rPr lang="en-US" sz="1680" dirty="0">
                <a:latin typeface="Amazon Ember" panose="020B0603020204020204" pitchFamily="34" charset="0"/>
                <a:ea typeface="Amazon Ember" panose="020B0603020204020204" pitchFamily="34" charset="0"/>
                <a:cs typeface="Amazon Ember" panose="020B0603020204020204" pitchFamily="34" charset="0"/>
              </a:rPr>
              <a:t>Amazon </a:t>
            </a:r>
          </a:p>
          <a:p>
            <a:pPr algn="ctr"/>
            <a:r>
              <a:rPr lang="en-US" sz="1680" dirty="0">
                <a:latin typeface="Amazon Ember" panose="020B0603020204020204" pitchFamily="34" charset="0"/>
                <a:ea typeface="Amazon Ember" panose="020B0603020204020204" pitchFamily="34" charset="0"/>
                <a:cs typeface="Amazon Ember" panose="020B0603020204020204" pitchFamily="34" charset="0"/>
              </a:rPr>
              <a:t>DynamoDB</a:t>
            </a:r>
          </a:p>
        </p:txBody>
      </p:sp>
      <p:sp>
        <p:nvSpPr>
          <p:cNvPr id="29" name="Oval 28">
            <a:extLst>
              <a:ext uri="{FF2B5EF4-FFF2-40B4-BE49-F238E27FC236}">
                <a16:creationId xmlns:a16="http://schemas.microsoft.com/office/drawing/2014/main" id="{659F4CCD-3D66-2041-92CE-838A6A3A11D0}"/>
              </a:ext>
            </a:extLst>
          </p:cNvPr>
          <p:cNvSpPr/>
          <p:nvPr/>
        </p:nvSpPr>
        <p:spPr>
          <a:xfrm>
            <a:off x="4847989" y="5416475"/>
            <a:ext cx="398033" cy="398033"/>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800" dirty="0"/>
              <a:t>3</a:t>
            </a:r>
          </a:p>
        </p:txBody>
      </p:sp>
      <p:sp>
        <p:nvSpPr>
          <p:cNvPr id="30" name="Oval 29">
            <a:extLst>
              <a:ext uri="{FF2B5EF4-FFF2-40B4-BE49-F238E27FC236}">
                <a16:creationId xmlns:a16="http://schemas.microsoft.com/office/drawing/2014/main" id="{BCD30614-01BA-8344-9587-B0F7DB7215E1}"/>
              </a:ext>
            </a:extLst>
          </p:cNvPr>
          <p:cNvSpPr/>
          <p:nvPr/>
        </p:nvSpPr>
        <p:spPr>
          <a:xfrm>
            <a:off x="4847988" y="6780284"/>
            <a:ext cx="398033" cy="398033"/>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800" dirty="0"/>
              <a:t>4</a:t>
            </a:r>
          </a:p>
        </p:txBody>
      </p:sp>
    </p:spTree>
    <p:extLst>
      <p:ext uri="{BB962C8B-B14F-4D97-AF65-F5344CB8AC3E}">
        <p14:creationId xmlns:p14="http://schemas.microsoft.com/office/powerpoint/2010/main" val="9991733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B44C776-E5D3-B247-A930-A5A9D628366C}"/>
              </a:ext>
            </a:extLst>
          </p:cNvPr>
          <p:cNvSpPr>
            <a:spLocks noGrp="1"/>
          </p:cNvSpPr>
          <p:nvPr>
            <p:ph type="title"/>
          </p:nvPr>
        </p:nvSpPr>
        <p:spPr/>
        <p:txBody>
          <a:bodyPr/>
          <a:lstStyle/>
          <a:p>
            <a:r>
              <a:rPr lang="en-US" dirty="0"/>
              <a:t>Streaming data ingestion and storage</a:t>
            </a:r>
          </a:p>
        </p:txBody>
      </p:sp>
      <p:sp>
        <p:nvSpPr>
          <p:cNvPr id="7" name="Content Placeholder 6">
            <a:extLst>
              <a:ext uri="{FF2B5EF4-FFF2-40B4-BE49-F238E27FC236}">
                <a16:creationId xmlns:a16="http://schemas.microsoft.com/office/drawing/2014/main" id="{62A86524-F983-7845-A78D-3552E9F09F77}"/>
              </a:ext>
            </a:extLst>
          </p:cNvPr>
          <p:cNvSpPr>
            <a:spLocks noGrp="1"/>
          </p:cNvSpPr>
          <p:nvPr>
            <p:ph sz="half" idx="1"/>
          </p:nvPr>
        </p:nvSpPr>
        <p:spPr>
          <a:xfrm>
            <a:off x="853377" y="4466851"/>
            <a:ext cx="6184302" cy="2711866"/>
          </a:xfrm>
        </p:spPr>
        <p:txBody>
          <a:bodyPr>
            <a:normAutofit/>
          </a:bodyPr>
          <a:lstStyle/>
          <a:p>
            <a:pPr marL="514350" indent="-514350">
              <a:buFont typeface="+mj-lt"/>
              <a:buAutoNum type="arabicPeriod"/>
            </a:pPr>
            <a:r>
              <a:rPr lang="en-US" dirty="0"/>
              <a:t>Lambda service polls Kinesis Data Stream for messages</a:t>
            </a:r>
          </a:p>
          <a:p>
            <a:pPr marL="514350" indent="-514350">
              <a:buFont typeface="+mj-lt"/>
              <a:buAutoNum type="arabicPeriod"/>
            </a:pPr>
            <a:r>
              <a:rPr lang="en-US" dirty="0"/>
              <a:t>Function is </a:t>
            </a:r>
            <a:r>
              <a:rPr lang="en-US" dirty="0">
                <a:solidFill>
                  <a:schemeClr val="accent1"/>
                </a:solidFill>
              </a:rPr>
              <a:t>synchronously</a:t>
            </a:r>
            <a:r>
              <a:rPr lang="en-US" dirty="0"/>
              <a:t> invoked with </a:t>
            </a:r>
            <a:r>
              <a:rPr lang="en-US" dirty="0">
                <a:solidFill>
                  <a:schemeClr val="accent1"/>
                </a:solidFill>
              </a:rPr>
              <a:t>batches</a:t>
            </a:r>
            <a:r>
              <a:rPr lang="en-US" dirty="0"/>
              <a:t> of messages</a:t>
            </a:r>
          </a:p>
        </p:txBody>
      </p:sp>
      <p:pic>
        <p:nvPicPr>
          <p:cNvPr id="16" name="Graphic 15">
            <a:extLst>
              <a:ext uri="{FF2B5EF4-FFF2-40B4-BE49-F238E27FC236}">
                <a16:creationId xmlns:a16="http://schemas.microsoft.com/office/drawing/2014/main" id="{ECCBA95B-260B-E04D-81B8-53B9F46CC7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28972" y="2341707"/>
            <a:ext cx="724130" cy="724130"/>
          </a:xfrm>
          <a:prstGeom prst="rect">
            <a:avLst/>
          </a:prstGeom>
        </p:spPr>
      </p:pic>
      <p:cxnSp>
        <p:nvCxnSpPr>
          <p:cNvPr id="17" name="Straight Arrow Connector 16">
            <a:extLst>
              <a:ext uri="{FF2B5EF4-FFF2-40B4-BE49-F238E27FC236}">
                <a16:creationId xmlns:a16="http://schemas.microsoft.com/office/drawing/2014/main" id="{0D5179D2-DFD7-5B49-B51D-4693746B4E58}"/>
              </a:ext>
            </a:extLst>
          </p:cNvPr>
          <p:cNvCxnSpPr>
            <a:cxnSpLocks/>
          </p:cNvCxnSpPr>
          <p:nvPr/>
        </p:nvCxnSpPr>
        <p:spPr>
          <a:xfrm rot="16200000">
            <a:off x="5052169" y="2230437"/>
            <a:ext cx="0" cy="946672"/>
          </a:xfrm>
          <a:prstGeom prst="straightConnector1">
            <a:avLst/>
          </a:prstGeom>
          <a:ln w="12700">
            <a:solidFill>
              <a:srgbClr val="E7ECEF"/>
            </a:solidFill>
            <a:headEnd type="none"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61016F3-5FA1-0440-994B-06DCDAD877E1}"/>
              </a:ext>
            </a:extLst>
          </p:cNvPr>
          <p:cNvCxnSpPr>
            <a:cxnSpLocks/>
          </p:cNvCxnSpPr>
          <p:nvPr/>
        </p:nvCxnSpPr>
        <p:spPr>
          <a:xfrm rot="16200000">
            <a:off x="7304370" y="2230437"/>
            <a:ext cx="0" cy="946672"/>
          </a:xfrm>
          <a:prstGeom prst="straightConnector1">
            <a:avLst/>
          </a:prstGeom>
          <a:ln w="12700">
            <a:solidFill>
              <a:srgbClr val="E7ECEF"/>
            </a:solidFill>
            <a:headEnd type="none" w="med" len="sm"/>
            <a:tailEnd type="arrow" w="med" len="sm"/>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AE08B89C-FFEA-DB46-82B2-3D8E50C539A3}"/>
              </a:ext>
            </a:extLst>
          </p:cNvPr>
          <p:cNvSpPr/>
          <p:nvPr/>
        </p:nvSpPr>
        <p:spPr>
          <a:xfrm>
            <a:off x="4840320" y="2161225"/>
            <a:ext cx="398033" cy="398033"/>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800" dirty="0"/>
              <a:t>1</a:t>
            </a:r>
          </a:p>
        </p:txBody>
      </p:sp>
      <p:sp>
        <p:nvSpPr>
          <p:cNvPr id="24" name="Oval 23">
            <a:extLst>
              <a:ext uri="{FF2B5EF4-FFF2-40B4-BE49-F238E27FC236}">
                <a16:creationId xmlns:a16="http://schemas.microsoft.com/office/drawing/2014/main" id="{B911BD33-F45B-C643-849C-8BE8281737C8}"/>
              </a:ext>
            </a:extLst>
          </p:cNvPr>
          <p:cNvSpPr/>
          <p:nvPr/>
        </p:nvSpPr>
        <p:spPr>
          <a:xfrm>
            <a:off x="7116183" y="2161225"/>
            <a:ext cx="398033" cy="398033"/>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800" dirty="0"/>
              <a:t>2</a:t>
            </a:r>
          </a:p>
        </p:txBody>
      </p:sp>
      <p:sp>
        <p:nvSpPr>
          <p:cNvPr id="28" name="TextBox 27">
            <a:extLst>
              <a:ext uri="{FF2B5EF4-FFF2-40B4-BE49-F238E27FC236}">
                <a16:creationId xmlns:a16="http://schemas.microsoft.com/office/drawing/2014/main" id="{5664550B-0EC1-3348-BD17-1F6AF19E4C31}"/>
              </a:ext>
            </a:extLst>
          </p:cNvPr>
          <p:cNvSpPr txBox="1"/>
          <p:nvPr/>
        </p:nvSpPr>
        <p:spPr>
          <a:xfrm>
            <a:off x="566929" y="793124"/>
            <a:ext cx="5682966" cy="538609"/>
          </a:xfrm>
          <a:prstGeom prst="rect">
            <a:avLst/>
          </a:prstGeom>
          <a:noFill/>
        </p:spPr>
        <p:txBody>
          <a:bodyPr wrap="none" rtlCol="0">
            <a:spAutoFit/>
          </a:bodyPr>
          <a:lstStyle/>
          <a:p>
            <a:pPr algn="l"/>
            <a:r>
              <a:rPr lang="en-US" sz="2900" i="1" dirty="0">
                <a:solidFill>
                  <a:schemeClr val="accent1"/>
                </a:solidFill>
                <a:latin typeface="Amazon Ember" panose="020B0603020204020204" pitchFamily="34" charset="0"/>
                <a:ea typeface="Amazon Ember" panose="020B0603020204020204" pitchFamily="34" charset="0"/>
                <a:cs typeface="Amazon Ember" panose="020B0603020204020204" pitchFamily="34" charset="0"/>
              </a:rPr>
              <a:t>Consume, process, and store data</a:t>
            </a:r>
          </a:p>
        </p:txBody>
      </p:sp>
      <p:cxnSp>
        <p:nvCxnSpPr>
          <p:cNvPr id="23" name="Straight Arrow Connector 22">
            <a:extLst>
              <a:ext uri="{FF2B5EF4-FFF2-40B4-BE49-F238E27FC236}">
                <a16:creationId xmlns:a16="http://schemas.microsoft.com/office/drawing/2014/main" id="{8D543CF4-BCC7-874F-B1EC-F20F11D60968}"/>
              </a:ext>
            </a:extLst>
          </p:cNvPr>
          <p:cNvCxnSpPr>
            <a:cxnSpLocks/>
          </p:cNvCxnSpPr>
          <p:nvPr/>
        </p:nvCxnSpPr>
        <p:spPr>
          <a:xfrm flipV="1">
            <a:off x="8707096" y="1934030"/>
            <a:ext cx="2119257" cy="732662"/>
          </a:xfrm>
          <a:prstGeom prst="straightConnector1">
            <a:avLst/>
          </a:prstGeom>
          <a:ln w="12700">
            <a:solidFill>
              <a:srgbClr val="E7ECEF"/>
            </a:solidFill>
            <a:headEnd type="none"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9EEDCA0-DDF3-7241-B828-163A2CF3CA2F}"/>
              </a:ext>
            </a:extLst>
          </p:cNvPr>
          <p:cNvCxnSpPr>
            <a:cxnSpLocks/>
          </p:cNvCxnSpPr>
          <p:nvPr/>
        </p:nvCxnSpPr>
        <p:spPr>
          <a:xfrm>
            <a:off x="8707096" y="2666692"/>
            <a:ext cx="1996342" cy="612394"/>
          </a:xfrm>
          <a:prstGeom prst="straightConnector1">
            <a:avLst/>
          </a:prstGeom>
          <a:ln w="12700">
            <a:solidFill>
              <a:srgbClr val="E7ECEF"/>
            </a:solidFill>
            <a:headEnd type="none" w="med" len="sm"/>
            <a:tailEnd type="arrow" w="med" len="sm"/>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BB41567-F56C-5E41-81C2-1AC2DE828CE3}"/>
              </a:ext>
            </a:extLst>
          </p:cNvPr>
          <p:cNvSpPr txBox="1"/>
          <p:nvPr/>
        </p:nvSpPr>
        <p:spPr>
          <a:xfrm>
            <a:off x="10653836" y="2254524"/>
            <a:ext cx="1337667" cy="517065"/>
          </a:xfrm>
          <a:prstGeom prst="rect">
            <a:avLst/>
          </a:prstGeom>
          <a:noFill/>
        </p:spPr>
        <p:txBody>
          <a:bodyPr wrap="square" lIns="0" tIns="0" rIns="0" bIns="0" rtlCol="0">
            <a:spAutoFit/>
          </a:bodyPr>
          <a:lstStyle/>
          <a:p>
            <a:pPr algn="ctr"/>
            <a:r>
              <a:rPr lang="en-US" sz="1680" dirty="0">
                <a:latin typeface="Amazon Ember" panose="020B0603020204020204" pitchFamily="34" charset="0"/>
                <a:ea typeface="Amazon Ember" panose="020B0603020204020204" pitchFamily="34" charset="0"/>
                <a:cs typeface="Amazon Ember" panose="020B0603020204020204" pitchFamily="34" charset="0"/>
              </a:rPr>
              <a:t>Amazon </a:t>
            </a:r>
          </a:p>
          <a:p>
            <a:pPr algn="ctr"/>
            <a:r>
              <a:rPr lang="en-US" sz="1680" dirty="0">
                <a:latin typeface="Amazon Ember" panose="020B0603020204020204" pitchFamily="34" charset="0"/>
                <a:ea typeface="Amazon Ember" panose="020B0603020204020204" pitchFamily="34" charset="0"/>
                <a:cs typeface="Amazon Ember" panose="020B0603020204020204" pitchFamily="34" charset="0"/>
              </a:rPr>
              <a:t>Redshift</a:t>
            </a:r>
          </a:p>
        </p:txBody>
      </p:sp>
      <p:sp>
        <p:nvSpPr>
          <p:cNvPr id="27" name="TextBox 26">
            <a:extLst>
              <a:ext uri="{FF2B5EF4-FFF2-40B4-BE49-F238E27FC236}">
                <a16:creationId xmlns:a16="http://schemas.microsoft.com/office/drawing/2014/main" id="{A0C15C99-2A17-D44E-A78F-22455571D482}"/>
              </a:ext>
            </a:extLst>
          </p:cNvPr>
          <p:cNvSpPr txBox="1"/>
          <p:nvPr/>
        </p:nvSpPr>
        <p:spPr>
          <a:xfrm>
            <a:off x="10684644" y="3798129"/>
            <a:ext cx="1337667" cy="258532"/>
          </a:xfrm>
          <a:prstGeom prst="rect">
            <a:avLst/>
          </a:prstGeom>
          <a:noFill/>
        </p:spPr>
        <p:txBody>
          <a:bodyPr wrap="square" lIns="0" tIns="0" rIns="0" bIns="0" rtlCol="0">
            <a:spAutoFit/>
          </a:bodyPr>
          <a:lstStyle/>
          <a:p>
            <a:pPr algn="ctr"/>
            <a:r>
              <a:rPr lang="en-US" sz="1680" dirty="0">
                <a:latin typeface="Amazon Ember" panose="020B0603020204020204" pitchFamily="34" charset="0"/>
                <a:ea typeface="Amazon Ember" panose="020B0603020204020204" pitchFamily="34" charset="0"/>
                <a:cs typeface="Amazon Ember" panose="020B0603020204020204" pitchFamily="34" charset="0"/>
              </a:rPr>
              <a:t>Amazon S3</a:t>
            </a:r>
          </a:p>
        </p:txBody>
      </p:sp>
      <p:sp>
        <p:nvSpPr>
          <p:cNvPr id="29" name="Oval 28">
            <a:extLst>
              <a:ext uri="{FF2B5EF4-FFF2-40B4-BE49-F238E27FC236}">
                <a16:creationId xmlns:a16="http://schemas.microsoft.com/office/drawing/2014/main" id="{659F4CCD-3D66-2041-92CE-838A6A3A11D0}"/>
              </a:ext>
            </a:extLst>
          </p:cNvPr>
          <p:cNvSpPr/>
          <p:nvPr/>
        </p:nvSpPr>
        <p:spPr>
          <a:xfrm>
            <a:off x="9659363" y="2422129"/>
            <a:ext cx="398033" cy="398033"/>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800" dirty="0"/>
              <a:t>3</a:t>
            </a:r>
          </a:p>
        </p:txBody>
      </p:sp>
      <p:pic>
        <p:nvPicPr>
          <p:cNvPr id="31" name="Graphic 30">
            <a:extLst>
              <a:ext uri="{FF2B5EF4-FFF2-40B4-BE49-F238E27FC236}">
                <a16:creationId xmlns:a16="http://schemas.microsoft.com/office/drawing/2014/main" id="{0F5EB3D2-C406-764B-B749-8D7DF58CAB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89928" y="2348172"/>
            <a:ext cx="711200" cy="711200"/>
          </a:xfrm>
          <a:prstGeom prst="rect">
            <a:avLst/>
          </a:prstGeom>
        </p:spPr>
      </p:pic>
      <p:pic>
        <p:nvPicPr>
          <p:cNvPr id="32" name="Graphic 31">
            <a:extLst>
              <a:ext uri="{FF2B5EF4-FFF2-40B4-BE49-F238E27FC236}">
                <a16:creationId xmlns:a16="http://schemas.microsoft.com/office/drawing/2014/main" id="{F64194E3-106A-A84E-9DBF-67260157BDE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63104" y="2348172"/>
            <a:ext cx="711200" cy="711200"/>
          </a:xfrm>
          <a:prstGeom prst="rect">
            <a:avLst/>
          </a:prstGeom>
        </p:spPr>
      </p:pic>
      <p:pic>
        <p:nvPicPr>
          <p:cNvPr id="33" name="Graphic 32">
            <a:extLst>
              <a:ext uri="{FF2B5EF4-FFF2-40B4-BE49-F238E27FC236}">
                <a16:creationId xmlns:a16="http://schemas.microsoft.com/office/drawing/2014/main" id="{F5B1308D-96D5-EE47-9444-4E70CC87CBC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997877" y="1477321"/>
            <a:ext cx="711200" cy="711200"/>
          </a:xfrm>
          <a:prstGeom prst="rect">
            <a:avLst/>
          </a:prstGeom>
        </p:spPr>
      </p:pic>
      <p:cxnSp>
        <p:nvCxnSpPr>
          <p:cNvPr id="35" name="Straight Arrow Connector 34">
            <a:extLst>
              <a:ext uri="{FF2B5EF4-FFF2-40B4-BE49-F238E27FC236}">
                <a16:creationId xmlns:a16="http://schemas.microsoft.com/office/drawing/2014/main" id="{EBDBD1F0-122C-8240-AA56-81951148DF9B}"/>
              </a:ext>
            </a:extLst>
          </p:cNvPr>
          <p:cNvCxnSpPr>
            <a:cxnSpLocks/>
          </p:cNvCxnSpPr>
          <p:nvPr/>
        </p:nvCxnSpPr>
        <p:spPr>
          <a:xfrm rot="16200000">
            <a:off x="2935076" y="2234227"/>
            <a:ext cx="0" cy="946672"/>
          </a:xfrm>
          <a:prstGeom prst="straightConnector1">
            <a:avLst/>
          </a:prstGeom>
          <a:ln w="12700">
            <a:solidFill>
              <a:srgbClr val="E7ECEF"/>
            </a:solidFill>
            <a:headEnd type="none" w="med" len="sm"/>
            <a:tailEnd type="arrow" w="med" len="sm"/>
          </a:ln>
        </p:spPr>
        <p:style>
          <a:lnRef idx="1">
            <a:schemeClr val="accent1"/>
          </a:lnRef>
          <a:fillRef idx="0">
            <a:schemeClr val="accent1"/>
          </a:fillRef>
          <a:effectRef idx="0">
            <a:schemeClr val="accent1"/>
          </a:effectRef>
          <a:fontRef idx="minor">
            <a:schemeClr val="tx1"/>
          </a:fontRef>
        </p:style>
      </p:cxnSp>
      <p:sp>
        <p:nvSpPr>
          <p:cNvPr id="36" name="Content Placeholder 6">
            <a:extLst>
              <a:ext uri="{FF2B5EF4-FFF2-40B4-BE49-F238E27FC236}">
                <a16:creationId xmlns:a16="http://schemas.microsoft.com/office/drawing/2014/main" id="{907F5965-4864-B74D-B491-BB90D771B401}"/>
              </a:ext>
            </a:extLst>
          </p:cNvPr>
          <p:cNvSpPr txBox="1">
            <a:spLocks/>
          </p:cNvSpPr>
          <p:nvPr/>
        </p:nvSpPr>
        <p:spPr>
          <a:xfrm>
            <a:off x="7116183" y="4879019"/>
            <a:ext cx="6184302" cy="2299698"/>
          </a:xfrm>
          <a:prstGeom prst="rect">
            <a:avLst/>
          </a:prstGeom>
        </p:spPr>
        <p:txBody>
          <a:bodyPr vert="horz" lIns="91440" tIns="45720" rIns="91440" bIns="45720" rtlCol="0">
            <a:normAutofit/>
          </a:bodyPr>
          <a:lstStyle>
            <a:lvl1pPr marL="0" indent="0" algn="l" defTabSz="731520" rtl="0" eaLnBrk="1" latinLnBrk="0" hangingPunct="1">
              <a:spcBef>
                <a:spcPct val="20000"/>
              </a:spcBef>
              <a:buFontTx/>
              <a:buNone/>
              <a:defRPr sz="3200" b="0" i="0" kern="1200">
                <a:solidFill>
                  <a:schemeClr val="tx1"/>
                </a:solidFill>
                <a:latin typeface="Amazon Ember Regular" charset="0"/>
                <a:ea typeface="+mn-ea"/>
                <a:cs typeface="Amazon Ember Regular" charset="0"/>
              </a:defRPr>
            </a:lvl1pPr>
            <a:lvl2pPr marL="1188720" indent="-457200" algn="l" defTabSz="731520" rtl="0" eaLnBrk="1" latinLnBrk="0" hangingPunct="1">
              <a:spcBef>
                <a:spcPct val="20000"/>
              </a:spcBef>
              <a:buFont typeface="Arial"/>
              <a:buChar char="•"/>
              <a:defRPr sz="2900" b="0" i="0" kern="1200">
                <a:solidFill>
                  <a:schemeClr val="tx1"/>
                </a:solidFill>
                <a:latin typeface="Amazon Ember Regular" charset="0"/>
                <a:ea typeface="+mn-ea"/>
                <a:cs typeface="Amazon Ember Regular" charset="0"/>
              </a:defRPr>
            </a:lvl2pPr>
            <a:lvl3pPr marL="1828800" indent="-365760" algn="l" defTabSz="731520" rtl="0" eaLnBrk="1" latinLnBrk="0" hangingPunct="1">
              <a:spcBef>
                <a:spcPct val="20000"/>
              </a:spcBef>
              <a:buFont typeface="Arial"/>
              <a:buChar char="•"/>
              <a:defRPr sz="2600" b="0" i="0" kern="1200">
                <a:solidFill>
                  <a:schemeClr val="tx1"/>
                </a:solidFill>
                <a:latin typeface="Amazon Ember Regular" charset="0"/>
                <a:ea typeface="+mn-ea"/>
                <a:cs typeface="Amazon Ember Regular" charset="0"/>
              </a:defRPr>
            </a:lvl3pPr>
            <a:lvl4pPr marL="2194560" indent="0" algn="l" defTabSz="731520" rtl="0" eaLnBrk="1" latinLnBrk="0" hangingPunct="1">
              <a:spcBef>
                <a:spcPct val="20000"/>
              </a:spcBef>
              <a:buFont typeface="Arial"/>
              <a:buNone/>
              <a:defRPr sz="2600" b="0" i="0" kern="1200">
                <a:solidFill>
                  <a:schemeClr val="tx1"/>
                </a:solidFill>
                <a:latin typeface="Amazon Ember Regular" charset="0"/>
                <a:ea typeface="+mn-ea"/>
                <a:cs typeface="Amazon Ember Regular" charset="0"/>
              </a:defRPr>
            </a:lvl4pPr>
            <a:lvl5pPr marL="3291840" indent="-365760" algn="l" defTabSz="731520" rtl="0" eaLnBrk="1" latinLnBrk="0" hangingPunct="1">
              <a:spcBef>
                <a:spcPct val="20000"/>
              </a:spcBef>
              <a:buFont typeface="Arial"/>
              <a:buChar char="»"/>
              <a:defRPr sz="2560" b="0" i="0" kern="1200">
                <a:solidFill>
                  <a:schemeClr val="tx1"/>
                </a:solidFill>
                <a:latin typeface="Amazon Ember Regular" charset="0"/>
                <a:ea typeface="+mn-ea"/>
                <a:cs typeface="Amazon Ember Regular" charset="0"/>
              </a:defRPr>
            </a:lvl5pPr>
            <a:lvl6pPr marL="4023360" indent="-365760" algn="l" defTabSz="731520" rtl="0" eaLnBrk="1" latinLnBrk="0" hangingPunct="1">
              <a:spcBef>
                <a:spcPct val="20000"/>
              </a:spcBef>
              <a:buFont typeface="Arial"/>
              <a:buChar char="•"/>
              <a:defRPr sz="288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288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288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2880" kern="1200">
                <a:solidFill>
                  <a:schemeClr val="tx1"/>
                </a:solidFill>
                <a:latin typeface="+mn-lt"/>
                <a:ea typeface="+mn-ea"/>
                <a:cs typeface="+mn-cs"/>
              </a:defRPr>
            </a:lvl9pPr>
          </a:lstStyle>
          <a:p>
            <a:pPr marL="514350" indent="-514350">
              <a:buFont typeface="+mj-lt"/>
              <a:buAutoNum type="arabicPeriod" startAt="3"/>
            </a:pPr>
            <a:r>
              <a:rPr lang="en-US" dirty="0"/>
              <a:t>Function processes and/or pushes data to downstream data stores</a:t>
            </a:r>
          </a:p>
        </p:txBody>
      </p:sp>
      <p:sp>
        <p:nvSpPr>
          <p:cNvPr id="30" name="TextBox 29">
            <a:extLst>
              <a:ext uri="{FF2B5EF4-FFF2-40B4-BE49-F238E27FC236}">
                <a16:creationId xmlns:a16="http://schemas.microsoft.com/office/drawing/2014/main" id="{4F18DC87-0209-5D40-AA7C-5722F6436B27}"/>
              </a:ext>
            </a:extLst>
          </p:cNvPr>
          <p:cNvSpPr txBox="1"/>
          <p:nvPr/>
        </p:nvSpPr>
        <p:spPr>
          <a:xfrm>
            <a:off x="3520571" y="3091021"/>
            <a:ext cx="849913" cy="523220"/>
          </a:xfrm>
          <a:prstGeom prst="rect">
            <a:avLst/>
          </a:prstGeom>
          <a:noFill/>
        </p:spPr>
        <p:txBody>
          <a:bodyPr wrap="none" rtlCol="0">
            <a:spAutoFit/>
          </a:bodyPr>
          <a:lstStyle/>
          <a:p>
            <a:pPr algn="ctr"/>
            <a:r>
              <a:rPr lang="en-US" sz="1400" dirty="0">
                <a:latin typeface="Amazon Ember" panose="020B0603020204020204" pitchFamily="34" charset="0"/>
                <a:ea typeface="Amazon Ember" panose="020B0603020204020204" pitchFamily="34" charset="0"/>
                <a:cs typeface="Amazon Ember" panose="020B0603020204020204" pitchFamily="34" charset="0"/>
              </a:rPr>
              <a:t>Amazon</a:t>
            </a:r>
          </a:p>
          <a:p>
            <a:pPr algn="ctr"/>
            <a:r>
              <a:rPr lang="en-US" sz="1400" dirty="0">
                <a:latin typeface="Amazon Ember" panose="020B0603020204020204" pitchFamily="34" charset="0"/>
                <a:ea typeface="Amazon Ember" panose="020B0603020204020204" pitchFamily="34" charset="0"/>
                <a:cs typeface="Amazon Ember" panose="020B0603020204020204" pitchFamily="34" charset="0"/>
              </a:rPr>
              <a:t>Kinesis</a:t>
            </a:r>
          </a:p>
        </p:txBody>
      </p:sp>
      <p:sp>
        <p:nvSpPr>
          <p:cNvPr id="38" name="TextBox 37">
            <a:extLst>
              <a:ext uri="{FF2B5EF4-FFF2-40B4-BE49-F238E27FC236}">
                <a16:creationId xmlns:a16="http://schemas.microsoft.com/office/drawing/2014/main" id="{6EE2A1E7-1182-1B43-B1D9-5E4F869EADC2}"/>
              </a:ext>
            </a:extLst>
          </p:cNvPr>
          <p:cNvSpPr txBox="1"/>
          <p:nvPr/>
        </p:nvSpPr>
        <p:spPr>
          <a:xfrm>
            <a:off x="5482955" y="3091021"/>
            <a:ext cx="1271502" cy="307777"/>
          </a:xfrm>
          <a:prstGeom prst="rect">
            <a:avLst/>
          </a:prstGeom>
          <a:noFill/>
        </p:spPr>
        <p:txBody>
          <a:bodyPr wrap="none" rtlCol="0">
            <a:spAutoFit/>
          </a:bodyPr>
          <a:lstStyle/>
          <a:p>
            <a:pPr algn="ctr"/>
            <a:r>
              <a:rPr lang="en-US" sz="1400" dirty="0">
                <a:latin typeface="Amazon Ember" panose="020B0603020204020204" pitchFamily="34" charset="0"/>
                <a:ea typeface="Amazon Ember" panose="020B0603020204020204" pitchFamily="34" charset="0"/>
                <a:cs typeface="Amazon Ember" panose="020B0603020204020204" pitchFamily="34" charset="0"/>
              </a:rPr>
              <a:t>AWS Lambda</a:t>
            </a:r>
          </a:p>
        </p:txBody>
      </p:sp>
      <p:pic>
        <p:nvPicPr>
          <p:cNvPr id="39" name="Picture 38">
            <a:extLst>
              <a:ext uri="{FF2B5EF4-FFF2-40B4-BE49-F238E27FC236}">
                <a16:creationId xmlns:a16="http://schemas.microsoft.com/office/drawing/2014/main" id="{DB4E0E44-85F8-5348-A32F-A2180287B2DE}"/>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1425558" y="2150089"/>
            <a:ext cx="1118693" cy="1118693"/>
          </a:xfrm>
          <a:prstGeom prst="rect">
            <a:avLst/>
          </a:prstGeom>
        </p:spPr>
      </p:pic>
      <p:pic>
        <p:nvPicPr>
          <p:cNvPr id="37" name="Graphic 36">
            <a:extLst>
              <a:ext uri="{FF2B5EF4-FFF2-40B4-BE49-F238E27FC236}">
                <a16:creationId xmlns:a16="http://schemas.microsoft.com/office/drawing/2014/main" id="{82BDC461-8070-5D4A-B392-99600EE3C9F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967069" y="3030361"/>
            <a:ext cx="711200" cy="711200"/>
          </a:xfrm>
          <a:prstGeom prst="rect">
            <a:avLst/>
          </a:prstGeom>
        </p:spPr>
      </p:pic>
    </p:spTree>
    <p:extLst>
      <p:ext uri="{BB962C8B-B14F-4D97-AF65-F5344CB8AC3E}">
        <p14:creationId xmlns:p14="http://schemas.microsoft.com/office/powerpoint/2010/main" val="18442757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B44C776-E5D3-B247-A930-A5A9D628366C}"/>
              </a:ext>
            </a:extLst>
          </p:cNvPr>
          <p:cNvSpPr>
            <a:spLocks noGrp="1"/>
          </p:cNvSpPr>
          <p:nvPr>
            <p:ph type="title"/>
          </p:nvPr>
        </p:nvSpPr>
        <p:spPr/>
        <p:txBody>
          <a:bodyPr/>
          <a:lstStyle/>
          <a:p>
            <a:r>
              <a:rPr lang="en-US" dirty="0"/>
              <a:t>Fan out</a:t>
            </a:r>
          </a:p>
        </p:txBody>
      </p:sp>
      <p:sp>
        <p:nvSpPr>
          <p:cNvPr id="7" name="Content Placeholder 6">
            <a:extLst>
              <a:ext uri="{FF2B5EF4-FFF2-40B4-BE49-F238E27FC236}">
                <a16:creationId xmlns:a16="http://schemas.microsoft.com/office/drawing/2014/main" id="{62A86524-F983-7845-A78D-3552E9F09F77}"/>
              </a:ext>
            </a:extLst>
          </p:cNvPr>
          <p:cNvSpPr>
            <a:spLocks noGrp="1"/>
          </p:cNvSpPr>
          <p:nvPr>
            <p:ph sz="half" idx="1"/>
          </p:nvPr>
        </p:nvSpPr>
        <p:spPr>
          <a:xfrm>
            <a:off x="7874598" y="1645920"/>
            <a:ext cx="6184302" cy="5431155"/>
          </a:xfrm>
        </p:spPr>
        <p:txBody>
          <a:bodyPr/>
          <a:lstStyle/>
          <a:p>
            <a:pPr marL="514350" indent="-514350">
              <a:buFont typeface="+mj-lt"/>
              <a:buAutoNum type="arabicPeriod"/>
            </a:pPr>
            <a:r>
              <a:rPr lang="en-US" dirty="0"/>
              <a:t>“Storage first”: integrate API Gateway directly to </a:t>
            </a:r>
            <a:r>
              <a:rPr lang="en-US" dirty="0" err="1"/>
              <a:t>EventBridge</a:t>
            </a:r>
            <a:endParaRPr lang="en-US" dirty="0"/>
          </a:p>
          <a:p>
            <a:pPr marL="514350" indent="-514350">
              <a:buFont typeface="+mj-lt"/>
              <a:buAutoNum type="arabicPeriod"/>
            </a:pPr>
            <a:endParaRPr lang="en-US" dirty="0"/>
          </a:p>
          <a:p>
            <a:pPr marL="514350" indent="-514350">
              <a:buFont typeface="+mj-lt"/>
              <a:buAutoNum type="arabicPeriod"/>
            </a:pPr>
            <a:r>
              <a:rPr lang="en-US" dirty="0"/>
              <a:t>Enforce authorization</a:t>
            </a:r>
          </a:p>
          <a:p>
            <a:pPr marL="514350" indent="-514350">
              <a:buFont typeface="+mj-lt"/>
              <a:buAutoNum type="arabicPeriod"/>
            </a:pPr>
            <a:endParaRPr lang="en-US" dirty="0"/>
          </a:p>
          <a:p>
            <a:pPr marL="514350" indent="-514350">
              <a:buFont typeface="+mj-lt"/>
              <a:buAutoNum type="arabicPeriod"/>
            </a:pPr>
            <a:r>
              <a:rPr lang="en-US" dirty="0"/>
              <a:t>Use routing for efficient processing</a:t>
            </a:r>
          </a:p>
          <a:p>
            <a:pPr marL="514350" indent="-514350">
              <a:buFont typeface="+mj-lt"/>
              <a:buAutoNum type="arabicPeriod"/>
            </a:pPr>
            <a:endParaRPr lang="en-US" dirty="0"/>
          </a:p>
        </p:txBody>
      </p:sp>
      <p:sp>
        <p:nvSpPr>
          <p:cNvPr id="28" name="TextBox 27">
            <a:extLst>
              <a:ext uri="{FF2B5EF4-FFF2-40B4-BE49-F238E27FC236}">
                <a16:creationId xmlns:a16="http://schemas.microsoft.com/office/drawing/2014/main" id="{5664550B-0EC1-3348-BD17-1F6AF19E4C31}"/>
              </a:ext>
            </a:extLst>
          </p:cNvPr>
          <p:cNvSpPr txBox="1"/>
          <p:nvPr/>
        </p:nvSpPr>
        <p:spPr>
          <a:xfrm>
            <a:off x="566929" y="793124"/>
            <a:ext cx="6219972" cy="538609"/>
          </a:xfrm>
          <a:prstGeom prst="rect">
            <a:avLst/>
          </a:prstGeom>
          <a:noFill/>
        </p:spPr>
        <p:txBody>
          <a:bodyPr wrap="none" rtlCol="0">
            <a:spAutoFit/>
          </a:bodyPr>
          <a:lstStyle/>
          <a:p>
            <a:pPr algn="l"/>
            <a:r>
              <a:rPr lang="en-US" sz="2900" i="1" dirty="0">
                <a:solidFill>
                  <a:schemeClr val="accent1"/>
                </a:solidFill>
                <a:latin typeface="Amazon Ember" panose="020B0603020204020204" pitchFamily="34" charset="0"/>
                <a:ea typeface="Amazon Ember" panose="020B0603020204020204" pitchFamily="34" charset="0"/>
                <a:cs typeface="Amazon Ember" panose="020B0603020204020204" pitchFamily="34" charset="0"/>
              </a:rPr>
              <a:t>Push updates to multiple subscribers</a:t>
            </a:r>
          </a:p>
        </p:txBody>
      </p:sp>
      <p:cxnSp>
        <p:nvCxnSpPr>
          <p:cNvPr id="13" name="Straight Connector 12">
            <a:extLst>
              <a:ext uri="{FF2B5EF4-FFF2-40B4-BE49-F238E27FC236}">
                <a16:creationId xmlns:a16="http://schemas.microsoft.com/office/drawing/2014/main" id="{32116189-D831-6D4F-9CCD-89092606BD4F}"/>
              </a:ext>
            </a:extLst>
          </p:cNvPr>
          <p:cNvCxnSpPr>
            <a:cxnSpLocks/>
          </p:cNvCxnSpPr>
          <p:nvPr/>
        </p:nvCxnSpPr>
        <p:spPr>
          <a:xfrm>
            <a:off x="2310413" y="3968871"/>
            <a:ext cx="359429" cy="0"/>
          </a:xfrm>
          <a:prstGeom prst="line">
            <a:avLst/>
          </a:prstGeom>
          <a:ln w="12700">
            <a:solidFill>
              <a:srgbClr val="545B64"/>
            </a:solidFill>
            <a:headEnd type="none"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9B6749F-C509-DE41-A367-B207C1535E00}"/>
              </a:ext>
            </a:extLst>
          </p:cNvPr>
          <p:cNvCxnSpPr>
            <a:cxnSpLocks/>
          </p:cNvCxnSpPr>
          <p:nvPr/>
        </p:nvCxnSpPr>
        <p:spPr>
          <a:xfrm>
            <a:off x="973733" y="3971765"/>
            <a:ext cx="428066" cy="0"/>
          </a:xfrm>
          <a:prstGeom prst="line">
            <a:avLst/>
          </a:prstGeom>
          <a:ln w="12700">
            <a:solidFill>
              <a:srgbClr val="545B64"/>
            </a:solidFill>
            <a:headEnd type="none" w="med" len="sm"/>
            <a:tailEnd type="arrow" w="med" len="sm"/>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00C3652-98CA-5648-B064-C7A32DD94A21}"/>
              </a:ext>
            </a:extLst>
          </p:cNvPr>
          <p:cNvSpPr txBox="1"/>
          <p:nvPr/>
        </p:nvSpPr>
        <p:spPr>
          <a:xfrm>
            <a:off x="885057" y="4337842"/>
            <a:ext cx="1963309" cy="523220"/>
          </a:xfrm>
          <a:prstGeom prst="rect">
            <a:avLst/>
          </a:prstGeom>
          <a:noFill/>
        </p:spPr>
        <p:txBody>
          <a:bodyPr wrap="square" rtlCol="0">
            <a:spAutoFit/>
          </a:bodyPr>
          <a:lstStyle/>
          <a:p>
            <a:pPr algn="ctr" defTabSz="914400"/>
            <a:r>
              <a:rPr lang="en-US" sz="1400" dirty="0">
                <a:solidFill>
                  <a:srgbClr val="FAFAFA"/>
                </a:solidFill>
                <a:latin typeface="Amazon Ember" panose="020B0603020204020204" pitchFamily="34" charset="0"/>
                <a:ea typeface="Amazon Ember" panose="020B0603020204020204" pitchFamily="34" charset="0"/>
                <a:cs typeface="Amazon Ember" panose="020B0603020204020204" pitchFamily="34" charset="0"/>
              </a:rPr>
              <a:t>Amazon API </a:t>
            </a:r>
          </a:p>
          <a:p>
            <a:pPr algn="ctr" defTabSz="914400"/>
            <a:r>
              <a:rPr lang="en-US" sz="1400" dirty="0">
                <a:solidFill>
                  <a:srgbClr val="FAFAFA"/>
                </a:solidFill>
                <a:latin typeface="Amazon Ember" panose="020B0603020204020204" pitchFamily="34" charset="0"/>
                <a:ea typeface="Amazon Ember" panose="020B0603020204020204" pitchFamily="34" charset="0"/>
                <a:cs typeface="Amazon Ember" panose="020B0603020204020204" pitchFamily="34" charset="0"/>
              </a:rPr>
              <a:t>Gateway</a:t>
            </a:r>
          </a:p>
        </p:txBody>
      </p:sp>
      <p:pic>
        <p:nvPicPr>
          <p:cNvPr id="23" name="Graphic 22">
            <a:extLst>
              <a:ext uri="{FF2B5EF4-FFF2-40B4-BE49-F238E27FC236}">
                <a16:creationId xmlns:a16="http://schemas.microsoft.com/office/drawing/2014/main" id="{23F0B9C1-98C6-9F46-AB6A-854F15DCD1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1112" y="3613271"/>
            <a:ext cx="711200" cy="711200"/>
          </a:xfrm>
          <a:prstGeom prst="rect">
            <a:avLst/>
          </a:prstGeom>
        </p:spPr>
      </p:pic>
      <p:sp>
        <p:nvSpPr>
          <p:cNvPr id="25" name="TextBox 24">
            <a:extLst>
              <a:ext uri="{FF2B5EF4-FFF2-40B4-BE49-F238E27FC236}">
                <a16:creationId xmlns:a16="http://schemas.microsoft.com/office/drawing/2014/main" id="{7CE999C8-D173-E949-93EB-55EEF51478A6}"/>
              </a:ext>
            </a:extLst>
          </p:cNvPr>
          <p:cNvSpPr txBox="1"/>
          <p:nvPr/>
        </p:nvSpPr>
        <p:spPr>
          <a:xfrm>
            <a:off x="2271617" y="4346265"/>
            <a:ext cx="1776892" cy="523220"/>
          </a:xfrm>
          <a:prstGeom prst="rect">
            <a:avLst/>
          </a:prstGeom>
          <a:noFill/>
        </p:spPr>
        <p:txBody>
          <a:bodyPr wrap="square" rtlCol="0">
            <a:spAutoFit/>
          </a:bodyPr>
          <a:lstStyle/>
          <a:p>
            <a:pPr algn="ctr"/>
            <a:r>
              <a:rPr lang="en-US" sz="1400" dirty="0">
                <a:ea typeface="Amazon Ember" panose="020B0603020204020204" pitchFamily="34" charset="0"/>
                <a:cs typeface="Amazon Ember" panose="020B0603020204020204" pitchFamily="34" charset="0"/>
              </a:rPr>
              <a:t>Amazon</a:t>
            </a:r>
          </a:p>
          <a:p>
            <a:pPr algn="ctr"/>
            <a:r>
              <a:rPr lang="en-US" sz="1400" dirty="0" err="1">
                <a:ea typeface="Amazon Ember" panose="020B0603020204020204" pitchFamily="34" charset="0"/>
                <a:cs typeface="Amazon Ember" panose="020B0603020204020204" pitchFamily="34" charset="0"/>
              </a:rPr>
              <a:t>EventBridge</a:t>
            </a:r>
            <a:endParaRPr lang="en-US" sz="1400" dirty="0">
              <a:ea typeface="Amazon Ember" panose="020B0603020204020204" pitchFamily="34" charset="0"/>
              <a:cs typeface="Amazon Ember" panose="020B0603020204020204" pitchFamily="34" charset="0"/>
            </a:endParaRPr>
          </a:p>
        </p:txBody>
      </p:sp>
      <p:cxnSp>
        <p:nvCxnSpPr>
          <p:cNvPr id="34" name="Straight Connector 33">
            <a:extLst>
              <a:ext uri="{FF2B5EF4-FFF2-40B4-BE49-F238E27FC236}">
                <a16:creationId xmlns:a16="http://schemas.microsoft.com/office/drawing/2014/main" id="{4749016F-D6CD-F04B-AEE9-D321D532E1A6}"/>
              </a:ext>
            </a:extLst>
          </p:cNvPr>
          <p:cNvCxnSpPr>
            <a:cxnSpLocks/>
          </p:cNvCxnSpPr>
          <p:nvPr/>
        </p:nvCxnSpPr>
        <p:spPr>
          <a:xfrm>
            <a:off x="1889872" y="4869430"/>
            <a:ext cx="0" cy="349244"/>
          </a:xfrm>
          <a:prstGeom prst="line">
            <a:avLst/>
          </a:prstGeom>
          <a:ln w="12700">
            <a:solidFill>
              <a:srgbClr val="545B64"/>
            </a:solidFill>
            <a:headEnd type="none" w="med" len="sm"/>
            <a:tailEnd type="arrow" w="med" len="sm"/>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E529DE32-8C56-5246-8FE6-5C8898C55152}"/>
              </a:ext>
            </a:extLst>
          </p:cNvPr>
          <p:cNvGrpSpPr/>
          <p:nvPr/>
        </p:nvGrpSpPr>
        <p:grpSpPr>
          <a:xfrm>
            <a:off x="1254503" y="5319355"/>
            <a:ext cx="1415339" cy="550800"/>
            <a:chOff x="1562616" y="6154242"/>
            <a:chExt cx="1415339" cy="550800"/>
          </a:xfrm>
        </p:grpSpPr>
        <p:sp>
          <p:nvSpPr>
            <p:cNvPr id="36" name="Rectangle 35">
              <a:extLst>
                <a:ext uri="{FF2B5EF4-FFF2-40B4-BE49-F238E27FC236}">
                  <a16:creationId xmlns:a16="http://schemas.microsoft.com/office/drawing/2014/main" id="{3A965333-B405-844E-8A6C-A2E46781FBF9}"/>
                </a:ext>
              </a:extLst>
            </p:cNvPr>
            <p:cNvSpPr/>
            <p:nvPr/>
          </p:nvSpPr>
          <p:spPr>
            <a:xfrm>
              <a:off x="1562616" y="6154242"/>
              <a:ext cx="1340171" cy="550800"/>
            </a:xfrm>
            <a:prstGeom prst="rect">
              <a:avLst/>
            </a:prstGeom>
            <a:noFill/>
            <a:ln w="127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ctr"/>
              <a:endParaRPr lang="en-US" sz="1200" dirty="0">
                <a:solidFill>
                  <a:srgbClr val="8FA7C4"/>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37" name="TextBox 36">
              <a:extLst>
                <a:ext uri="{FF2B5EF4-FFF2-40B4-BE49-F238E27FC236}">
                  <a16:creationId xmlns:a16="http://schemas.microsoft.com/office/drawing/2014/main" id="{BC5135E7-082B-2049-8D7C-52620BC4A69F}"/>
                </a:ext>
              </a:extLst>
            </p:cNvPr>
            <p:cNvSpPr txBox="1"/>
            <p:nvPr/>
          </p:nvSpPr>
          <p:spPr>
            <a:xfrm>
              <a:off x="1953550" y="6194215"/>
              <a:ext cx="1024405" cy="461665"/>
            </a:xfrm>
            <a:prstGeom prst="rect">
              <a:avLst/>
            </a:prstGeom>
            <a:noFill/>
          </p:spPr>
          <p:txBody>
            <a:bodyPr wrap="square" rtlCol="0">
              <a:spAutoFit/>
            </a:bodyPr>
            <a:lstStyle/>
            <a:p>
              <a:pPr algn="ctr" defTabSz="914400"/>
              <a:r>
                <a:rPr lang="en-US" sz="1200" dirty="0">
                  <a:solidFill>
                    <a:srgbClr val="FAFAFA"/>
                  </a:solidFill>
                  <a:latin typeface="Amazon Ember" panose="020B0603020204020204" pitchFamily="34" charset="0"/>
                  <a:ea typeface="Amazon Ember" panose="020B0603020204020204" pitchFamily="34" charset="0"/>
                  <a:cs typeface="Amazon Ember" panose="020B0603020204020204" pitchFamily="34" charset="0"/>
                </a:rPr>
                <a:t>Custom </a:t>
              </a:r>
            </a:p>
            <a:p>
              <a:pPr algn="ctr" defTabSz="914400"/>
              <a:r>
                <a:rPr lang="en-US" sz="1200" dirty="0">
                  <a:solidFill>
                    <a:srgbClr val="FAFAFA"/>
                  </a:solidFill>
                  <a:latin typeface="Amazon Ember" panose="020B0603020204020204" pitchFamily="34" charset="0"/>
                  <a:ea typeface="Amazon Ember" panose="020B0603020204020204" pitchFamily="34" charset="0"/>
                  <a:cs typeface="Amazon Ember" panose="020B0603020204020204" pitchFamily="34" charset="0"/>
                </a:rPr>
                <a:t>authorizer</a:t>
              </a:r>
            </a:p>
          </p:txBody>
        </p:sp>
        <p:pic>
          <p:nvPicPr>
            <p:cNvPr id="38" name="Graphic 37">
              <a:extLst>
                <a:ext uri="{FF2B5EF4-FFF2-40B4-BE49-F238E27FC236}">
                  <a16:creationId xmlns:a16="http://schemas.microsoft.com/office/drawing/2014/main" id="{20C3F58D-95DB-A14C-BA72-40781E40EC6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45610" y="6216141"/>
              <a:ext cx="408997" cy="408997"/>
            </a:xfrm>
            <a:prstGeom prst="rect">
              <a:avLst/>
            </a:prstGeom>
          </p:spPr>
        </p:pic>
      </p:grpSp>
      <p:grpSp>
        <p:nvGrpSpPr>
          <p:cNvPr id="39" name="Group 38">
            <a:extLst>
              <a:ext uri="{FF2B5EF4-FFF2-40B4-BE49-F238E27FC236}">
                <a16:creationId xmlns:a16="http://schemas.microsoft.com/office/drawing/2014/main" id="{00BB2B1B-D700-074D-938F-0ED72752AD43}"/>
              </a:ext>
            </a:extLst>
          </p:cNvPr>
          <p:cNvGrpSpPr/>
          <p:nvPr/>
        </p:nvGrpSpPr>
        <p:grpSpPr>
          <a:xfrm>
            <a:off x="5586706" y="2248631"/>
            <a:ext cx="1970411" cy="3323263"/>
            <a:chOff x="4286564" y="3193444"/>
            <a:chExt cx="1970411" cy="3323263"/>
          </a:xfrm>
        </p:grpSpPr>
        <p:grpSp>
          <p:nvGrpSpPr>
            <p:cNvPr id="40" name="Group 39">
              <a:extLst>
                <a:ext uri="{FF2B5EF4-FFF2-40B4-BE49-F238E27FC236}">
                  <a16:creationId xmlns:a16="http://schemas.microsoft.com/office/drawing/2014/main" id="{8CDD8F04-2C8D-BC45-B563-566D3E174090}"/>
                </a:ext>
              </a:extLst>
            </p:cNvPr>
            <p:cNvGrpSpPr/>
            <p:nvPr/>
          </p:nvGrpSpPr>
          <p:grpSpPr>
            <a:xfrm>
              <a:off x="4300109" y="3487704"/>
              <a:ext cx="1897568" cy="912581"/>
              <a:chOff x="4172293" y="3487704"/>
              <a:chExt cx="1897568" cy="912581"/>
            </a:xfrm>
          </p:grpSpPr>
          <p:sp>
            <p:nvSpPr>
              <p:cNvPr id="57" name="Rectangle 56">
                <a:extLst>
                  <a:ext uri="{FF2B5EF4-FFF2-40B4-BE49-F238E27FC236}">
                    <a16:creationId xmlns:a16="http://schemas.microsoft.com/office/drawing/2014/main" id="{3253E9E7-D601-1240-BD8E-FAF9A8561FDA}"/>
                  </a:ext>
                </a:extLst>
              </p:cNvPr>
              <p:cNvSpPr/>
              <p:nvPr/>
            </p:nvSpPr>
            <p:spPr>
              <a:xfrm>
                <a:off x="4241988" y="3487704"/>
                <a:ext cx="1776892" cy="910250"/>
              </a:xfrm>
              <a:prstGeom prst="rect">
                <a:avLst/>
              </a:prstGeom>
              <a:noFill/>
              <a:ln w="127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ctr"/>
                <a:endParaRPr lang="en-US" sz="1200" dirty="0">
                  <a:solidFill>
                    <a:srgbClr val="8FA7C4"/>
                  </a:solidFill>
                  <a:latin typeface="Amazon Ember" panose="020B0603020204020204" pitchFamily="34" charset="0"/>
                  <a:ea typeface="Amazon Ember" panose="020B0603020204020204" pitchFamily="34" charset="0"/>
                  <a:cs typeface="Amazon Ember" panose="020B0603020204020204" pitchFamily="34" charset="0"/>
                </a:endParaRPr>
              </a:p>
            </p:txBody>
          </p:sp>
          <p:pic>
            <p:nvPicPr>
              <p:cNvPr id="58" name="Graphic 57">
                <a:extLst>
                  <a:ext uri="{FF2B5EF4-FFF2-40B4-BE49-F238E27FC236}">
                    <a16:creationId xmlns:a16="http://schemas.microsoft.com/office/drawing/2014/main" id="{A47F056A-71AC-E24F-921F-A68D9D12FE5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25328" y="3611861"/>
                <a:ext cx="511114" cy="511114"/>
              </a:xfrm>
              <a:prstGeom prst="rect">
                <a:avLst/>
              </a:prstGeom>
            </p:spPr>
          </p:pic>
          <p:pic>
            <p:nvPicPr>
              <p:cNvPr id="59" name="Graphic 58">
                <a:extLst>
                  <a:ext uri="{FF2B5EF4-FFF2-40B4-BE49-F238E27FC236}">
                    <a16:creationId xmlns:a16="http://schemas.microsoft.com/office/drawing/2014/main" id="{8CFF5254-313B-5C48-A68E-36ED08C803B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57148" y="3609841"/>
                <a:ext cx="511200" cy="511200"/>
              </a:xfrm>
              <a:prstGeom prst="rect">
                <a:avLst/>
              </a:prstGeom>
            </p:spPr>
          </p:pic>
          <p:cxnSp>
            <p:nvCxnSpPr>
              <p:cNvPr id="60" name="Straight Connector 59">
                <a:extLst>
                  <a:ext uri="{FF2B5EF4-FFF2-40B4-BE49-F238E27FC236}">
                    <a16:creationId xmlns:a16="http://schemas.microsoft.com/office/drawing/2014/main" id="{B5B4A6A9-877B-884C-A141-009FE6FF369B}"/>
                  </a:ext>
                </a:extLst>
              </p:cNvPr>
              <p:cNvCxnSpPr>
                <a:cxnSpLocks/>
              </p:cNvCxnSpPr>
              <p:nvPr/>
            </p:nvCxnSpPr>
            <p:spPr>
              <a:xfrm>
                <a:off x="4996370" y="3865398"/>
                <a:ext cx="295168" cy="0"/>
              </a:xfrm>
              <a:prstGeom prst="line">
                <a:avLst/>
              </a:prstGeom>
              <a:ln w="12700">
                <a:solidFill>
                  <a:srgbClr val="545B64"/>
                </a:solidFill>
                <a:headEnd type="none" w="med" len="sm"/>
                <a:tailEnd type="arrow" w="med" len="sm"/>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C1231057-AC21-CD47-8AA4-91AFCFBAA111}"/>
                  </a:ext>
                </a:extLst>
              </p:cNvPr>
              <p:cNvSpPr txBox="1"/>
              <p:nvPr/>
            </p:nvSpPr>
            <p:spPr>
              <a:xfrm>
                <a:off x="5122494" y="4122975"/>
                <a:ext cx="947367" cy="276999"/>
              </a:xfrm>
              <a:prstGeom prst="rect">
                <a:avLst/>
              </a:prstGeom>
              <a:noFill/>
            </p:spPr>
            <p:txBody>
              <a:bodyPr wrap="square" rtlCol="0">
                <a:spAutoFit/>
              </a:bodyPr>
              <a:lstStyle/>
              <a:p>
                <a:pPr algn="ctr" defTabSz="914400"/>
                <a:r>
                  <a:rPr lang="en-US" sz="1200" dirty="0">
                    <a:solidFill>
                      <a:srgbClr val="FAFAFA"/>
                    </a:solidFill>
                    <a:latin typeface="Amazon Ember" panose="020B0603020204020204" pitchFamily="34" charset="0"/>
                    <a:ea typeface="Amazon Ember" panose="020B0603020204020204" pitchFamily="34" charset="0"/>
                    <a:cs typeface="Amazon Ember" panose="020B0603020204020204" pitchFamily="34" charset="0"/>
                  </a:rPr>
                  <a:t>Consumer</a:t>
                </a:r>
              </a:p>
            </p:txBody>
          </p:sp>
          <p:sp>
            <p:nvSpPr>
              <p:cNvPr id="62" name="TextBox 61">
                <a:extLst>
                  <a:ext uri="{FF2B5EF4-FFF2-40B4-BE49-F238E27FC236}">
                    <a16:creationId xmlns:a16="http://schemas.microsoft.com/office/drawing/2014/main" id="{EC6B3CC2-B36B-5F42-A321-599F02133B29}"/>
                  </a:ext>
                </a:extLst>
              </p:cNvPr>
              <p:cNvSpPr txBox="1"/>
              <p:nvPr/>
            </p:nvSpPr>
            <p:spPr>
              <a:xfrm>
                <a:off x="4172293" y="4123286"/>
                <a:ext cx="1154879" cy="276999"/>
              </a:xfrm>
              <a:prstGeom prst="rect">
                <a:avLst/>
              </a:prstGeom>
              <a:noFill/>
            </p:spPr>
            <p:txBody>
              <a:bodyPr wrap="square" rtlCol="0">
                <a:spAutoFit/>
              </a:bodyPr>
              <a:lstStyle/>
              <a:p>
                <a:pPr algn="ctr" defTabSz="914400"/>
                <a:r>
                  <a:rPr lang="en-US" sz="1200" dirty="0">
                    <a:solidFill>
                      <a:srgbClr val="FAFAFA"/>
                    </a:solidFill>
                    <a:latin typeface="Amazon Ember" panose="020B0603020204020204" pitchFamily="34" charset="0"/>
                    <a:ea typeface="Amazon Ember" panose="020B0603020204020204" pitchFamily="34" charset="0"/>
                    <a:cs typeface="Amazon Ember" panose="020B0603020204020204" pitchFamily="34" charset="0"/>
                  </a:rPr>
                  <a:t>Amazon SQS</a:t>
                </a:r>
              </a:p>
            </p:txBody>
          </p:sp>
        </p:grpSp>
        <p:grpSp>
          <p:nvGrpSpPr>
            <p:cNvPr id="41" name="Group 40">
              <a:extLst>
                <a:ext uri="{FF2B5EF4-FFF2-40B4-BE49-F238E27FC236}">
                  <a16:creationId xmlns:a16="http://schemas.microsoft.com/office/drawing/2014/main" id="{C175236C-6736-0844-9C5C-5071BA5577FF}"/>
                </a:ext>
              </a:extLst>
            </p:cNvPr>
            <p:cNvGrpSpPr/>
            <p:nvPr/>
          </p:nvGrpSpPr>
          <p:grpSpPr>
            <a:xfrm>
              <a:off x="4296218" y="4544964"/>
              <a:ext cx="1897568" cy="912581"/>
              <a:chOff x="4172293" y="3487704"/>
              <a:chExt cx="1897568" cy="912581"/>
            </a:xfrm>
          </p:grpSpPr>
          <p:sp>
            <p:nvSpPr>
              <p:cNvPr id="51" name="Rectangle 50">
                <a:extLst>
                  <a:ext uri="{FF2B5EF4-FFF2-40B4-BE49-F238E27FC236}">
                    <a16:creationId xmlns:a16="http://schemas.microsoft.com/office/drawing/2014/main" id="{DCE03479-6A97-5444-B446-8FA4B0F58656}"/>
                  </a:ext>
                </a:extLst>
              </p:cNvPr>
              <p:cNvSpPr/>
              <p:nvPr/>
            </p:nvSpPr>
            <p:spPr>
              <a:xfrm>
                <a:off x="4241988" y="3487704"/>
                <a:ext cx="1776892" cy="910250"/>
              </a:xfrm>
              <a:prstGeom prst="rect">
                <a:avLst/>
              </a:prstGeom>
              <a:noFill/>
              <a:ln w="127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ctr"/>
                <a:endParaRPr lang="en-US" sz="1200" dirty="0">
                  <a:solidFill>
                    <a:srgbClr val="8FA7C4"/>
                  </a:solidFill>
                  <a:latin typeface="Amazon Ember" panose="020B0603020204020204" pitchFamily="34" charset="0"/>
                  <a:ea typeface="Amazon Ember" panose="020B0603020204020204" pitchFamily="34" charset="0"/>
                  <a:cs typeface="Amazon Ember" panose="020B0603020204020204" pitchFamily="34" charset="0"/>
                </a:endParaRPr>
              </a:p>
            </p:txBody>
          </p:sp>
          <p:pic>
            <p:nvPicPr>
              <p:cNvPr id="52" name="Graphic 51">
                <a:extLst>
                  <a:ext uri="{FF2B5EF4-FFF2-40B4-BE49-F238E27FC236}">
                    <a16:creationId xmlns:a16="http://schemas.microsoft.com/office/drawing/2014/main" id="{1B8C4E71-EB0E-7E47-AF76-E197577B21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25328" y="3611861"/>
                <a:ext cx="511114" cy="511114"/>
              </a:xfrm>
              <a:prstGeom prst="rect">
                <a:avLst/>
              </a:prstGeom>
            </p:spPr>
          </p:pic>
          <p:pic>
            <p:nvPicPr>
              <p:cNvPr id="53" name="Graphic 52">
                <a:extLst>
                  <a:ext uri="{FF2B5EF4-FFF2-40B4-BE49-F238E27FC236}">
                    <a16:creationId xmlns:a16="http://schemas.microsoft.com/office/drawing/2014/main" id="{0535D5F4-4311-FA4A-BB2B-7FEBBF553C4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57148" y="3609841"/>
                <a:ext cx="511200" cy="511200"/>
              </a:xfrm>
              <a:prstGeom prst="rect">
                <a:avLst/>
              </a:prstGeom>
            </p:spPr>
          </p:pic>
          <p:cxnSp>
            <p:nvCxnSpPr>
              <p:cNvPr id="54" name="Straight Connector 53">
                <a:extLst>
                  <a:ext uri="{FF2B5EF4-FFF2-40B4-BE49-F238E27FC236}">
                    <a16:creationId xmlns:a16="http://schemas.microsoft.com/office/drawing/2014/main" id="{669F3431-BE0E-D94D-AE62-DFB49AA2033E}"/>
                  </a:ext>
                </a:extLst>
              </p:cNvPr>
              <p:cNvCxnSpPr>
                <a:cxnSpLocks/>
              </p:cNvCxnSpPr>
              <p:nvPr/>
            </p:nvCxnSpPr>
            <p:spPr>
              <a:xfrm>
                <a:off x="4996370" y="3865398"/>
                <a:ext cx="295168" cy="0"/>
              </a:xfrm>
              <a:prstGeom prst="line">
                <a:avLst/>
              </a:prstGeom>
              <a:ln w="12700">
                <a:solidFill>
                  <a:srgbClr val="545B64"/>
                </a:solidFill>
                <a:headEnd type="none" w="med" len="sm"/>
                <a:tailEnd type="arrow" w="med" len="sm"/>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DB6737E9-CE9C-FD42-A990-4834BAD338CB}"/>
                  </a:ext>
                </a:extLst>
              </p:cNvPr>
              <p:cNvSpPr txBox="1"/>
              <p:nvPr/>
            </p:nvSpPr>
            <p:spPr>
              <a:xfrm>
                <a:off x="5122494" y="4122975"/>
                <a:ext cx="947367" cy="276999"/>
              </a:xfrm>
              <a:prstGeom prst="rect">
                <a:avLst/>
              </a:prstGeom>
              <a:noFill/>
            </p:spPr>
            <p:txBody>
              <a:bodyPr wrap="square" rtlCol="0">
                <a:spAutoFit/>
              </a:bodyPr>
              <a:lstStyle/>
              <a:p>
                <a:pPr algn="ctr" defTabSz="914400"/>
                <a:r>
                  <a:rPr lang="en-US" sz="1200" dirty="0">
                    <a:solidFill>
                      <a:srgbClr val="FAFAFA"/>
                    </a:solidFill>
                    <a:latin typeface="Amazon Ember" panose="020B0603020204020204" pitchFamily="34" charset="0"/>
                    <a:ea typeface="Amazon Ember" panose="020B0603020204020204" pitchFamily="34" charset="0"/>
                    <a:cs typeface="Amazon Ember" panose="020B0603020204020204" pitchFamily="34" charset="0"/>
                  </a:rPr>
                  <a:t>Consumer</a:t>
                </a:r>
              </a:p>
            </p:txBody>
          </p:sp>
          <p:sp>
            <p:nvSpPr>
              <p:cNvPr id="56" name="TextBox 55">
                <a:extLst>
                  <a:ext uri="{FF2B5EF4-FFF2-40B4-BE49-F238E27FC236}">
                    <a16:creationId xmlns:a16="http://schemas.microsoft.com/office/drawing/2014/main" id="{3BC112EE-92A1-B34B-B8A3-5FBCB99D192B}"/>
                  </a:ext>
                </a:extLst>
              </p:cNvPr>
              <p:cNvSpPr txBox="1"/>
              <p:nvPr/>
            </p:nvSpPr>
            <p:spPr>
              <a:xfrm>
                <a:off x="4172293" y="4123286"/>
                <a:ext cx="1154879" cy="276999"/>
              </a:xfrm>
              <a:prstGeom prst="rect">
                <a:avLst/>
              </a:prstGeom>
              <a:noFill/>
            </p:spPr>
            <p:txBody>
              <a:bodyPr wrap="square" rtlCol="0">
                <a:spAutoFit/>
              </a:bodyPr>
              <a:lstStyle/>
              <a:p>
                <a:pPr algn="ctr" defTabSz="914400"/>
                <a:r>
                  <a:rPr lang="en-US" sz="1200" dirty="0">
                    <a:solidFill>
                      <a:srgbClr val="FAFAFA"/>
                    </a:solidFill>
                    <a:latin typeface="Amazon Ember" panose="020B0603020204020204" pitchFamily="34" charset="0"/>
                    <a:ea typeface="Amazon Ember" panose="020B0603020204020204" pitchFamily="34" charset="0"/>
                    <a:cs typeface="Amazon Ember" panose="020B0603020204020204" pitchFamily="34" charset="0"/>
                  </a:rPr>
                  <a:t>Amazon SQS</a:t>
                </a:r>
              </a:p>
            </p:txBody>
          </p:sp>
        </p:grpSp>
        <p:sp>
          <p:nvSpPr>
            <p:cNvPr id="42" name="Rectangle 41">
              <a:extLst>
                <a:ext uri="{FF2B5EF4-FFF2-40B4-BE49-F238E27FC236}">
                  <a16:creationId xmlns:a16="http://schemas.microsoft.com/office/drawing/2014/main" id="{E42BD76E-5AEB-1D43-8CF6-D61B0E4EC540}"/>
                </a:ext>
              </a:extLst>
            </p:cNvPr>
            <p:cNvSpPr/>
            <p:nvPr/>
          </p:nvSpPr>
          <p:spPr>
            <a:xfrm>
              <a:off x="4315882" y="3193444"/>
              <a:ext cx="1897568" cy="3323263"/>
            </a:xfrm>
            <a:prstGeom prst="rect">
              <a:avLst/>
            </a:prstGeom>
            <a:noFill/>
            <a:ln w="12700">
              <a:solidFill>
                <a:srgbClr val="8FA7C4"/>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ctr"/>
              <a:endParaRPr lang="en-US" sz="1200" dirty="0">
                <a:solidFill>
                  <a:srgbClr val="8FA7C4"/>
                </a:solidFill>
                <a:latin typeface="Amazon Ember" panose="020B0603020204020204" pitchFamily="34" charset="0"/>
                <a:ea typeface="Amazon Ember" panose="020B0603020204020204" pitchFamily="34" charset="0"/>
                <a:cs typeface="Amazon Ember" panose="020B0603020204020204" pitchFamily="34" charset="0"/>
              </a:endParaRPr>
            </a:p>
          </p:txBody>
        </p:sp>
        <p:grpSp>
          <p:nvGrpSpPr>
            <p:cNvPr id="43" name="Group 42">
              <a:extLst>
                <a:ext uri="{FF2B5EF4-FFF2-40B4-BE49-F238E27FC236}">
                  <a16:creationId xmlns:a16="http://schemas.microsoft.com/office/drawing/2014/main" id="{918BEBFF-5FD2-1A48-A238-B121EAA5E238}"/>
                </a:ext>
              </a:extLst>
            </p:cNvPr>
            <p:cNvGrpSpPr/>
            <p:nvPr/>
          </p:nvGrpSpPr>
          <p:grpSpPr>
            <a:xfrm>
              <a:off x="4296218" y="5537473"/>
              <a:ext cx="1897568" cy="912581"/>
              <a:chOff x="4172293" y="3487704"/>
              <a:chExt cx="1897568" cy="912581"/>
            </a:xfrm>
          </p:grpSpPr>
          <p:sp>
            <p:nvSpPr>
              <p:cNvPr id="45" name="Rectangle 44">
                <a:extLst>
                  <a:ext uri="{FF2B5EF4-FFF2-40B4-BE49-F238E27FC236}">
                    <a16:creationId xmlns:a16="http://schemas.microsoft.com/office/drawing/2014/main" id="{2BF39452-2DBD-1E4F-B251-F3B97B1CD4C5}"/>
                  </a:ext>
                </a:extLst>
              </p:cNvPr>
              <p:cNvSpPr/>
              <p:nvPr/>
            </p:nvSpPr>
            <p:spPr>
              <a:xfrm>
                <a:off x="4241988" y="3487704"/>
                <a:ext cx="1776892" cy="910250"/>
              </a:xfrm>
              <a:prstGeom prst="rect">
                <a:avLst/>
              </a:prstGeom>
              <a:noFill/>
              <a:ln w="127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ctr"/>
                <a:endParaRPr lang="en-US" sz="1200" dirty="0">
                  <a:solidFill>
                    <a:srgbClr val="8FA7C4"/>
                  </a:solidFill>
                  <a:latin typeface="Amazon Ember" panose="020B0603020204020204" pitchFamily="34" charset="0"/>
                  <a:ea typeface="Amazon Ember" panose="020B0603020204020204" pitchFamily="34" charset="0"/>
                  <a:cs typeface="Amazon Ember" panose="020B0603020204020204" pitchFamily="34" charset="0"/>
                </a:endParaRPr>
              </a:p>
            </p:txBody>
          </p:sp>
          <p:pic>
            <p:nvPicPr>
              <p:cNvPr id="46" name="Graphic 45">
                <a:extLst>
                  <a:ext uri="{FF2B5EF4-FFF2-40B4-BE49-F238E27FC236}">
                    <a16:creationId xmlns:a16="http://schemas.microsoft.com/office/drawing/2014/main" id="{A31C2771-7BD2-E54F-AFA7-03D3E3E5A3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25328" y="3611861"/>
                <a:ext cx="511114" cy="511114"/>
              </a:xfrm>
              <a:prstGeom prst="rect">
                <a:avLst/>
              </a:prstGeom>
            </p:spPr>
          </p:pic>
          <p:pic>
            <p:nvPicPr>
              <p:cNvPr id="47" name="Graphic 46">
                <a:extLst>
                  <a:ext uri="{FF2B5EF4-FFF2-40B4-BE49-F238E27FC236}">
                    <a16:creationId xmlns:a16="http://schemas.microsoft.com/office/drawing/2014/main" id="{A66B5601-E052-0040-9DB6-E460AA2CA7C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57148" y="3609841"/>
                <a:ext cx="511200" cy="511200"/>
              </a:xfrm>
              <a:prstGeom prst="rect">
                <a:avLst/>
              </a:prstGeom>
            </p:spPr>
          </p:pic>
          <p:cxnSp>
            <p:nvCxnSpPr>
              <p:cNvPr id="48" name="Straight Connector 47">
                <a:extLst>
                  <a:ext uri="{FF2B5EF4-FFF2-40B4-BE49-F238E27FC236}">
                    <a16:creationId xmlns:a16="http://schemas.microsoft.com/office/drawing/2014/main" id="{EE471E30-98AA-384D-A802-02AFD86A6A59}"/>
                  </a:ext>
                </a:extLst>
              </p:cNvPr>
              <p:cNvCxnSpPr>
                <a:cxnSpLocks/>
              </p:cNvCxnSpPr>
              <p:nvPr/>
            </p:nvCxnSpPr>
            <p:spPr>
              <a:xfrm>
                <a:off x="4996370" y="3865398"/>
                <a:ext cx="295168" cy="0"/>
              </a:xfrm>
              <a:prstGeom prst="line">
                <a:avLst/>
              </a:prstGeom>
              <a:ln w="12700">
                <a:solidFill>
                  <a:srgbClr val="545B64"/>
                </a:solidFill>
                <a:headEnd type="none" w="med" len="sm"/>
                <a:tailEnd type="arrow" w="med" len="sm"/>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4FEF6CB3-04FE-AC45-9C6F-9C334E49BC47}"/>
                  </a:ext>
                </a:extLst>
              </p:cNvPr>
              <p:cNvSpPr txBox="1"/>
              <p:nvPr/>
            </p:nvSpPr>
            <p:spPr>
              <a:xfrm>
                <a:off x="5122494" y="4122975"/>
                <a:ext cx="947367" cy="276999"/>
              </a:xfrm>
              <a:prstGeom prst="rect">
                <a:avLst/>
              </a:prstGeom>
              <a:noFill/>
            </p:spPr>
            <p:txBody>
              <a:bodyPr wrap="square" rtlCol="0">
                <a:spAutoFit/>
              </a:bodyPr>
              <a:lstStyle/>
              <a:p>
                <a:pPr algn="ctr" defTabSz="914400"/>
                <a:r>
                  <a:rPr lang="en-US" sz="1200" dirty="0">
                    <a:solidFill>
                      <a:srgbClr val="FAFAFA"/>
                    </a:solidFill>
                    <a:latin typeface="Amazon Ember" panose="020B0603020204020204" pitchFamily="34" charset="0"/>
                    <a:ea typeface="Amazon Ember" panose="020B0603020204020204" pitchFamily="34" charset="0"/>
                    <a:cs typeface="Amazon Ember" panose="020B0603020204020204" pitchFamily="34" charset="0"/>
                  </a:rPr>
                  <a:t>Consumer</a:t>
                </a:r>
              </a:p>
            </p:txBody>
          </p:sp>
          <p:sp>
            <p:nvSpPr>
              <p:cNvPr id="50" name="TextBox 49">
                <a:extLst>
                  <a:ext uri="{FF2B5EF4-FFF2-40B4-BE49-F238E27FC236}">
                    <a16:creationId xmlns:a16="http://schemas.microsoft.com/office/drawing/2014/main" id="{DCAFFB7A-17F1-254D-92E6-F22774FCA897}"/>
                  </a:ext>
                </a:extLst>
              </p:cNvPr>
              <p:cNvSpPr txBox="1"/>
              <p:nvPr/>
            </p:nvSpPr>
            <p:spPr>
              <a:xfrm>
                <a:off x="4172293" y="4123286"/>
                <a:ext cx="1154879" cy="276999"/>
              </a:xfrm>
              <a:prstGeom prst="rect">
                <a:avLst/>
              </a:prstGeom>
              <a:noFill/>
            </p:spPr>
            <p:txBody>
              <a:bodyPr wrap="square" rtlCol="0">
                <a:spAutoFit/>
              </a:bodyPr>
              <a:lstStyle/>
              <a:p>
                <a:pPr algn="ctr" defTabSz="914400"/>
                <a:r>
                  <a:rPr lang="en-US" sz="1200" dirty="0">
                    <a:solidFill>
                      <a:srgbClr val="FAFAFA"/>
                    </a:solidFill>
                    <a:latin typeface="Amazon Ember" panose="020B0603020204020204" pitchFamily="34" charset="0"/>
                    <a:ea typeface="Amazon Ember" panose="020B0603020204020204" pitchFamily="34" charset="0"/>
                    <a:cs typeface="Amazon Ember" panose="020B0603020204020204" pitchFamily="34" charset="0"/>
                  </a:rPr>
                  <a:t>Amazon SQS</a:t>
                </a:r>
              </a:p>
            </p:txBody>
          </p:sp>
        </p:grpSp>
        <p:sp>
          <p:nvSpPr>
            <p:cNvPr id="44" name="Rectangle 43">
              <a:extLst>
                <a:ext uri="{FF2B5EF4-FFF2-40B4-BE49-F238E27FC236}">
                  <a16:creationId xmlns:a16="http://schemas.microsoft.com/office/drawing/2014/main" id="{FE1591BD-2CDD-8540-95D5-17AA6D992AE0}"/>
                </a:ext>
              </a:extLst>
            </p:cNvPr>
            <p:cNvSpPr/>
            <p:nvPr/>
          </p:nvSpPr>
          <p:spPr>
            <a:xfrm>
              <a:off x="4286564" y="3193444"/>
              <a:ext cx="1970411" cy="261610"/>
            </a:xfrm>
            <a:prstGeom prst="rect">
              <a:avLst/>
            </a:prstGeom>
          </p:spPr>
          <p:txBody>
            <a:bodyPr wrap="none">
              <a:spAutoFit/>
            </a:bodyPr>
            <a:lstStyle/>
            <a:p>
              <a:r>
                <a:rPr lang="en-US" sz="1100" kern="0" dirty="0">
                  <a:solidFill>
                    <a:srgbClr val="8FA7C4"/>
                  </a:solidFill>
                  <a:latin typeface="Amazon Ember" panose="020B0603020204020204" pitchFamily="34" charset="0"/>
                  <a:ea typeface="Amazon Ember" panose="020B0603020204020204" pitchFamily="34" charset="0"/>
                  <a:cs typeface="Amazon Ember" panose="020B0603020204020204" pitchFamily="34" charset="0"/>
                </a:rPr>
                <a:t>Multiple consumers w/ DLQ</a:t>
              </a:r>
              <a:endParaRPr lang="en-US" sz="1100" dirty="0"/>
            </a:p>
          </p:txBody>
        </p:sp>
      </p:grpSp>
      <p:sp>
        <p:nvSpPr>
          <p:cNvPr id="63" name="Rectangle 62">
            <a:extLst>
              <a:ext uri="{FF2B5EF4-FFF2-40B4-BE49-F238E27FC236}">
                <a16:creationId xmlns:a16="http://schemas.microsoft.com/office/drawing/2014/main" id="{D689F93E-CC5C-084C-AA06-06CC01F5A1F7}"/>
              </a:ext>
            </a:extLst>
          </p:cNvPr>
          <p:cNvSpPr/>
          <p:nvPr/>
        </p:nvSpPr>
        <p:spPr>
          <a:xfrm>
            <a:off x="4208393" y="2692528"/>
            <a:ext cx="1293944" cy="276999"/>
          </a:xfrm>
          <a:prstGeom prst="rect">
            <a:avLst/>
          </a:prstGeom>
        </p:spPr>
        <p:txBody>
          <a:bodyPr wrap="none">
            <a:spAutoFit/>
          </a:bodyPr>
          <a:lstStyle/>
          <a:p>
            <a:r>
              <a:rPr lang="en-US" sz="1200" b="1" kern="0" dirty="0">
                <a:solidFill>
                  <a:schemeClr val="accent3"/>
                </a:solidFill>
                <a:latin typeface="Amazon Ember" panose="020B0603020204020204" pitchFamily="34" charset="0"/>
                <a:ea typeface="Amazon Ember" panose="020B0603020204020204" pitchFamily="34" charset="0"/>
                <a:cs typeface="Amazon Ember" panose="020B0603020204020204" pitchFamily="34" charset="0"/>
              </a:rPr>
              <a:t>Status=Created</a:t>
            </a:r>
            <a:endParaRPr lang="en-US" sz="1200" b="1" dirty="0">
              <a:solidFill>
                <a:schemeClr val="accent3"/>
              </a:solidFill>
            </a:endParaRPr>
          </a:p>
        </p:txBody>
      </p:sp>
      <p:grpSp>
        <p:nvGrpSpPr>
          <p:cNvPr id="64" name="Group 63">
            <a:extLst>
              <a:ext uri="{FF2B5EF4-FFF2-40B4-BE49-F238E27FC236}">
                <a16:creationId xmlns:a16="http://schemas.microsoft.com/office/drawing/2014/main" id="{A6F0C3FD-DAEE-EA49-9CF7-8D05B29BD1F9}"/>
              </a:ext>
            </a:extLst>
          </p:cNvPr>
          <p:cNvGrpSpPr/>
          <p:nvPr/>
        </p:nvGrpSpPr>
        <p:grpSpPr>
          <a:xfrm>
            <a:off x="3520673" y="3979403"/>
            <a:ext cx="2032174" cy="2098"/>
            <a:chOff x="3828786" y="4814290"/>
            <a:chExt cx="2032174" cy="2098"/>
          </a:xfrm>
        </p:grpSpPr>
        <p:cxnSp>
          <p:nvCxnSpPr>
            <p:cNvPr id="65" name="Straight Connector 64">
              <a:extLst>
                <a:ext uri="{FF2B5EF4-FFF2-40B4-BE49-F238E27FC236}">
                  <a16:creationId xmlns:a16="http://schemas.microsoft.com/office/drawing/2014/main" id="{76DC039F-1139-8147-BA4B-646958847FEE}"/>
                </a:ext>
              </a:extLst>
            </p:cNvPr>
            <p:cNvCxnSpPr>
              <a:cxnSpLocks/>
            </p:cNvCxnSpPr>
            <p:nvPr/>
          </p:nvCxnSpPr>
          <p:spPr>
            <a:xfrm>
              <a:off x="3828786" y="4814290"/>
              <a:ext cx="664556" cy="0"/>
            </a:xfrm>
            <a:prstGeom prst="line">
              <a:avLst/>
            </a:prstGeom>
            <a:ln w="12700">
              <a:solidFill>
                <a:srgbClr val="545B64"/>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48AF885-3348-2D49-B822-AF28607B0069}"/>
                </a:ext>
              </a:extLst>
            </p:cNvPr>
            <p:cNvCxnSpPr>
              <a:cxnSpLocks/>
            </p:cNvCxnSpPr>
            <p:nvPr/>
          </p:nvCxnSpPr>
          <p:spPr>
            <a:xfrm>
              <a:off x="4484126" y="4816388"/>
              <a:ext cx="1376834" cy="0"/>
            </a:xfrm>
            <a:prstGeom prst="line">
              <a:avLst/>
            </a:prstGeom>
            <a:ln w="12700">
              <a:solidFill>
                <a:srgbClr val="545B64"/>
              </a:solidFill>
              <a:headEnd type="none" w="med" len="sm"/>
              <a:tailEnd type="arrow" w="med" len="sm"/>
            </a:ln>
          </p:spPr>
          <p:style>
            <a:lnRef idx="1">
              <a:schemeClr val="accent1"/>
            </a:lnRef>
            <a:fillRef idx="0">
              <a:schemeClr val="accent1"/>
            </a:fillRef>
            <a:effectRef idx="0">
              <a:schemeClr val="accent1"/>
            </a:effectRef>
            <a:fontRef idx="minor">
              <a:schemeClr val="tx1"/>
            </a:fontRef>
          </p:style>
        </p:cxnSp>
      </p:grpSp>
      <p:sp>
        <p:nvSpPr>
          <p:cNvPr id="67" name="Rectangle 66">
            <a:extLst>
              <a:ext uri="{FF2B5EF4-FFF2-40B4-BE49-F238E27FC236}">
                <a16:creationId xmlns:a16="http://schemas.microsoft.com/office/drawing/2014/main" id="{3F60A43D-72B4-6F4A-869F-16F53F339A0C}"/>
              </a:ext>
            </a:extLst>
          </p:cNvPr>
          <p:cNvSpPr/>
          <p:nvPr/>
        </p:nvSpPr>
        <p:spPr>
          <a:xfrm>
            <a:off x="4133362" y="3745028"/>
            <a:ext cx="1414170" cy="276999"/>
          </a:xfrm>
          <a:prstGeom prst="rect">
            <a:avLst/>
          </a:prstGeom>
        </p:spPr>
        <p:txBody>
          <a:bodyPr wrap="none">
            <a:spAutoFit/>
          </a:bodyPr>
          <a:lstStyle/>
          <a:p>
            <a:r>
              <a:rPr lang="en-US" sz="1200" kern="0" dirty="0">
                <a:solidFill>
                  <a:schemeClr val="accent5"/>
                </a:solidFill>
                <a:latin typeface="Amazon Ember" panose="020B0603020204020204" pitchFamily="34" charset="0"/>
                <a:ea typeface="Amazon Ember" panose="020B0603020204020204" pitchFamily="34" charset="0"/>
                <a:cs typeface="Amazon Ember" panose="020B0603020204020204" pitchFamily="34" charset="0"/>
              </a:rPr>
              <a:t>Status=Processed</a:t>
            </a:r>
            <a:endParaRPr lang="en-US" sz="1200" dirty="0">
              <a:solidFill>
                <a:schemeClr val="accent5"/>
              </a:solidFill>
            </a:endParaRPr>
          </a:p>
        </p:txBody>
      </p:sp>
      <p:grpSp>
        <p:nvGrpSpPr>
          <p:cNvPr id="68" name="Group 67">
            <a:extLst>
              <a:ext uri="{FF2B5EF4-FFF2-40B4-BE49-F238E27FC236}">
                <a16:creationId xmlns:a16="http://schemas.microsoft.com/office/drawing/2014/main" id="{2A56CABE-CDCC-D44A-BE2A-7F3960F7FD3A}"/>
              </a:ext>
            </a:extLst>
          </p:cNvPr>
          <p:cNvGrpSpPr/>
          <p:nvPr/>
        </p:nvGrpSpPr>
        <p:grpSpPr>
          <a:xfrm>
            <a:off x="4176702" y="2924873"/>
            <a:ext cx="1376145" cy="1056271"/>
            <a:chOff x="4484815" y="3759760"/>
            <a:chExt cx="1376145" cy="1056271"/>
          </a:xfrm>
        </p:grpSpPr>
        <p:cxnSp>
          <p:nvCxnSpPr>
            <p:cNvPr id="69" name="Straight Connector 68">
              <a:extLst>
                <a:ext uri="{FF2B5EF4-FFF2-40B4-BE49-F238E27FC236}">
                  <a16:creationId xmlns:a16="http://schemas.microsoft.com/office/drawing/2014/main" id="{4AF5B594-CCA6-C24B-8F99-274CEF8E7DF8}"/>
                </a:ext>
              </a:extLst>
            </p:cNvPr>
            <p:cNvCxnSpPr>
              <a:cxnSpLocks/>
            </p:cNvCxnSpPr>
            <p:nvPr/>
          </p:nvCxnSpPr>
          <p:spPr>
            <a:xfrm flipH="1">
              <a:off x="4487305" y="3759760"/>
              <a:ext cx="3546" cy="1056271"/>
            </a:xfrm>
            <a:prstGeom prst="line">
              <a:avLst/>
            </a:prstGeom>
            <a:ln w="12700">
              <a:solidFill>
                <a:srgbClr val="545B64"/>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6F62044-D57A-A44B-8765-088B79950BD9}"/>
                </a:ext>
              </a:extLst>
            </p:cNvPr>
            <p:cNvCxnSpPr>
              <a:cxnSpLocks/>
            </p:cNvCxnSpPr>
            <p:nvPr/>
          </p:nvCxnSpPr>
          <p:spPr>
            <a:xfrm>
              <a:off x="4484815" y="3766848"/>
              <a:ext cx="1376145" cy="0"/>
            </a:xfrm>
            <a:prstGeom prst="line">
              <a:avLst/>
            </a:prstGeom>
            <a:ln w="12700">
              <a:solidFill>
                <a:srgbClr val="545B64"/>
              </a:solidFill>
              <a:headEnd type="none" w="med" len="sm"/>
              <a:tailEnd type="arrow" w="med"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84056E36-2EBF-254C-82AD-4CF21BA974D5}"/>
              </a:ext>
            </a:extLst>
          </p:cNvPr>
          <p:cNvGrpSpPr/>
          <p:nvPr/>
        </p:nvGrpSpPr>
        <p:grpSpPr>
          <a:xfrm>
            <a:off x="4181555" y="3971360"/>
            <a:ext cx="1371292" cy="1098322"/>
            <a:chOff x="4489668" y="4806247"/>
            <a:chExt cx="1371292" cy="1098322"/>
          </a:xfrm>
        </p:grpSpPr>
        <p:cxnSp>
          <p:nvCxnSpPr>
            <p:cNvPr id="72" name="Straight Connector 71">
              <a:extLst>
                <a:ext uri="{FF2B5EF4-FFF2-40B4-BE49-F238E27FC236}">
                  <a16:creationId xmlns:a16="http://schemas.microsoft.com/office/drawing/2014/main" id="{2981AF33-6359-FF47-9D53-8FDE85ED8071}"/>
                </a:ext>
              </a:extLst>
            </p:cNvPr>
            <p:cNvCxnSpPr>
              <a:cxnSpLocks/>
            </p:cNvCxnSpPr>
            <p:nvPr/>
          </p:nvCxnSpPr>
          <p:spPr>
            <a:xfrm>
              <a:off x="4489668" y="4806247"/>
              <a:ext cx="6725" cy="1098322"/>
            </a:xfrm>
            <a:prstGeom prst="line">
              <a:avLst/>
            </a:prstGeom>
            <a:ln w="12700">
              <a:solidFill>
                <a:srgbClr val="545B64"/>
              </a:solidFill>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1EA927E-810C-A747-A234-015BFFE084EC}"/>
                </a:ext>
              </a:extLst>
            </p:cNvPr>
            <p:cNvCxnSpPr>
              <a:cxnSpLocks/>
            </p:cNvCxnSpPr>
            <p:nvPr/>
          </p:nvCxnSpPr>
          <p:spPr>
            <a:xfrm>
              <a:off x="4490851" y="5904569"/>
              <a:ext cx="1370109" cy="0"/>
            </a:xfrm>
            <a:prstGeom prst="line">
              <a:avLst/>
            </a:prstGeom>
            <a:ln w="12700">
              <a:solidFill>
                <a:srgbClr val="545B64"/>
              </a:solidFill>
              <a:headEnd type="none" w="med" len="sm"/>
              <a:tailEnd type="arrow" w="med" len="sm"/>
            </a:ln>
          </p:spPr>
          <p:style>
            <a:lnRef idx="1">
              <a:schemeClr val="accent1"/>
            </a:lnRef>
            <a:fillRef idx="0">
              <a:schemeClr val="accent1"/>
            </a:fillRef>
            <a:effectRef idx="0">
              <a:schemeClr val="accent1"/>
            </a:effectRef>
            <a:fontRef idx="minor">
              <a:schemeClr val="tx1"/>
            </a:fontRef>
          </p:style>
        </p:cxnSp>
      </p:grpSp>
      <p:sp>
        <p:nvSpPr>
          <p:cNvPr id="74" name="Rectangle 73">
            <a:extLst>
              <a:ext uri="{FF2B5EF4-FFF2-40B4-BE49-F238E27FC236}">
                <a16:creationId xmlns:a16="http://schemas.microsoft.com/office/drawing/2014/main" id="{849BAC46-F8E9-D94E-B7DE-7B8F63BCAEBB}"/>
              </a:ext>
            </a:extLst>
          </p:cNvPr>
          <p:cNvSpPr/>
          <p:nvPr/>
        </p:nvSpPr>
        <p:spPr>
          <a:xfrm>
            <a:off x="4133241" y="4821495"/>
            <a:ext cx="1431802" cy="276999"/>
          </a:xfrm>
          <a:prstGeom prst="rect">
            <a:avLst/>
          </a:prstGeom>
        </p:spPr>
        <p:txBody>
          <a:bodyPr wrap="none">
            <a:spAutoFit/>
          </a:bodyPr>
          <a:lstStyle/>
          <a:p>
            <a:r>
              <a:rPr lang="en-US" sz="1200" b="1" kern="0" dirty="0">
                <a:solidFill>
                  <a:schemeClr val="accent2"/>
                </a:solidFill>
                <a:latin typeface="Amazon Ember" panose="020B0603020204020204" pitchFamily="34" charset="0"/>
                <a:ea typeface="Amazon Ember" panose="020B0603020204020204" pitchFamily="34" charset="0"/>
                <a:cs typeface="Amazon Ember" panose="020B0603020204020204" pitchFamily="34" charset="0"/>
              </a:rPr>
              <a:t>Status=Refunded</a:t>
            </a:r>
            <a:endParaRPr lang="en-US" sz="1200" b="1" dirty="0">
              <a:solidFill>
                <a:schemeClr val="accent2"/>
              </a:solidFill>
            </a:endParaRPr>
          </a:p>
        </p:txBody>
      </p:sp>
      <p:pic>
        <p:nvPicPr>
          <p:cNvPr id="75" name="Picture 74">
            <a:extLst>
              <a:ext uri="{FF2B5EF4-FFF2-40B4-BE49-F238E27FC236}">
                <a16:creationId xmlns:a16="http://schemas.microsoft.com/office/drawing/2014/main" id="{E8082CD0-A32E-174B-83C7-6E1EF94AF331}"/>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32078" y="3595211"/>
            <a:ext cx="747320" cy="747320"/>
          </a:xfrm>
          <a:prstGeom prst="rect">
            <a:avLst/>
          </a:prstGeom>
        </p:spPr>
      </p:pic>
      <p:sp>
        <p:nvSpPr>
          <p:cNvPr id="76" name="Oval 75">
            <a:extLst>
              <a:ext uri="{FF2B5EF4-FFF2-40B4-BE49-F238E27FC236}">
                <a16:creationId xmlns:a16="http://schemas.microsoft.com/office/drawing/2014/main" id="{2A1BB488-D932-3743-B9C4-3BAB8A7DFE06}"/>
              </a:ext>
            </a:extLst>
          </p:cNvPr>
          <p:cNvSpPr/>
          <p:nvPr/>
        </p:nvSpPr>
        <p:spPr>
          <a:xfrm>
            <a:off x="2298029" y="3466822"/>
            <a:ext cx="398033" cy="398033"/>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800" dirty="0"/>
              <a:t>1</a:t>
            </a:r>
          </a:p>
        </p:txBody>
      </p:sp>
      <p:sp>
        <p:nvSpPr>
          <p:cNvPr id="77" name="Oval 76">
            <a:extLst>
              <a:ext uri="{FF2B5EF4-FFF2-40B4-BE49-F238E27FC236}">
                <a16:creationId xmlns:a16="http://schemas.microsoft.com/office/drawing/2014/main" id="{6365D6D0-59E6-A846-9AA4-72737AF700CF}"/>
              </a:ext>
            </a:extLst>
          </p:cNvPr>
          <p:cNvSpPr/>
          <p:nvPr/>
        </p:nvSpPr>
        <p:spPr>
          <a:xfrm>
            <a:off x="1364314" y="4845035"/>
            <a:ext cx="398033" cy="398033"/>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800" dirty="0"/>
              <a:t>2</a:t>
            </a:r>
          </a:p>
        </p:txBody>
      </p:sp>
      <p:sp>
        <p:nvSpPr>
          <p:cNvPr id="78" name="Oval 77">
            <a:extLst>
              <a:ext uri="{FF2B5EF4-FFF2-40B4-BE49-F238E27FC236}">
                <a16:creationId xmlns:a16="http://schemas.microsoft.com/office/drawing/2014/main" id="{7AFB7491-95D6-9444-9333-61EB3B59EFA2}"/>
              </a:ext>
            </a:extLst>
          </p:cNvPr>
          <p:cNvSpPr/>
          <p:nvPr/>
        </p:nvSpPr>
        <p:spPr>
          <a:xfrm>
            <a:off x="3623087" y="3466822"/>
            <a:ext cx="398033" cy="398033"/>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800" dirty="0"/>
              <a:t>3</a:t>
            </a:r>
          </a:p>
        </p:txBody>
      </p:sp>
      <p:pic>
        <p:nvPicPr>
          <p:cNvPr id="79" name="Graphic 78">
            <a:extLst>
              <a:ext uri="{FF2B5EF4-FFF2-40B4-BE49-F238E27FC236}">
                <a16:creationId xmlns:a16="http://schemas.microsoft.com/office/drawing/2014/main" id="{B6E92511-6A04-FB4D-B683-619FDE60D3A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771112" y="3603387"/>
            <a:ext cx="711200" cy="711200"/>
          </a:xfrm>
          <a:prstGeom prst="rect">
            <a:avLst/>
          </a:prstGeom>
        </p:spPr>
      </p:pic>
      <p:pic>
        <p:nvPicPr>
          <p:cNvPr id="80" name="Graphic 79">
            <a:extLst>
              <a:ext uri="{FF2B5EF4-FFF2-40B4-BE49-F238E27FC236}">
                <a16:creationId xmlns:a16="http://schemas.microsoft.com/office/drawing/2014/main" id="{3683C7F9-FCB9-0048-AEED-48D02C8D053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71112" y="5330152"/>
            <a:ext cx="511200" cy="511200"/>
          </a:xfrm>
          <a:prstGeom prst="rect">
            <a:avLst/>
          </a:prstGeom>
        </p:spPr>
      </p:pic>
      <p:cxnSp>
        <p:nvCxnSpPr>
          <p:cNvPr id="81" name="Straight Connector 80">
            <a:extLst>
              <a:ext uri="{FF2B5EF4-FFF2-40B4-BE49-F238E27FC236}">
                <a16:creationId xmlns:a16="http://schemas.microsoft.com/office/drawing/2014/main" id="{DA69992A-E0FF-1E41-A485-FC67E699DAA2}"/>
              </a:ext>
            </a:extLst>
          </p:cNvPr>
          <p:cNvCxnSpPr>
            <a:cxnSpLocks/>
          </p:cNvCxnSpPr>
          <p:nvPr/>
        </p:nvCxnSpPr>
        <p:spPr>
          <a:xfrm>
            <a:off x="3116664" y="4845035"/>
            <a:ext cx="0" cy="349244"/>
          </a:xfrm>
          <a:prstGeom prst="line">
            <a:avLst/>
          </a:prstGeom>
          <a:ln w="12700">
            <a:solidFill>
              <a:srgbClr val="545B64"/>
            </a:solidFill>
            <a:headEnd type="none" w="med" len="sm"/>
            <a:tailEnd type="arrow" w="med" len="sm"/>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105CBFD3-533B-0C46-8FB7-1D2D3C0FD84C}"/>
              </a:ext>
            </a:extLst>
          </p:cNvPr>
          <p:cNvSpPr txBox="1"/>
          <p:nvPr/>
        </p:nvSpPr>
        <p:spPr>
          <a:xfrm>
            <a:off x="3379377" y="5441132"/>
            <a:ext cx="1024405" cy="276999"/>
          </a:xfrm>
          <a:prstGeom prst="rect">
            <a:avLst/>
          </a:prstGeom>
          <a:noFill/>
        </p:spPr>
        <p:txBody>
          <a:bodyPr wrap="square" rtlCol="0">
            <a:spAutoFit/>
          </a:bodyPr>
          <a:lstStyle/>
          <a:p>
            <a:pPr defTabSz="914400"/>
            <a:r>
              <a:rPr lang="en-US" sz="1200" dirty="0">
                <a:solidFill>
                  <a:srgbClr val="FAFAFA"/>
                </a:solidFill>
                <a:latin typeface="Amazon Ember" panose="020B0603020204020204" pitchFamily="34" charset="0"/>
                <a:ea typeface="Amazon Ember" panose="020B0603020204020204" pitchFamily="34" charset="0"/>
                <a:cs typeface="Amazon Ember" panose="020B0603020204020204" pitchFamily="34" charset="0"/>
              </a:rPr>
              <a:t>DLQ</a:t>
            </a:r>
          </a:p>
        </p:txBody>
      </p:sp>
    </p:spTree>
    <p:extLst>
      <p:ext uri="{BB962C8B-B14F-4D97-AF65-F5344CB8AC3E}">
        <p14:creationId xmlns:p14="http://schemas.microsoft.com/office/powerpoint/2010/main" val="26132507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D838E4-BD93-3F41-894D-C133848F2E16}"/>
              </a:ext>
            </a:extLst>
          </p:cNvPr>
          <p:cNvSpPr>
            <a:spLocks noGrp="1"/>
          </p:cNvSpPr>
          <p:nvPr>
            <p:ph type="title"/>
          </p:nvPr>
        </p:nvSpPr>
        <p:spPr>
          <a:xfrm>
            <a:off x="610842" y="2727702"/>
            <a:ext cx="12435840" cy="2410152"/>
          </a:xfrm>
        </p:spPr>
        <p:txBody>
          <a:bodyPr/>
          <a:lstStyle/>
          <a:p>
            <a:r>
              <a:rPr lang="en-US" dirty="0">
                <a:solidFill>
                  <a:schemeClr val="tx1"/>
                </a:solidFill>
              </a:rPr>
              <a:t>Decoupling</a:t>
            </a:r>
            <a:r>
              <a:rPr lang="en-US" dirty="0"/>
              <a:t> </a:t>
            </a:r>
            <a:r>
              <a:rPr lang="en-US" dirty="0">
                <a:solidFill>
                  <a:schemeClr val="tx1"/>
                </a:solidFill>
              </a:rPr>
              <a:t>with</a:t>
            </a:r>
            <a:br>
              <a:rPr lang="en-US" dirty="0">
                <a:solidFill>
                  <a:schemeClr val="tx1"/>
                </a:solidFill>
              </a:rPr>
            </a:br>
            <a:r>
              <a:rPr lang="en-US" dirty="0">
                <a:solidFill>
                  <a:schemeClr val="tx1"/>
                </a:solidFill>
              </a:rPr>
              <a:t>containers for</a:t>
            </a:r>
            <a:br>
              <a:rPr lang="en-US" dirty="0">
                <a:solidFill>
                  <a:schemeClr val="tx1"/>
                </a:solidFill>
              </a:rPr>
            </a:br>
            <a:r>
              <a:rPr lang="en-US" dirty="0">
                <a:solidFill>
                  <a:schemeClr val="tx1"/>
                </a:solidFill>
              </a:rPr>
              <a:t>security</a:t>
            </a:r>
          </a:p>
        </p:txBody>
      </p:sp>
    </p:spTree>
    <p:extLst>
      <p:ext uri="{BB962C8B-B14F-4D97-AF65-F5344CB8AC3E}">
        <p14:creationId xmlns:p14="http://schemas.microsoft.com/office/powerpoint/2010/main" val="31244831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9867754-E1AD-2744-80E5-99BA035693FC}"/>
              </a:ext>
            </a:extLst>
          </p:cNvPr>
          <p:cNvSpPr txBox="1"/>
          <p:nvPr/>
        </p:nvSpPr>
        <p:spPr>
          <a:xfrm>
            <a:off x="292247" y="464902"/>
            <a:ext cx="14190669" cy="707886"/>
          </a:xfrm>
          <a:prstGeom prst="rect">
            <a:avLst/>
          </a:prstGeom>
          <a:noFill/>
        </p:spPr>
        <p:txBody>
          <a:bodyPr wrap="square" rtlCol="0">
            <a:spAutoFit/>
          </a:bodyPr>
          <a:lstStyle/>
          <a:p>
            <a:pPr algn="l"/>
            <a:r>
              <a:rPr lang="en-US" sz="4000" dirty="0">
                <a:latin typeface="Amazon Ember" panose="020B0603020204020204" pitchFamily="34" charset="0"/>
                <a:ea typeface="Amazon Ember" panose="020B0603020204020204" pitchFamily="34" charset="0"/>
                <a:cs typeface="Amazon Ember" panose="020B0603020204020204" pitchFamily="34" charset="0"/>
              </a:rPr>
              <a:t>Containers can have their own security groups and IAM roles</a:t>
            </a:r>
          </a:p>
        </p:txBody>
      </p:sp>
      <p:pic>
        <p:nvPicPr>
          <p:cNvPr id="21" name="Graphic 20">
            <a:extLst>
              <a:ext uri="{FF2B5EF4-FFF2-40B4-BE49-F238E27FC236}">
                <a16:creationId xmlns:a16="http://schemas.microsoft.com/office/drawing/2014/main" id="{73948E08-376B-AE41-956B-4C691E7EAC4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32153" y="3208479"/>
            <a:ext cx="1525937" cy="1525937"/>
          </a:xfrm>
          <a:prstGeom prst="rect">
            <a:avLst/>
          </a:prstGeom>
        </p:spPr>
      </p:pic>
      <p:sp>
        <p:nvSpPr>
          <p:cNvPr id="22" name="TextBox 21">
            <a:extLst>
              <a:ext uri="{FF2B5EF4-FFF2-40B4-BE49-F238E27FC236}">
                <a16:creationId xmlns:a16="http://schemas.microsoft.com/office/drawing/2014/main" id="{73A2A164-072E-0F4B-925E-468CEC8ED37F}"/>
              </a:ext>
            </a:extLst>
          </p:cNvPr>
          <p:cNvSpPr txBox="1"/>
          <p:nvPr/>
        </p:nvSpPr>
        <p:spPr>
          <a:xfrm>
            <a:off x="2532153" y="4895186"/>
            <a:ext cx="1651541" cy="400110"/>
          </a:xfrm>
          <a:prstGeom prst="rect">
            <a:avLst/>
          </a:prstGeom>
          <a:noFill/>
        </p:spPr>
        <p:txBody>
          <a:bodyPr wrap="square" rtlCol="0">
            <a:spAutoFit/>
          </a:bodyPr>
          <a:lstStyle/>
          <a:p>
            <a:pPr algn="ctr"/>
            <a:r>
              <a:rPr lang="en-US" sz="2000" dirty="0">
                <a:latin typeface="Amazon Ember" panose="020B0603020204020204" pitchFamily="34" charset="0"/>
                <a:ea typeface="Amazon Ember" panose="020B0603020204020204" pitchFamily="34" charset="0"/>
                <a:cs typeface="Amazon Ember" panose="020B0603020204020204" pitchFamily="34" charset="0"/>
              </a:rPr>
              <a:t>Container A</a:t>
            </a:r>
          </a:p>
        </p:txBody>
      </p:sp>
      <p:sp>
        <p:nvSpPr>
          <p:cNvPr id="15" name="TextBox 14">
            <a:extLst>
              <a:ext uri="{FF2B5EF4-FFF2-40B4-BE49-F238E27FC236}">
                <a16:creationId xmlns:a16="http://schemas.microsoft.com/office/drawing/2014/main" id="{C4F5CD6F-DDA9-C84A-82BC-B0886707D888}"/>
              </a:ext>
            </a:extLst>
          </p:cNvPr>
          <p:cNvSpPr txBox="1"/>
          <p:nvPr/>
        </p:nvSpPr>
        <p:spPr>
          <a:xfrm>
            <a:off x="8521602" y="3124968"/>
            <a:ext cx="4346595" cy="461665"/>
          </a:xfrm>
          <a:prstGeom prst="rect">
            <a:avLst/>
          </a:prstGeom>
          <a:noFill/>
        </p:spPr>
        <p:txBody>
          <a:bodyPr wrap="square" rtlCol="0">
            <a:spAutoFit/>
          </a:bodyPr>
          <a:lstStyle/>
          <a:p>
            <a:pPr algn="ctr"/>
            <a:r>
              <a:rPr lang="en-US" sz="2400" dirty="0"/>
              <a:t>Amazon VPC</a:t>
            </a:r>
          </a:p>
        </p:txBody>
      </p:sp>
      <p:pic>
        <p:nvPicPr>
          <p:cNvPr id="16" name="Graphic 15">
            <a:extLst>
              <a:ext uri="{FF2B5EF4-FFF2-40B4-BE49-F238E27FC236}">
                <a16:creationId xmlns:a16="http://schemas.microsoft.com/office/drawing/2014/main" id="{CEF73589-0F35-EE4F-9FA3-07B1D9F557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70890" y="1743257"/>
            <a:ext cx="1342931" cy="1342931"/>
          </a:xfrm>
          <a:prstGeom prst="rect">
            <a:avLst/>
          </a:prstGeom>
        </p:spPr>
      </p:pic>
      <p:sp>
        <p:nvSpPr>
          <p:cNvPr id="2" name="TextBox 1">
            <a:extLst>
              <a:ext uri="{FF2B5EF4-FFF2-40B4-BE49-F238E27FC236}">
                <a16:creationId xmlns:a16="http://schemas.microsoft.com/office/drawing/2014/main" id="{58FBD426-DEC4-8D42-B38A-BF414DB16245}"/>
              </a:ext>
            </a:extLst>
          </p:cNvPr>
          <p:cNvSpPr txBox="1"/>
          <p:nvPr/>
        </p:nvSpPr>
        <p:spPr>
          <a:xfrm>
            <a:off x="6294567" y="2414723"/>
            <a:ext cx="1795550" cy="984885"/>
          </a:xfrm>
          <a:prstGeom prst="rect">
            <a:avLst/>
          </a:prstGeom>
          <a:noFill/>
        </p:spPr>
        <p:txBody>
          <a:bodyPr wrap="square" rtlCol="0">
            <a:spAutoFit/>
          </a:bodyPr>
          <a:lstStyle/>
          <a:p>
            <a:pPr algn="l"/>
            <a:r>
              <a:rPr lang="en-US" sz="2900" dirty="0">
                <a:latin typeface="Amazon Ember" panose="020B0603020204020204" pitchFamily="34" charset="0"/>
                <a:ea typeface="Amazon Ember" panose="020B0603020204020204" pitchFamily="34" charset="0"/>
                <a:cs typeface="Amazon Ember" panose="020B0603020204020204" pitchFamily="34" charset="0"/>
              </a:rPr>
              <a:t>Security Group</a:t>
            </a:r>
          </a:p>
        </p:txBody>
      </p:sp>
      <p:cxnSp>
        <p:nvCxnSpPr>
          <p:cNvPr id="20" name="Straight Arrow Connector 19">
            <a:extLst>
              <a:ext uri="{FF2B5EF4-FFF2-40B4-BE49-F238E27FC236}">
                <a16:creationId xmlns:a16="http://schemas.microsoft.com/office/drawing/2014/main" id="{B6BB80DD-E90E-F94C-A6AA-EAF0CA0D27B3}"/>
              </a:ext>
            </a:extLst>
          </p:cNvPr>
          <p:cNvCxnSpPr>
            <a:cxnSpLocks/>
          </p:cNvCxnSpPr>
          <p:nvPr/>
        </p:nvCxnSpPr>
        <p:spPr>
          <a:xfrm flipV="1">
            <a:off x="4378416" y="2985648"/>
            <a:ext cx="1650426" cy="413960"/>
          </a:xfrm>
          <a:prstGeom prst="straightConnector1">
            <a:avLst/>
          </a:prstGeom>
          <a:ln w="79375">
            <a:tailEnd type="triangl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B32F0F78-FCAD-334C-A5CB-FB20509BE042}"/>
              </a:ext>
            </a:extLst>
          </p:cNvPr>
          <p:cNvCxnSpPr>
            <a:cxnSpLocks/>
          </p:cNvCxnSpPr>
          <p:nvPr/>
        </p:nvCxnSpPr>
        <p:spPr>
          <a:xfrm flipV="1">
            <a:off x="8090117" y="2250459"/>
            <a:ext cx="1650426" cy="391785"/>
          </a:xfrm>
          <a:prstGeom prst="straightConnector1">
            <a:avLst/>
          </a:prstGeom>
          <a:ln w="79375">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438D5E85-9CBA-C042-BE08-6EFB3838ECD1}"/>
              </a:ext>
            </a:extLst>
          </p:cNvPr>
          <p:cNvCxnSpPr>
            <a:cxnSpLocks/>
          </p:cNvCxnSpPr>
          <p:nvPr/>
        </p:nvCxnSpPr>
        <p:spPr>
          <a:xfrm flipH="1">
            <a:off x="8090117" y="2658220"/>
            <a:ext cx="1650426" cy="319613"/>
          </a:xfrm>
          <a:prstGeom prst="straightConnector1">
            <a:avLst/>
          </a:prstGeom>
          <a:ln w="79375">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EFF3716C-FD28-3A40-BB63-6ED100F6AEED}"/>
              </a:ext>
            </a:extLst>
          </p:cNvPr>
          <p:cNvCxnSpPr>
            <a:cxnSpLocks/>
          </p:cNvCxnSpPr>
          <p:nvPr/>
        </p:nvCxnSpPr>
        <p:spPr>
          <a:xfrm flipH="1">
            <a:off x="4428399" y="3355800"/>
            <a:ext cx="1650426" cy="319613"/>
          </a:xfrm>
          <a:prstGeom prst="straightConnector1">
            <a:avLst/>
          </a:prstGeom>
          <a:ln w="79375">
            <a:tailEnd type="triangle"/>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BEA15161-AFA9-D341-BE35-2E5551DDB12B}"/>
              </a:ext>
            </a:extLst>
          </p:cNvPr>
          <p:cNvSpPr txBox="1"/>
          <p:nvPr/>
        </p:nvSpPr>
        <p:spPr>
          <a:xfrm>
            <a:off x="5630762" y="6217995"/>
            <a:ext cx="2459355" cy="1200329"/>
          </a:xfrm>
          <a:prstGeom prst="rect">
            <a:avLst/>
          </a:prstGeom>
          <a:noFill/>
        </p:spPr>
        <p:txBody>
          <a:bodyPr wrap="square" rtlCol="0">
            <a:spAutoFit/>
          </a:bodyPr>
          <a:lstStyle/>
          <a:p>
            <a:pPr algn="ctr"/>
            <a:r>
              <a:rPr lang="en-US" sz="2400" dirty="0"/>
              <a:t>AWS Identity and Access Management</a:t>
            </a:r>
          </a:p>
        </p:txBody>
      </p:sp>
      <p:pic>
        <p:nvPicPr>
          <p:cNvPr id="31" name="Graphic 30">
            <a:extLst>
              <a:ext uri="{FF2B5EF4-FFF2-40B4-BE49-F238E27FC236}">
                <a16:creationId xmlns:a16="http://schemas.microsoft.com/office/drawing/2014/main" id="{328B7365-DE34-2E41-AA05-6A6D06FFE89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94567" y="4734416"/>
            <a:ext cx="1349100" cy="1349100"/>
          </a:xfrm>
          <a:prstGeom prst="rect">
            <a:avLst/>
          </a:prstGeom>
        </p:spPr>
      </p:pic>
      <p:pic>
        <p:nvPicPr>
          <p:cNvPr id="35" name="Graphic 34">
            <a:extLst>
              <a:ext uri="{FF2B5EF4-FFF2-40B4-BE49-F238E27FC236}">
                <a16:creationId xmlns:a16="http://schemas.microsoft.com/office/drawing/2014/main" id="{199BBD8C-3377-EE45-AECA-974D95A2B1B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99445" y="4887209"/>
            <a:ext cx="1349099" cy="1349099"/>
          </a:xfrm>
          <a:prstGeom prst="rect">
            <a:avLst/>
          </a:prstGeom>
        </p:spPr>
      </p:pic>
      <p:sp>
        <p:nvSpPr>
          <p:cNvPr id="36" name="TextBox 35">
            <a:extLst>
              <a:ext uri="{FF2B5EF4-FFF2-40B4-BE49-F238E27FC236}">
                <a16:creationId xmlns:a16="http://schemas.microsoft.com/office/drawing/2014/main" id="{54F24E1A-4066-2C4E-A21D-4C438E7401F7}"/>
              </a:ext>
            </a:extLst>
          </p:cNvPr>
          <p:cNvSpPr txBox="1"/>
          <p:nvPr/>
        </p:nvSpPr>
        <p:spPr>
          <a:xfrm>
            <a:off x="9423042" y="6336555"/>
            <a:ext cx="2301904" cy="1200329"/>
          </a:xfrm>
          <a:prstGeom prst="rect">
            <a:avLst/>
          </a:prstGeom>
          <a:noFill/>
        </p:spPr>
        <p:txBody>
          <a:bodyPr wrap="square" rtlCol="0">
            <a:spAutoFit/>
          </a:bodyPr>
          <a:lstStyle/>
          <a:p>
            <a:pPr algn="ctr"/>
            <a:r>
              <a:rPr lang="en-US" sz="2400" dirty="0"/>
              <a:t>Amazon Simple Storage Service</a:t>
            </a:r>
          </a:p>
        </p:txBody>
      </p:sp>
      <p:cxnSp>
        <p:nvCxnSpPr>
          <p:cNvPr id="37" name="Straight Arrow Connector 36">
            <a:extLst>
              <a:ext uri="{FF2B5EF4-FFF2-40B4-BE49-F238E27FC236}">
                <a16:creationId xmlns:a16="http://schemas.microsoft.com/office/drawing/2014/main" id="{2CE34FE0-E38F-974E-B648-CAC8B69DF9BE}"/>
              </a:ext>
            </a:extLst>
          </p:cNvPr>
          <p:cNvCxnSpPr>
            <a:cxnSpLocks/>
          </p:cNvCxnSpPr>
          <p:nvPr/>
        </p:nvCxnSpPr>
        <p:spPr>
          <a:xfrm>
            <a:off x="4323815" y="4441198"/>
            <a:ext cx="1845148" cy="907975"/>
          </a:xfrm>
          <a:prstGeom prst="straightConnector1">
            <a:avLst/>
          </a:prstGeom>
          <a:ln w="79375">
            <a:tailEnd type="triangle"/>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C38D0E91-3816-A348-864F-95F3D75534AA}"/>
              </a:ext>
            </a:extLst>
          </p:cNvPr>
          <p:cNvCxnSpPr>
            <a:cxnSpLocks/>
          </p:cNvCxnSpPr>
          <p:nvPr/>
        </p:nvCxnSpPr>
        <p:spPr>
          <a:xfrm>
            <a:off x="7834006" y="5428580"/>
            <a:ext cx="1906537" cy="0"/>
          </a:xfrm>
          <a:prstGeom prst="straightConnector1">
            <a:avLst/>
          </a:prstGeom>
          <a:ln w="79375">
            <a:tailEnd type="triangle"/>
          </a:ln>
          <a:effectLst/>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DEAF23C5-CEDA-7D42-B91C-76DA4ABEBB4A}"/>
              </a:ext>
            </a:extLst>
          </p:cNvPr>
          <p:cNvSpPr txBox="1"/>
          <p:nvPr/>
        </p:nvSpPr>
        <p:spPr>
          <a:xfrm>
            <a:off x="1991394" y="2064146"/>
            <a:ext cx="3467299" cy="538609"/>
          </a:xfrm>
          <a:prstGeom prst="rect">
            <a:avLst/>
          </a:prstGeom>
          <a:noFill/>
        </p:spPr>
        <p:txBody>
          <a:bodyPr wrap="square" rtlCol="0">
            <a:spAutoFit/>
          </a:bodyPr>
          <a:lstStyle/>
          <a:p>
            <a:pPr algn="l"/>
            <a:r>
              <a:rPr lang="en-US" sz="2900" dirty="0">
                <a:latin typeface="Amazon Ember" panose="020B0603020204020204" pitchFamily="34" charset="0"/>
                <a:ea typeface="Amazon Ember" panose="020B0603020204020204" pitchFamily="34" charset="0"/>
                <a:cs typeface="Amazon Ember" panose="020B0603020204020204" pitchFamily="34" charset="0"/>
              </a:rPr>
              <a:t>Networking control</a:t>
            </a:r>
          </a:p>
        </p:txBody>
      </p:sp>
      <p:sp>
        <p:nvSpPr>
          <p:cNvPr id="47" name="TextBox 46">
            <a:extLst>
              <a:ext uri="{FF2B5EF4-FFF2-40B4-BE49-F238E27FC236}">
                <a16:creationId xmlns:a16="http://schemas.microsoft.com/office/drawing/2014/main" id="{49C27FFC-EFB4-8F40-9600-2180F6CB754D}"/>
              </a:ext>
            </a:extLst>
          </p:cNvPr>
          <p:cNvSpPr txBox="1"/>
          <p:nvPr/>
        </p:nvSpPr>
        <p:spPr>
          <a:xfrm>
            <a:off x="1786313" y="6212871"/>
            <a:ext cx="3467299" cy="538609"/>
          </a:xfrm>
          <a:prstGeom prst="rect">
            <a:avLst/>
          </a:prstGeom>
          <a:noFill/>
        </p:spPr>
        <p:txBody>
          <a:bodyPr wrap="square" rtlCol="0">
            <a:spAutoFit/>
          </a:bodyPr>
          <a:lstStyle/>
          <a:p>
            <a:pPr algn="l"/>
            <a:r>
              <a:rPr lang="en-US" sz="2900" dirty="0">
                <a:latin typeface="Amazon Ember" panose="020B0603020204020204" pitchFamily="34" charset="0"/>
                <a:ea typeface="Amazon Ember" panose="020B0603020204020204" pitchFamily="34" charset="0"/>
                <a:cs typeface="Amazon Ember" panose="020B0603020204020204" pitchFamily="34" charset="0"/>
              </a:rPr>
              <a:t>API level control</a:t>
            </a:r>
          </a:p>
        </p:txBody>
      </p:sp>
    </p:spTree>
    <p:extLst>
      <p:ext uri="{BB962C8B-B14F-4D97-AF65-F5344CB8AC3E}">
        <p14:creationId xmlns:p14="http://schemas.microsoft.com/office/powerpoint/2010/main" val="117956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2D33E5-1FC3-7B48-856F-A26906F5CA39}"/>
              </a:ext>
            </a:extLst>
          </p:cNvPr>
          <p:cNvSpPr txBox="1"/>
          <p:nvPr/>
        </p:nvSpPr>
        <p:spPr>
          <a:xfrm>
            <a:off x="623247" y="847699"/>
            <a:ext cx="13581963" cy="707886"/>
          </a:xfrm>
          <a:prstGeom prst="rect">
            <a:avLst/>
          </a:prstGeom>
          <a:noFill/>
        </p:spPr>
        <p:txBody>
          <a:bodyPr wrap="square" rtlCol="0">
            <a:spAutoFit/>
          </a:bodyPr>
          <a:lstStyle/>
          <a:p>
            <a:pPr algn="l"/>
            <a:r>
              <a:rPr lang="en-US" sz="4000" dirty="0">
                <a:latin typeface="Amazon Ember" panose="020B0603020204020204" pitchFamily="34" charset="0"/>
                <a:ea typeface="Amazon Ember" panose="020B0603020204020204" pitchFamily="34" charset="0"/>
                <a:cs typeface="Amazon Ember" panose="020B0603020204020204" pitchFamily="34" charset="0"/>
              </a:rPr>
              <a:t>Containers turn applications into one deployable artifact</a:t>
            </a:r>
          </a:p>
        </p:txBody>
      </p:sp>
      <p:grpSp>
        <p:nvGrpSpPr>
          <p:cNvPr id="14" name="Group 13">
            <a:extLst>
              <a:ext uri="{FF2B5EF4-FFF2-40B4-BE49-F238E27FC236}">
                <a16:creationId xmlns:a16="http://schemas.microsoft.com/office/drawing/2014/main" id="{ACA51543-C99D-6F4C-B77A-7F39B8621397}"/>
              </a:ext>
            </a:extLst>
          </p:cNvPr>
          <p:cNvGrpSpPr/>
          <p:nvPr/>
        </p:nvGrpSpPr>
        <p:grpSpPr>
          <a:xfrm>
            <a:off x="1749272" y="2290797"/>
            <a:ext cx="1443815" cy="1745071"/>
            <a:chOff x="2449311" y="3145756"/>
            <a:chExt cx="1443815" cy="1745071"/>
          </a:xfrm>
        </p:grpSpPr>
        <p:pic>
          <p:nvPicPr>
            <p:cNvPr id="12" name="Graphic 11">
              <a:extLst>
                <a:ext uri="{FF2B5EF4-FFF2-40B4-BE49-F238E27FC236}">
                  <a16:creationId xmlns:a16="http://schemas.microsoft.com/office/drawing/2014/main" id="{264E9544-7DE3-0C49-8C51-667A8891A5F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49311" y="3145756"/>
              <a:ext cx="1443815" cy="1443815"/>
            </a:xfrm>
            <a:prstGeom prst="rect">
              <a:avLst/>
            </a:prstGeom>
          </p:spPr>
        </p:pic>
        <p:sp>
          <p:nvSpPr>
            <p:cNvPr id="13" name="TextBox 12">
              <a:extLst>
                <a:ext uri="{FF2B5EF4-FFF2-40B4-BE49-F238E27FC236}">
                  <a16:creationId xmlns:a16="http://schemas.microsoft.com/office/drawing/2014/main" id="{F827D228-87AE-1C46-A506-D3EADA26E5C2}"/>
                </a:ext>
              </a:extLst>
            </p:cNvPr>
            <p:cNvSpPr txBox="1"/>
            <p:nvPr/>
          </p:nvSpPr>
          <p:spPr>
            <a:xfrm>
              <a:off x="2627520" y="4490717"/>
              <a:ext cx="1087395" cy="400110"/>
            </a:xfrm>
            <a:prstGeom prst="rect">
              <a:avLst/>
            </a:prstGeom>
            <a:noFill/>
          </p:spPr>
          <p:txBody>
            <a:bodyPr wrap="square" rtlCol="0">
              <a:spAutoFit/>
            </a:bodyPr>
            <a:lstStyle/>
            <a:p>
              <a:pPr algn="ctr"/>
              <a:r>
                <a:rPr lang="en-US" sz="2000" dirty="0">
                  <a:latin typeface="Amazon Ember" panose="020B0603020204020204" pitchFamily="34" charset="0"/>
                  <a:ea typeface="Amazon Ember" panose="020B0603020204020204" pitchFamily="34" charset="0"/>
                  <a:cs typeface="Amazon Ember" panose="020B0603020204020204" pitchFamily="34" charset="0"/>
                </a:rPr>
                <a:t>Code</a:t>
              </a:r>
            </a:p>
          </p:txBody>
        </p:sp>
      </p:grpSp>
      <p:grpSp>
        <p:nvGrpSpPr>
          <p:cNvPr id="26" name="Group 25">
            <a:extLst>
              <a:ext uri="{FF2B5EF4-FFF2-40B4-BE49-F238E27FC236}">
                <a16:creationId xmlns:a16="http://schemas.microsoft.com/office/drawing/2014/main" id="{DD17A6AF-6A24-D144-8AF1-8A3AFB67833F}"/>
              </a:ext>
            </a:extLst>
          </p:cNvPr>
          <p:cNvGrpSpPr/>
          <p:nvPr/>
        </p:nvGrpSpPr>
        <p:grpSpPr>
          <a:xfrm>
            <a:off x="7414229" y="2781177"/>
            <a:ext cx="2175139" cy="1020522"/>
            <a:chOff x="7197636" y="3961138"/>
            <a:chExt cx="2175139" cy="1020522"/>
          </a:xfrm>
        </p:grpSpPr>
        <p:pic>
          <p:nvPicPr>
            <p:cNvPr id="21" name="Picture 20">
              <a:extLst>
                <a:ext uri="{FF2B5EF4-FFF2-40B4-BE49-F238E27FC236}">
                  <a16:creationId xmlns:a16="http://schemas.microsoft.com/office/drawing/2014/main" id="{9232361B-9F98-C549-B5A4-4BE8BFEC64F4}"/>
                </a:ext>
              </a:extLst>
            </p:cNvPr>
            <p:cNvPicPr>
              <a:picLocks noChangeAspect="1"/>
            </p:cNvPicPr>
            <p:nvPr/>
          </p:nvPicPr>
          <p:blipFill>
            <a:blip r:embed="rId4"/>
            <a:stretch>
              <a:fillRect/>
            </a:stretch>
          </p:blipFill>
          <p:spPr>
            <a:xfrm>
              <a:off x="7488195" y="3961138"/>
              <a:ext cx="1594022" cy="510905"/>
            </a:xfrm>
            <a:prstGeom prst="rect">
              <a:avLst/>
            </a:prstGeom>
          </p:spPr>
        </p:pic>
        <p:sp>
          <p:nvSpPr>
            <p:cNvPr id="22" name="TextBox 21">
              <a:extLst>
                <a:ext uri="{FF2B5EF4-FFF2-40B4-BE49-F238E27FC236}">
                  <a16:creationId xmlns:a16="http://schemas.microsoft.com/office/drawing/2014/main" id="{32E69922-E93E-574F-9D84-90625EF5310B}"/>
                </a:ext>
              </a:extLst>
            </p:cNvPr>
            <p:cNvSpPr txBox="1"/>
            <p:nvPr/>
          </p:nvSpPr>
          <p:spPr>
            <a:xfrm>
              <a:off x="7197636" y="4581550"/>
              <a:ext cx="2175139" cy="400110"/>
            </a:xfrm>
            <a:prstGeom prst="rect">
              <a:avLst/>
            </a:prstGeom>
            <a:noFill/>
          </p:spPr>
          <p:txBody>
            <a:bodyPr wrap="square" rtlCol="0">
              <a:spAutoFit/>
            </a:bodyPr>
            <a:lstStyle/>
            <a:p>
              <a:pPr algn="ctr"/>
              <a:r>
                <a:rPr lang="en-US" sz="2000" dirty="0">
                  <a:latin typeface="Amazon Ember" panose="020B0603020204020204" pitchFamily="34" charset="0"/>
                  <a:ea typeface="Amazon Ember" panose="020B0603020204020204" pitchFamily="34" charset="0"/>
                  <a:cs typeface="Amazon Ember" panose="020B0603020204020204" pitchFamily="34" charset="0"/>
                </a:rPr>
                <a:t>Code packages</a:t>
              </a:r>
            </a:p>
          </p:txBody>
        </p:sp>
      </p:grpSp>
      <p:grpSp>
        <p:nvGrpSpPr>
          <p:cNvPr id="27" name="Group 26">
            <a:extLst>
              <a:ext uri="{FF2B5EF4-FFF2-40B4-BE49-F238E27FC236}">
                <a16:creationId xmlns:a16="http://schemas.microsoft.com/office/drawing/2014/main" id="{7BBCECC8-665B-374E-B9B3-149EADB71D30}"/>
              </a:ext>
            </a:extLst>
          </p:cNvPr>
          <p:cNvGrpSpPr/>
          <p:nvPr/>
        </p:nvGrpSpPr>
        <p:grpSpPr>
          <a:xfrm>
            <a:off x="10280647" y="2290797"/>
            <a:ext cx="2175139" cy="1791742"/>
            <a:chOff x="4305808" y="5665466"/>
            <a:chExt cx="2175139" cy="1791742"/>
          </a:xfrm>
        </p:grpSpPr>
        <p:pic>
          <p:nvPicPr>
            <p:cNvPr id="24" name="Graphic 23">
              <a:extLst>
                <a:ext uri="{FF2B5EF4-FFF2-40B4-BE49-F238E27FC236}">
                  <a16:creationId xmlns:a16="http://schemas.microsoft.com/office/drawing/2014/main" id="{533EFFFB-4E43-6447-8D82-470D12CA329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55173" y="5665466"/>
              <a:ext cx="1076411" cy="1076411"/>
            </a:xfrm>
            <a:prstGeom prst="rect">
              <a:avLst/>
            </a:prstGeom>
          </p:spPr>
        </p:pic>
        <p:sp>
          <p:nvSpPr>
            <p:cNvPr id="25" name="TextBox 24">
              <a:extLst>
                <a:ext uri="{FF2B5EF4-FFF2-40B4-BE49-F238E27FC236}">
                  <a16:creationId xmlns:a16="http://schemas.microsoft.com/office/drawing/2014/main" id="{400392C8-E117-A341-A951-2BF2FE8B5A27}"/>
                </a:ext>
              </a:extLst>
            </p:cNvPr>
            <p:cNvSpPr txBox="1"/>
            <p:nvPr/>
          </p:nvSpPr>
          <p:spPr>
            <a:xfrm>
              <a:off x="4305808" y="6749322"/>
              <a:ext cx="2175139" cy="707886"/>
            </a:xfrm>
            <a:prstGeom prst="rect">
              <a:avLst/>
            </a:prstGeom>
            <a:noFill/>
          </p:spPr>
          <p:txBody>
            <a:bodyPr wrap="square" rtlCol="0">
              <a:spAutoFit/>
            </a:bodyPr>
            <a:lstStyle/>
            <a:p>
              <a:pPr algn="ctr"/>
              <a:r>
                <a:rPr lang="en-US" sz="2000" dirty="0">
                  <a:latin typeface="Amazon Ember" panose="020B0603020204020204" pitchFamily="34" charset="0"/>
                  <a:ea typeface="Amazon Ember" panose="020B0603020204020204" pitchFamily="34" charset="0"/>
                  <a:cs typeface="Amazon Ember" panose="020B0603020204020204" pitchFamily="34" charset="0"/>
                </a:rPr>
                <a:t>Operating system packages</a:t>
              </a:r>
            </a:p>
          </p:txBody>
        </p:sp>
      </p:grpSp>
      <p:sp>
        <p:nvSpPr>
          <p:cNvPr id="17" name="TextBox 16">
            <a:extLst>
              <a:ext uri="{FF2B5EF4-FFF2-40B4-BE49-F238E27FC236}">
                <a16:creationId xmlns:a16="http://schemas.microsoft.com/office/drawing/2014/main" id="{F85D05B6-387B-9543-8C47-902E51A125C0}"/>
              </a:ext>
            </a:extLst>
          </p:cNvPr>
          <p:cNvSpPr txBox="1"/>
          <p:nvPr/>
        </p:nvSpPr>
        <p:spPr>
          <a:xfrm>
            <a:off x="5949598" y="7140448"/>
            <a:ext cx="2175139" cy="400110"/>
          </a:xfrm>
          <a:prstGeom prst="rect">
            <a:avLst/>
          </a:prstGeom>
          <a:noFill/>
        </p:spPr>
        <p:txBody>
          <a:bodyPr wrap="square" rtlCol="0">
            <a:spAutoFit/>
          </a:bodyPr>
          <a:lstStyle/>
          <a:p>
            <a:pPr algn="ctr"/>
            <a:r>
              <a:rPr lang="en-US" sz="2000" dirty="0">
                <a:latin typeface="Amazon Ember" panose="020B0603020204020204" pitchFamily="34" charset="0"/>
                <a:ea typeface="Amazon Ember" panose="020B0603020204020204" pitchFamily="34" charset="0"/>
                <a:cs typeface="Amazon Ember" panose="020B0603020204020204" pitchFamily="34" charset="0"/>
              </a:rPr>
              <a:t>Container image</a:t>
            </a:r>
          </a:p>
        </p:txBody>
      </p:sp>
      <p:cxnSp>
        <p:nvCxnSpPr>
          <p:cNvPr id="10" name="Straight Arrow Connector 9">
            <a:extLst>
              <a:ext uri="{FF2B5EF4-FFF2-40B4-BE49-F238E27FC236}">
                <a16:creationId xmlns:a16="http://schemas.microsoft.com/office/drawing/2014/main" id="{3A7CD53E-0FD5-E841-8297-EBFB5DA52475}"/>
              </a:ext>
            </a:extLst>
          </p:cNvPr>
          <p:cNvCxnSpPr>
            <a:cxnSpLocks/>
          </p:cNvCxnSpPr>
          <p:nvPr/>
        </p:nvCxnSpPr>
        <p:spPr>
          <a:xfrm>
            <a:off x="3218505" y="4114800"/>
            <a:ext cx="2803778" cy="1916296"/>
          </a:xfrm>
          <a:prstGeom prst="straightConnector1">
            <a:avLst/>
          </a:prstGeom>
          <a:ln w="69850">
            <a:tailEnd type="triangl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30C2EA6F-8263-0A4C-926D-7D55FB267472}"/>
              </a:ext>
            </a:extLst>
          </p:cNvPr>
          <p:cNvCxnSpPr>
            <a:cxnSpLocks/>
          </p:cNvCxnSpPr>
          <p:nvPr/>
        </p:nvCxnSpPr>
        <p:spPr>
          <a:xfrm>
            <a:off x="5239089" y="3921636"/>
            <a:ext cx="1086193" cy="1356378"/>
          </a:xfrm>
          <a:prstGeom prst="straightConnector1">
            <a:avLst/>
          </a:prstGeom>
          <a:ln w="69850">
            <a:tailEnd type="triangle"/>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DC269893-1C65-DF42-B691-2DA729B2D93C}"/>
              </a:ext>
            </a:extLst>
          </p:cNvPr>
          <p:cNvCxnSpPr>
            <a:cxnSpLocks/>
            <a:stCxn id="22" idx="2"/>
          </p:cNvCxnSpPr>
          <p:nvPr/>
        </p:nvCxnSpPr>
        <p:spPr>
          <a:xfrm flipH="1">
            <a:off x="7561989" y="3801699"/>
            <a:ext cx="939810" cy="1214511"/>
          </a:xfrm>
          <a:prstGeom prst="straightConnector1">
            <a:avLst/>
          </a:prstGeom>
          <a:ln w="69850">
            <a:tailEnd type="triangle"/>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671D209E-595C-E94C-A436-9BC0B560A098}"/>
              </a:ext>
            </a:extLst>
          </p:cNvPr>
          <p:cNvCxnSpPr>
            <a:cxnSpLocks/>
          </p:cNvCxnSpPr>
          <p:nvPr/>
        </p:nvCxnSpPr>
        <p:spPr>
          <a:xfrm flipH="1">
            <a:off x="8052054" y="4275861"/>
            <a:ext cx="2777958" cy="1755235"/>
          </a:xfrm>
          <a:prstGeom prst="straightConnector1">
            <a:avLst/>
          </a:prstGeom>
          <a:ln w="69850">
            <a:tailEnd type="triangle"/>
          </a:ln>
          <a:effectLst/>
        </p:spPr>
        <p:style>
          <a:lnRef idx="2">
            <a:schemeClr val="accent1"/>
          </a:lnRef>
          <a:fillRef idx="0">
            <a:schemeClr val="accent1"/>
          </a:fillRef>
          <a:effectRef idx="1">
            <a:schemeClr val="accent1"/>
          </a:effectRef>
          <a:fontRef idx="minor">
            <a:schemeClr val="tx1"/>
          </a:fontRef>
        </p:style>
      </p:cxnSp>
      <p:pic>
        <p:nvPicPr>
          <p:cNvPr id="36" name="Graphic 35">
            <a:extLst>
              <a:ext uri="{FF2B5EF4-FFF2-40B4-BE49-F238E27FC236}">
                <a16:creationId xmlns:a16="http://schemas.microsoft.com/office/drawing/2014/main" id="{9505B717-ECC7-8F42-ADAF-512F8F17433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21502" y="5250749"/>
            <a:ext cx="1799457" cy="1799457"/>
          </a:xfrm>
          <a:prstGeom prst="rect">
            <a:avLst/>
          </a:prstGeom>
        </p:spPr>
      </p:pic>
      <p:grpSp>
        <p:nvGrpSpPr>
          <p:cNvPr id="23" name="Group 22">
            <a:extLst>
              <a:ext uri="{FF2B5EF4-FFF2-40B4-BE49-F238E27FC236}">
                <a16:creationId xmlns:a16="http://schemas.microsoft.com/office/drawing/2014/main" id="{CA9455A3-94AF-E948-B995-D85C2FB02673}"/>
              </a:ext>
            </a:extLst>
          </p:cNvPr>
          <p:cNvGrpSpPr/>
          <p:nvPr/>
        </p:nvGrpSpPr>
        <p:grpSpPr>
          <a:xfrm>
            <a:off x="4111711" y="1974500"/>
            <a:ext cx="2205682" cy="1810036"/>
            <a:chOff x="4170581" y="3254760"/>
            <a:chExt cx="2205682" cy="1810036"/>
          </a:xfrm>
        </p:grpSpPr>
        <p:pic>
          <p:nvPicPr>
            <p:cNvPr id="30" name="Picture 29">
              <a:extLst>
                <a:ext uri="{FF2B5EF4-FFF2-40B4-BE49-F238E27FC236}">
                  <a16:creationId xmlns:a16="http://schemas.microsoft.com/office/drawing/2014/main" id="{11A7CC8C-1C92-2E4A-89F9-DAA2E6D76792}"/>
                </a:ext>
              </a:extLst>
            </p:cNvPr>
            <p:cNvPicPr>
              <a:picLocks noChangeAspect="1"/>
            </p:cNvPicPr>
            <p:nvPr/>
          </p:nvPicPr>
          <p:blipFill>
            <a:blip r:embed="rId9"/>
            <a:stretch>
              <a:fillRect/>
            </a:stretch>
          </p:blipFill>
          <p:spPr>
            <a:xfrm>
              <a:off x="4170581" y="3254760"/>
              <a:ext cx="2175139" cy="1332465"/>
            </a:xfrm>
            <a:prstGeom prst="rect">
              <a:avLst/>
            </a:prstGeom>
          </p:spPr>
        </p:pic>
        <p:sp>
          <p:nvSpPr>
            <p:cNvPr id="32" name="TextBox 31">
              <a:extLst>
                <a:ext uri="{FF2B5EF4-FFF2-40B4-BE49-F238E27FC236}">
                  <a16:creationId xmlns:a16="http://schemas.microsoft.com/office/drawing/2014/main" id="{2C04AF50-66AF-344E-B25A-38CF98716FF4}"/>
                </a:ext>
              </a:extLst>
            </p:cNvPr>
            <p:cNvSpPr txBox="1"/>
            <p:nvPr/>
          </p:nvSpPr>
          <p:spPr>
            <a:xfrm>
              <a:off x="4201124" y="4664686"/>
              <a:ext cx="2175139" cy="400110"/>
            </a:xfrm>
            <a:prstGeom prst="rect">
              <a:avLst/>
            </a:prstGeom>
            <a:noFill/>
          </p:spPr>
          <p:txBody>
            <a:bodyPr wrap="square" rtlCol="0">
              <a:spAutoFit/>
            </a:bodyPr>
            <a:lstStyle/>
            <a:p>
              <a:pPr algn="ctr"/>
              <a:r>
                <a:rPr lang="en-US" sz="2000" dirty="0">
                  <a:latin typeface="Amazon Ember" panose="020B0603020204020204" pitchFamily="34" charset="0"/>
                  <a:ea typeface="Amazon Ember" panose="020B0603020204020204" pitchFamily="34" charset="0"/>
                  <a:cs typeface="Amazon Ember" panose="020B0603020204020204" pitchFamily="34" charset="0"/>
                </a:rPr>
                <a:t>Runtime</a:t>
              </a:r>
            </a:p>
          </p:txBody>
        </p:sp>
      </p:grpSp>
    </p:spTree>
    <p:extLst>
      <p:ext uri="{BB962C8B-B14F-4D97-AF65-F5344CB8AC3E}">
        <p14:creationId xmlns:p14="http://schemas.microsoft.com/office/powerpoint/2010/main" val="31294431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9867754-E1AD-2744-80E5-99BA035693FC}"/>
              </a:ext>
            </a:extLst>
          </p:cNvPr>
          <p:cNvSpPr txBox="1"/>
          <p:nvPr/>
        </p:nvSpPr>
        <p:spPr>
          <a:xfrm>
            <a:off x="697701" y="550247"/>
            <a:ext cx="13581963" cy="707886"/>
          </a:xfrm>
          <a:prstGeom prst="rect">
            <a:avLst/>
          </a:prstGeom>
          <a:noFill/>
        </p:spPr>
        <p:txBody>
          <a:bodyPr wrap="square" rtlCol="0">
            <a:spAutoFit/>
          </a:bodyPr>
          <a:lstStyle/>
          <a:p>
            <a:pPr algn="l"/>
            <a:r>
              <a:rPr lang="en-US" sz="4000" dirty="0">
                <a:latin typeface="Amazon Ember" panose="020B0603020204020204" pitchFamily="34" charset="0"/>
                <a:ea typeface="Amazon Ember" panose="020B0603020204020204" pitchFamily="34" charset="0"/>
                <a:cs typeface="Amazon Ember" panose="020B0603020204020204" pitchFamily="34" charset="0"/>
              </a:rPr>
              <a:t>Control access to databases on a service by service basis</a:t>
            </a:r>
          </a:p>
        </p:txBody>
      </p:sp>
      <p:pic>
        <p:nvPicPr>
          <p:cNvPr id="21" name="Graphic 20">
            <a:extLst>
              <a:ext uri="{FF2B5EF4-FFF2-40B4-BE49-F238E27FC236}">
                <a16:creationId xmlns:a16="http://schemas.microsoft.com/office/drawing/2014/main" id="{73948E08-376B-AE41-956B-4C691E7EAC4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16275" y="2361999"/>
            <a:ext cx="1525937" cy="1525937"/>
          </a:xfrm>
          <a:prstGeom prst="rect">
            <a:avLst/>
          </a:prstGeom>
        </p:spPr>
      </p:pic>
      <p:sp>
        <p:nvSpPr>
          <p:cNvPr id="22" name="TextBox 21">
            <a:extLst>
              <a:ext uri="{FF2B5EF4-FFF2-40B4-BE49-F238E27FC236}">
                <a16:creationId xmlns:a16="http://schemas.microsoft.com/office/drawing/2014/main" id="{73A2A164-072E-0F4B-925E-468CEC8ED37F}"/>
              </a:ext>
            </a:extLst>
          </p:cNvPr>
          <p:cNvSpPr txBox="1"/>
          <p:nvPr/>
        </p:nvSpPr>
        <p:spPr>
          <a:xfrm>
            <a:off x="1416275" y="4048706"/>
            <a:ext cx="1651541" cy="400110"/>
          </a:xfrm>
          <a:prstGeom prst="rect">
            <a:avLst/>
          </a:prstGeom>
          <a:noFill/>
        </p:spPr>
        <p:txBody>
          <a:bodyPr wrap="square" rtlCol="0">
            <a:spAutoFit/>
          </a:bodyPr>
          <a:lstStyle/>
          <a:p>
            <a:pPr algn="ctr"/>
            <a:r>
              <a:rPr lang="en-US" sz="2000" dirty="0">
                <a:latin typeface="Amazon Ember" panose="020B0603020204020204" pitchFamily="34" charset="0"/>
                <a:ea typeface="Amazon Ember" panose="020B0603020204020204" pitchFamily="34" charset="0"/>
                <a:cs typeface="Amazon Ember" panose="020B0603020204020204" pitchFamily="34" charset="0"/>
              </a:rPr>
              <a:t>Container A</a:t>
            </a:r>
          </a:p>
        </p:txBody>
      </p:sp>
      <p:sp>
        <p:nvSpPr>
          <p:cNvPr id="2" name="TextBox 1">
            <a:extLst>
              <a:ext uri="{FF2B5EF4-FFF2-40B4-BE49-F238E27FC236}">
                <a16:creationId xmlns:a16="http://schemas.microsoft.com/office/drawing/2014/main" id="{58FBD426-DEC4-8D42-B38A-BF414DB16245}"/>
              </a:ext>
            </a:extLst>
          </p:cNvPr>
          <p:cNvSpPr txBox="1"/>
          <p:nvPr/>
        </p:nvSpPr>
        <p:spPr>
          <a:xfrm>
            <a:off x="3659855" y="2632524"/>
            <a:ext cx="1795550" cy="984885"/>
          </a:xfrm>
          <a:prstGeom prst="rect">
            <a:avLst/>
          </a:prstGeom>
          <a:noFill/>
        </p:spPr>
        <p:txBody>
          <a:bodyPr wrap="square" rtlCol="0">
            <a:spAutoFit/>
          </a:bodyPr>
          <a:lstStyle/>
          <a:p>
            <a:pPr algn="l"/>
            <a:r>
              <a:rPr lang="en-US" sz="2900" dirty="0">
                <a:latin typeface="Amazon Ember" panose="020B0603020204020204" pitchFamily="34" charset="0"/>
                <a:ea typeface="Amazon Ember" panose="020B0603020204020204" pitchFamily="34" charset="0"/>
                <a:cs typeface="Amazon Ember" panose="020B0603020204020204" pitchFamily="34" charset="0"/>
              </a:rPr>
              <a:t>Security Group</a:t>
            </a:r>
          </a:p>
        </p:txBody>
      </p:sp>
      <p:sp>
        <p:nvSpPr>
          <p:cNvPr id="25" name="TextBox 24">
            <a:extLst>
              <a:ext uri="{FF2B5EF4-FFF2-40B4-BE49-F238E27FC236}">
                <a16:creationId xmlns:a16="http://schemas.microsoft.com/office/drawing/2014/main" id="{7986A289-4363-0A41-A47A-CBFE4A667287}"/>
              </a:ext>
            </a:extLst>
          </p:cNvPr>
          <p:cNvSpPr txBox="1"/>
          <p:nvPr/>
        </p:nvSpPr>
        <p:spPr>
          <a:xfrm>
            <a:off x="7699983" y="4848075"/>
            <a:ext cx="2301904" cy="461665"/>
          </a:xfrm>
          <a:prstGeom prst="rect">
            <a:avLst/>
          </a:prstGeom>
          <a:noFill/>
        </p:spPr>
        <p:txBody>
          <a:bodyPr wrap="square" rtlCol="0">
            <a:spAutoFit/>
          </a:bodyPr>
          <a:lstStyle/>
          <a:p>
            <a:pPr algn="ctr"/>
            <a:r>
              <a:rPr lang="en-US" sz="2400" dirty="0"/>
              <a:t>Amazon RDS</a:t>
            </a:r>
          </a:p>
        </p:txBody>
      </p:sp>
      <p:pic>
        <p:nvPicPr>
          <p:cNvPr id="26" name="Graphic 25">
            <a:extLst>
              <a:ext uri="{FF2B5EF4-FFF2-40B4-BE49-F238E27FC236}">
                <a16:creationId xmlns:a16="http://schemas.microsoft.com/office/drawing/2014/main" id="{1E1A310C-EA09-314E-8C8E-7F08DD41B2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79469" y="3443334"/>
            <a:ext cx="1342931" cy="1342931"/>
          </a:xfrm>
          <a:prstGeom prst="rect">
            <a:avLst/>
          </a:prstGeom>
        </p:spPr>
      </p:pic>
      <p:pic>
        <p:nvPicPr>
          <p:cNvPr id="28" name="Graphic 27">
            <a:extLst>
              <a:ext uri="{FF2B5EF4-FFF2-40B4-BE49-F238E27FC236}">
                <a16:creationId xmlns:a16="http://schemas.microsoft.com/office/drawing/2014/main" id="{E57EAAD5-7A4F-FE4A-8774-C37AD884BF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16275" y="5024822"/>
            <a:ext cx="1525937" cy="1525937"/>
          </a:xfrm>
          <a:prstGeom prst="rect">
            <a:avLst/>
          </a:prstGeom>
        </p:spPr>
      </p:pic>
      <p:sp>
        <p:nvSpPr>
          <p:cNvPr id="29" name="TextBox 28">
            <a:extLst>
              <a:ext uri="{FF2B5EF4-FFF2-40B4-BE49-F238E27FC236}">
                <a16:creationId xmlns:a16="http://schemas.microsoft.com/office/drawing/2014/main" id="{CCC798AC-FA13-C04B-BA68-F09C8CF02C7C}"/>
              </a:ext>
            </a:extLst>
          </p:cNvPr>
          <p:cNvSpPr txBox="1"/>
          <p:nvPr/>
        </p:nvSpPr>
        <p:spPr>
          <a:xfrm>
            <a:off x="1416275" y="6711529"/>
            <a:ext cx="1651541" cy="400110"/>
          </a:xfrm>
          <a:prstGeom prst="rect">
            <a:avLst/>
          </a:prstGeom>
          <a:noFill/>
        </p:spPr>
        <p:txBody>
          <a:bodyPr wrap="square" rtlCol="0">
            <a:spAutoFit/>
          </a:bodyPr>
          <a:lstStyle/>
          <a:p>
            <a:pPr algn="ctr"/>
            <a:r>
              <a:rPr lang="en-US" sz="2000" dirty="0">
                <a:latin typeface="Amazon Ember" panose="020B0603020204020204" pitchFamily="34" charset="0"/>
                <a:ea typeface="Amazon Ember" panose="020B0603020204020204" pitchFamily="34" charset="0"/>
                <a:cs typeface="Amazon Ember" panose="020B0603020204020204" pitchFamily="34" charset="0"/>
              </a:rPr>
              <a:t>Container B</a:t>
            </a:r>
          </a:p>
        </p:txBody>
      </p:sp>
      <p:sp>
        <p:nvSpPr>
          <p:cNvPr id="32" name="TextBox 31">
            <a:extLst>
              <a:ext uri="{FF2B5EF4-FFF2-40B4-BE49-F238E27FC236}">
                <a16:creationId xmlns:a16="http://schemas.microsoft.com/office/drawing/2014/main" id="{BDDB78CD-58DD-1E46-BD4E-E15148D8DF74}"/>
              </a:ext>
            </a:extLst>
          </p:cNvPr>
          <p:cNvSpPr txBox="1"/>
          <p:nvPr/>
        </p:nvSpPr>
        <p:spPr>
          <a:xfrm>
            <a:off x="3659855" y="5295347"/>
            <a:ext cx="1795550" cy="984885"/>
          </a:xfrm>
          <a:prstGeom prst="rect">
            <a:avLst/>
          </a:prstGeom>
          <a:noFill/>
        </p:spPr>
        <p:txBody>
          <a:bodyPr wrap="square" rtlCol="0">
            <a:spAutoFit/>
          </a:bodyPr>
          <a:lstStyle/>
          <a:p>
            <a:pPr algn="l"/>
            <a:r>
              <a:rPr lang="en-US" sz="2900" dirty="0">
                <a:latin typeface="Amazon Ember" panose="020B0603020204020204" pitchFamily="34" charset="0"/>
                <a:ea typeface="Amazon Ember" panose="020B0603020204020204" pitchFamily="34" charset="0"/>
                <a:cs typeface="Amazon Ember" panose="020B0603020204020204" pitchFamily="34" charset="0"/>
              </a:rPr>
              <a:t>Security Group</a:t>
            </a:r>
          </a:p>
        </p:txBody>
      </p:sp>
      <p:cxnSp>
        <p:nvCxnSpPr>
          <p:cNvPr id="33" name="Straight Arrow Connector 32">
            <a:extLst>
              <a:ext uri="{FF2B5EF4-FFF2-40B4-BE49-F238E27FC236}">
                <a16:creationId xmlns:a16="http://schemas.microsoft.com/office/drawing/2014/main" id="{130BBC2A-1A91-0244-953C-065A147546F7}"/>
              </a:ext>
            </a:extLst>
          </p:cNvPr>
          <p:cNvCxnSpPr>
            <a:cxnSpLocks/>
          </p:cNvCxnSpPr>
          <p:nvPr/>
        </p:nvCxnSpPr>
        <p:spPr>
          <a:xfrm>
            <a:off x="5424410" y="3069760"/>
            <a:ext cx="2275573" cy="818176"/>
          </a:xfrm>
          <a:prstGeom prst="straightConnector1">
            <a:avLst/>
          </a:prstGeom>
          <a:ln w="79375">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F7CC9FB4-F7FC-0141-9CF5-094F81936254}"/>
              </a:ext>
            </a:extLst>
          </p:cNvPr>
          <p:cNvCxnSpPr>
            <a:cxnSpLocks/>
          </p:cNvCxnSpPr>
          <p:nvPr/>
        </p:nvCxnSpPr>
        <p:spPr>
          <a:xfrm flipV="1">
            <a:off x="5412549" y="4341665"/>
            <a:ext cx="2231117" cy="1168520"/>
          </a:xfrm>
          <a:prstGeom prst="straightConnector1">
            <a:avLst/>
          </a:prstGeom>
          <a:ln w="79375">
            <a:tailEnd type="triangle"/>
          </a:ln>
          <a:effectLst/>
        </p:spPr>
        <p:style>
          <a:lnRef idx="2">
            <a:schemeClr val="accent1"/>
          </a:lnRef>
          <a:fillRef idx="0">
            <a:schemeClr val="accent1"/>
          </a:fillRef>
          <a:effectRef idx="1">
            <a:schemeClr val="accent1"/>
          </a:effectRef>
          <a:fontRef idx="minor">
            <a:schemeClr val="tx1"/>
          </a:fontRef>
        </p:style>
      </p:cxnSp>
      <p:pic>
        <p:nvPicPr>
          <p:cNvPr id="8" name="Graphic 7">
            <a:extLst>
              <a:ext uri="{FF2B5EF4-FFF2-40B4-BE49-F238E27FC236}">
                <a16:creationId xmlns:a16="http://schemas.microsoft.com/office/drawing/2014/main" id="{D1E7D52B-F19C-9F4B-965D-EF53B586FAD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13570" y="2392081"/>
            <a:ext cx="901630" cy="901630"/>
          </a:xfrm>
          <a:prstGeom prst="rect">
            <a:avLst/>
          </a:prstGeom>
        </p:spPr>
      </p:pic>
      <p:pic>
        <p:nvPicPr>
          <p:cNvPr id="13" name="Graphic 12">
            <a:extLst>
              <a:ext uri="{FF2B5EF4-FFF2-40B4-BE49-F238E27FC236}">
                <a16:creationId xmlns:a16="http://schemas.microsoft.com/office/drawing/2014/main" id="{A91FF436-F277-134C-A9E9-2C304224317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13570" y="5194515"/>
            <a:ext cx="721184" cy="721184"/>
          </a:xfrm>
          <a:prstGeom prst="rect">
            <a:avLst/>
          </a:prstGeom>
        </p:spPr>
      </p:pic>
    </p:spTree>
    <p:extLst>
      <p:ext uri="{BB962C8B-B14F-4D97-AF65-F5344CB8AC3E}">
        <p14:creationId xmlns:p14="http://schemas.microsoft.com/office/powerpoint/2010/main" val="17528386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9867754-E1AD-2744-80E5-99BA035693FC}"/>
              </a:ext>
            </a:extLst>
          </p:cNvPr>
          <p:cNvSpPr txBox="1"/>
          <p:nvPr/>
        </p:nvSpPr>
        <p:spPr>
          <a:xfrm>
            <a:off x="697701" y="550247"/>
            <a:ext cx="13581963" cy="707886"/>
          </a:xfrm>
          <a:prstGeom prst="rect">
            <a:avLst/>
          </a:prstGeom>
          <a:noFill/>
        </p:spPr>
        <p:txBody>
          <a:bodyPr wrap="square" rtlCol="0">
            <a:spAutoFit/>
          </a:bodyPr>
          <a:lstStyle/>
          <a:p>
            <a:pPr algn="l"/>
            <a:r>
              <a:rPr lang="en-US" sz="4000" dirty="0">
                <a:latin typeface="Amazon Ember" panose="020B0603020204020204" pitchFamily="34" charset="0"/>
                <a:ea typeface="Amazon Ember" panose="020B0603020204020204" pitchFamily="34" charset="0"/>
                <a:cs typeface="Amazon Ember" panose="020B0603020204020204" pitchFamily="34" charset="0"/>
              </a:rPr>
              <a:t>Control access from one service to another</a:t>
            </a:r>
          </a:p>
        </p:txBody>
      </p:sp>
      <p:pic>
        <p:nvPicPr>
          <p:cNvPr id="21" name="Graphic 20">
            <a:extLst>
              <a:ext uri="{FF2B5EF4-FFF2-40B4-BE49-F238E27FC236}">
                <a16:creationId xmlns:a16="http://schemas.microsoft.com/office/drawing/2014/main" id="{73948E08-376B-AE41-956B-4C691E7EAC4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5540" y="3170480"/>
            <a:ext cx="1525937" cy="1525937"/>
          </a:xfrm>
          <a:prstGeom prst="rect">
            <a:avLst/>
          </a:prstGeom>
        </p:spPr>
      </p:pic>
      <p:sp>
        <p:nvSpPr>
          <p:cNvPr id="22" name="TextBox 21">
            <a:extLst>
              <a:ext uri="{FF2B5EF4-FFF2-40B4-BE49-F238E27FC236}">
                <a16:creationId xmlns:a16="http://schemas.microsoft.com/office/drawing/2014/main" id="{73A2A164-072E-0F4B-925E-468CEC8ED37F}"/>
              </a:ext>
            </a:extLst>
          </p:cNvPr>
          <p:cNvSpPr txBox="1"/>
          <p:nvPr/>
        </p:nvSpPr>
        <p:spPr>
          <a:xfrm>
            <a:off x="1145540" y="4857187"/>
            <a:ext cx="1651541" cy="400110"/>
          </a:xfrm>
          <a:prstGeom prst="rect">
            <a:avLst/>
          </a:prstGeom>
          <a:noFill/>
        </p:spPr>
        <p:txBody>
          <a:bodyPr wrap="square" rtlCol="0">
            <a:spAutoFit/>
          </a:bodyPr>
          <a:lstStyle/>
          <a:p>
            <a:pPr algn="ctr"/>
            <a:r>
              <a:rPr lang="en-US" sz="2000" dirty="0">
                <a:latin typeface="Amazon Ember" panose="020B0603020204020204" pitchFamily="34" charset="0"/>
                <a:ea typeface="Amazon Ember" panose="020B0603020204020204" pitchFamily="34" charset="0"/>
                <a:cs typeface="Amazon Ember" panose="020B0603020204020204" pitchFamily="34" charset="0"/>
              </a:rPr>
              <a:t>Container A</a:t>
            </a:r>
          </a:p>
        </p:txBody>
      </p:sp>
      <p:sp>
        <p:nvSpPr>
          <p:cNvPr id="2" name="TextBox 1">
            <a:extLst>
              <a:ext uri="{FF2B5EF4-FFF2-40B4-BE49-F238E27FC236}">
                <a16:creationId xmlns:a16="http://schemas.microsoft.com/office/drawing/2014/main" id="{58FBD426-DEC4-8D42-B38A-BF414DB16245}"/>
              </a:ext>
            </a:extLst>
          </p:cNvPr>
          <p:cNvSpPr txBox="1"/>
          <p:nvPr/>
        </p:nvSpPr>
        <p:spPr>
          <a:xfrm>
            <a:off x="3389120" y="3441005"/>
            <a:ext cx="1795550" cy="984885"/>
          </a:xfrm>
          <a:prstGeom prst="rect">
            <a:avLst/>
          </a:prstGeom>
          <a:noFill/>
        </p:spPr>
        <p:txBody>
          <a:bodyPr wrap="square" rtlCol="0">
            <a:spAutoFit/>
          </a:bodyPr>
          <a:lstStyle/>
          <a:p>
            <a:pPr algn="l"/>
            <a:r>
              <a:rPr lang="en-US" sz="2900" dirty="0">
                <a:latin typeface="Amazon Ember" panose="020B0603020204020204" pitchFamily="34" charset="0"/>
                <a:ea typeface="Amazon Ember" panose="020B0603020204020204" pitchFamily="34" charset="0"/>
                <a:cs typeface="Amazon Ember" panose="020B0603020204020204" pitchFamily="34" charset="0"/>
              </a:rPr>
              <a:t>Security Group</a:t>
            </a:r>
          </a:p>
        </p:txBody>
      </p:sp>
      <p:pic>
        <p:nvPicPr>
          <p:cNvPr id="28" name="Graphic 27">
            <a:extLst>
              <a:ext uri="{FF2B5EF4-FFF2-40B4-BE49-F238E27FC236}">
                <a16:creationId xmlns:a16="http://schemas.microsoft.com/office/drawing/2014/main" id="{E57EAAD5-7A4F-FE4A-8774-C37AD884BF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95198" y="1965829"/>
            <a:ext cx="1525937" cy="1525937"/>
          </a:xfrm>
          <a:prstGeom prst="rect">
            <a:avLst/>
          </a:prstGeom>
        </p:spPr>
      </p:pic>
      <p:sp>
        <p:nvSpPr>
          <p:cNvPr id="29" name="TextBox 28">
            <a:extLst>
              <a:ext uri="{FF2B5EF4-FFF2-40B4-BE49-F238E27FC236}">
                <a16:creationId xmlns:a16="http://schemas.microsoft.com/office/drawing/2014/main" id="{CCC798AC-FA13-C04B-BA68-F09C8CF02C7C}"/>
              </a:ext>
            </a:extLst>
          </p:cNvPr>
          <p:cNvSpPr txBox="1"/>
          <p:nvPr/>
        </p:nvSpPr>
        <p:spPr>
          <a:xfrm>
            <a:off x="11595198" y="3652536"/>
            <a:ext cx="1651541" cy="400110"/>
          </a:xfrm>
          <a:prstGeom prst="rect">
            <a:avLst/>
          </a:prstGeom>
          <a:noFill/>
        </p:spPr>
        <p:txBody>
          <a:bodyPr wrap="square" rtlCol="0">
            <a:spAutoFit/>
          </a:bodyPr>
          <a:lstStyle/>
          <a:p>
            <a:pPr algn="ctr"/>
            <a:r>
              <a:rPr lang="en-US" sz="2000" dirty="0">
                <a:latin typeface="Amazon Ember" panose="020B0603020204020204" pitchFamily="34" charset="0"/>
                <a:ea typeface="Amazon Ember" panose="020B0603020204020204" pitchFamily="34" charset="0"/>
                <a:cs typeface="Amazon Ember" panose="020B0603020204020204" pitchFamily="34" charset="0"/>
              </a:rPr>
              <a:t>Container B</a:t>
            </a:r>
          </a:p>
        </p:txBody>
      </p:sp>
      <p:sp>
        <p:nvSpPr>
          <p:cNvPr id="32" name="TextBox 31">
            <a:extLst>
              <a:ext uri="{FF2B5EF4-FFF2-40B4-BE49-F238E27FC236}">
                <a16:creationId xmlns:a16="http://schemas.microsoft.com/office/drawing/2014/main" id="{BDDB78CD-58DD-1E46-BD4E-E15148D8DF74}"/>
              </a:ext>
            </a:extLst>
          </p:cNvPr>
          <p:cNvSpPr txBox="1"/>
          <p:nvPr/>
        </p:nvSpPr>
        <p:spPr>
          <a:xfrm>
            <a:off x="9642201" y="2321644"/>
            <a:ext cx="1795550" cy="984885"/>
          </a:xfrm>
          <a:prstGeom prst="rect">
            <a:avLst/>
          </a:prstGeom>
          <a:noFill/>
        </p:spPr>
        <p:txBody>
          <a:bodyPr wrap="square" rtlCol="0">
            <a:spAutoFit/>
          </a:bodyPr>
          <a:lstStyle/>
          <a:p>
            <a:pPr algn="l"/>
            <a:r>
              <a:rPr lang="en-US" sz="2900" dirty="0">
                <a:latin typeface="Amazon Ember" panose="020B0603020204020204" pitchFamily="34" charset="0"/>
                <a:ea typeface="Amazon Ember" panose="020B0603020204020204" pitchFamily="34" charset="0"/>
                <a:cs typeface="Amazon Ember" panose="020B0603020204020204" pitchFamily="34" charset="0"/>
              </a:rPr>
              <a:t>Security Group</a:t>
            </a:r>
          </a:p>
        </p:txBody>
      </p:sp>
      <p:cxnSp>
        <p:nvCxnSpPr>
          <p:cNvPr id="33" name="Straight Arrow Connector 32">
            <a:extLst>
              <a:ext uri="{FF2B5EF4-FFF2-40B4-BE49-F238E27FC236}">
                <a16:creationId xmlns:a16="http://schemas.microsoft.com/office/drawing/2014/main" id="{130BBC2A-1A91-0244-953C-065A147546F7}"/>
              </a:ext>
            </a:extLst>
          </p:cNvPr>
          <p:cNvCxnSpPr>
            <a:cxnSpLocks/>
          </p:cNvCxnSpPr>
          <p:nvPr/>
        </p:nvCxnSpPr>
        <p:spPr>
          <a:xfrm flipV="1">
            <a:off x="5184670" y="2728798"/>
            <a:ext cx="4300084" cy="923738"/>
          </a:xfrm>
          <a:prstGeom prst="straightConnector1">
            <a:avLst/>
          </a:prstGeom>
          <a:ln w="79375">
            <a:tailEnd type="triangle"/>
          </a:ln>
          <a:effectLst/>
        </p:spPr>
        <p:style>
          <a:lnRef idx="2">
            <a:schemeClr val="accent1"/>
          </a:lnRef>
          <a:fillRef idx="0">
            <a:schemeClr val="accent1"/>
          </a:fillRef>
          <a:effectRef idx="1">
            <a:schemeClr val="accent1"/>
          </a:effectRef>
          <a:fontRef idx="minor">
            <a:schemeClr val="tx1"/>
          </a:fontRef>
        </p:style>
      </p:cxnSp>
      <p:pic>
        <p:nvPicPr>
          <p:cNvPr id="8" name="Graphic 7">
            <a:extLst>
              <a:ext uri="{FF2B5EF4-FFF2-40B4-BE49-F238E27FC236}">
                <a16:creationId xmlns:a16="http://schemas.microsoft.com/office/drawing/2014/main" id="{D1E7D52B-F19C-9F4B-965D-EF53B586FA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13574" y="2097289"/>
            <a:ext cx="901630" cy="901630"/>
          </a:xfrm>
          <a:prstGeom prst="rect">
            <a:avLst/>
          </a:prstGeom>
        </p:spPr>
      </p:pic>
      <p:pic>
        <p:nvPicPr>
          <p:cNvPr id="16" name="Graphic 15">
            <a:extLst>
              <a:ext uri="{FF2B5EF4-FFF2-40B4-BE49-F238E27FC236}">
                <a16:creationId xmlns:a16="http://schemas.microsoft.com/office/drawing/2014/main" id="{8083D2A4-C856-1F41-8EDF-ACCC056F5F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95198" y="4701194"/>
            <a:ext cx="1525937" cy="1525937"/>
          </a:xfrm>
          <a:prstGeom prst="rect">
            <a:avLst/>
          </a:prstGeom>
        </p:spPr>
      </p:pic>
      <p:sp>
        <p:nvSpPr>
          <p:cNvPr id="17" name="TextBox 16">
            <a:extLst>
              <a:ext uri="{FF2B5EF4-FFF2-40B4-BE49-F238E27FC236}">
                <a16:creationId xmlns:a16="http://schemas.microsoft.com/office/drawing/2014/main" id="{692FB34D-36BC-C645-ACDB-1315F8C2F455}"/>
              </a:ext>
            </a:extLst>
          </p:cNvPr>
          <p:cNvSpPr txBox="1"/>
          <p:nvPr/>
        </p:nvSpPr>
        <p:spPr>
          <a:xfrm>
            <a:off x="11595198" y="6387901"/>
            <a:ext cx="1651541" cy="400110"/>
          </a:xfrm>
          <a:prstGeom prst="rect">
            <a:avLst/>
          </a:prstGeom>
          <a:noFill/>
        </p:spPr>
        <p:txBody>
          <a:bodyPr wrap="square" rtlCol="0">
            <a:spAutoFit/>
          </a:bodyPr>
          <a:lstStyle/>
          <a:p>
            <a:pPr algn="ctr"/>
            <a:r>
              <a:rPr lang="en-US" sz="2000" dirty="0">
                <a:latin typeface="Amazon Ember" panose="020B0603020204020204" pitchFamily="34" charset="0"/>
                <a:ea typeface="Amazon Ember" panose="020B0603020204020204" pitchFamily="34" charset="0"/>
                <a:cs typeface="Amazon Ember" panose="020B0603020204020204" pitchFamily="34" charset="0"/>
              </a:rPr>
              <a:t>Container C</a:t>
            </a:r>
          </a:p>
        </p:txBody>
      </p:sp>
      <p:sp>
        <p:nvSpPr>
          <p:cNvPr id="18" name="TextBox 17">
            <a:extLst>
              <a:ext uri="{FF2B5EF4-FFF2-40B4-BE49-F238E27FC236}">
                <a16:creationId xmlns:a16="http://schemas.microsoft.com/office/drawing/2014/main" id="{28CB4042-FEE8-A646-8392-204013F6E978}"/>
              </a:ext>
            </a:extLst>
          </p:cNvPr>
          <p:cNvSpPr txBox="1"/>
          <p:nvPr/>
        </p:nvSpPr>
        <p:spPr>
          <a:xfrm>
            <a:off x="9642201" y="5057009"/>
            <a:ext cx="1795550" cy="984885"/>
          </a:xfrm>
          <a:prstGeom prst="rect">
            <a:avLst/>
          </a:prstGeom>
          <a:noFill/>
        </p:spPr>
        <p:txBody>
          <a:bodyPr wrap="square" rtlCol="0">
            <a:spAutoFit/>
          </a:bodyPr>
          <a:lstStyle/>
          <a:p>
            <a:pPr algn="l"/>
            <a:r>
              <a:rPr lang="en-US" sz="2900" dirty="0">
                <a:latin typeface="Amazon Ember" panose="020B0603020204020204" pitchFamily="34" charset="0"/>
                <a:ea typeface="Amazon Ember" panose="020B0603020204020204" pitchFamily="34" charset="0"/>
                <a:cs typeface="Amazon Ember" panose="020B0603020204020204" pitchFamily="34" charset="0"/>
              </a:rPr>
              <a:t>Security Group</a:t>
            </a:r>
          </a:p>
        </p:txBody>
      </p:sp>
      <p:cxnSp>
        <p:nvCxnSpPr>
          <p:cNvPr id="19" name="Straight Arrow Connector 18">
            <a:extLst>
              <a:ext uri="{FF2B5EF4-FFF2-40B4-BE49-F238E27FC236}">
                <a16:creationId xmlns:a16="http://schemas.microsoft.com/office/drawing/2014/main" id="{4F58663B-2F3E-8047-AC3E-5297A388FDA9}"/>
              </a:ext>
            </a:extLst>
          </p:cNvPr>
          <p:cNvCxnSpPr>
            <a:cxnSpLocks/>
            <a:stCxn id="2" idx="3"/>
          </p:cNvCxnSpPr>
          <p:nvPr/>
        </p:nvCxnSpPr>
        <p:spPr>
          <a:xfrm>
            <a:off x="5184670" y="3933448"/>
            <a:ext cx="4300084" cy="1599448"/>
          </a:xfrm>
          <a:prstGeom prst="straightConnector1">
            <a:avLst/>
          </a:prstGeom>
          <a:ln w="79375">
            <a:tailEnd type="triangle"/>
          </a:ln>
          <a:effectLst/>
        </p:spPr>
        <p:style>
          <a:lnRef idx="2">
            <a:schemeClr val="accent1"/>
          </a:lnRef>
          <a:fillRef idx="0">
            <a:schemeClr val="accent1"/>
          </a:fillRef>
          <a:effectRef idx="1">
            <a:schemeClr val="accent1"/>
          </a:effectRef>
          <a:fontRef idx="minor">
            <a:schemeClr val="tx1"/>
          </a:fontRef>
        </p:style>
      </p:cxnSp>
      <p:pic>
        <p:nvPicPr>
          <p:cNvPr id="23" name="Graphic 22">
            <a:extLst>
              <a:ext uri="{FF2B5EF4-FFF2-40B4-BE49-F238E27FC236}">
                <a16:creationId xmlns:a16="http://schemas.microsoft.com/office/drawing/2014/main" id="{2311FDB6-CFB4-1649-B08D-37229335866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01026" y="4934431"/>
            <a:ext cx="721184" cy="721184"/>
          </a:xfrm>
          <a:prstGeom prst="rect">
            <a:avLst/>
          </a:prstGeom>
        </p:spPr>
      </p:pic>
    </p:spTree>
    <p:extLst>
      <p:ext uri="{BB962C8B-B14F-4D97-AF65-F5344CB8AC3E}">
        <p14:creationId xmlns:p14="http://schemas.microsoft.com/office/powerpoint/2010/main" val="22643390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9867754-E1AD-2744-80E5-99BA035693FC}"/>
              </a:ext>
            </a:extLst>
          </p:cNvPr>
          <p:cNvSpPr txBox="1"/>
          <p:nvPr/>
        </p:nvSpPr>
        <p:spPr>
          <a:xfrm>
            <a:off x="697701" y="550247"/>
            <a:ext cx="13581963" cy="707886"/>
          </a:xfrm>
          <a:prstGeom prst="rect">
            <a:avLst/>
          </a:prstGeom>
          <a:noFill/>
        </p:spPr>
        <p:txBody>
          <a:bodyPr wrap="square" rtlCol="0">
            <a:spAutoFit/>
          </a:bodyPr>
          <a:lstStyle/>
          <a:p>
            <a:pPr algn="l"/>
            <a:r>
              <a:rPr lang="en-US" sz="4000" dirty="0">
                <a:latin typeface="Amazon Ember" panose="020B0603020204020204" pitchFamily="34" charset="0"/>
                <a:ea typeface="Amazon Ember" panose="020B0603020204020204" pitchFamily="34" charset="0"/>
                <a:cs typeface="Amazon Ember" panose="020B0603020204020204" pitchFamily="34" charset="0"/>
              </a:rPr>
              <a:t>Control API level actions for services</a:t>
            </a:r>
          </a:p>
        </p:txBody>
      </p:sp>
      <p:pic>
        <p:nvPicPr>
          <p:cNvPr id="21" name="Graphic 20">
            <a:extLst>
              <a:ext uri="{FF2B5EF4-FFF2-40B4-BE49-F238E27FC236}">
                <a16:creationId xmlns:a16="http://schemas.microsoft.com/office/drawing/2014/main" id="{73948E08-376B-AE41-956B-4C691E7EAC4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5540" y="3170480"/>
            <a:ext cx="1525937" cy="1525937"/>
          </a:xfrm>
          <a:prstGeom prst="rect">
            <a:avLst/>
          </a:prstGeom>
        </p:spPr>
      </p:pic>
      <p:sp>
        <p:nvSpPr>
          <p:cNvPr id="22" name="TextBox 21">
            <a:extLst>
              <a:ext uri="{FF2B5EF4-FFF2-40B4-BE49-F238E27FC236}">
                <a16:creationId xmlns:a16="http://schemas.microsoft.com/office/drawing/2014/main" id="{73A2A164-072E-0F4B-925E-468CEC8ED37F}"/>
              </a:ext>
            </a:extLst>
          </p:cNvPr>
          <p:cNvSpPr txBox="1"/>
          <p:nvPr/>
        </p:nvSpPr>
        <p:spPr>
          <a:xfrm>
            <a:off x="908200" y="4857187"/>
            <a:ext cx="2000616" cy="400110"/>
          </a:xfrm>
          <a:prstGeom prst="rect">
            <a:avLst/>
          </a:prstGeom>
          <a:noFill/>
        </p:spPr>
        <p:txBody>
          <a:bodyPr wrap="square" rtlCol="0">
            <a:spAutoFit/>
          </a:bodyPr>
          <a:lstStyle/>
          <a:p>
            <a:pPr algn="ctr"/>
            <a:r>
              <a:rPr lang="en-US" sz="2000" dirty="0">
                <a:latin typeface="Amazon Ember" panose="020B0603020204020204" pitchFamily="34" charset="0"/>
                <a:ea typeface="Amazon Ember" panose="020B0603020204020204" pitchFamily="34" charset="0"/>
                <a:cs typeface="Amazon Ember" panose="020B0603020204020204" pitchFamily="34" charset="0"/>
              </a:rPr>
              <a:t>Job producer</a:t>
            </a:r>
          </a:p>
        </p:txBody>
      </p:sp>
      <p:pic>
        <p:nvPicPr>
          <p:cNvPr id="28" name="Graphic 27">
            <a:extLst>
              <a:ext uri="{FF2B5EF4-FFF2-40B4-BE49-F238E27FC236}">
                <a16:creationId xmlns:a16="http://schemas.microsoft.com/office/drawing/2014/main" id="{E57EAAD5-7A4F-FE4A-8774-C37AD884BF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6263" y="3136361"/>
            <a:ext cx="1525937" cy="1525937"/>
          </a:xfrm>
          <a:prstGeom prst="rect">
            <a:avLst/>
          </a:prstGeom>
        </p:spPr>
      </p:pic>
      <p:sp>
        <p:nvSpPr>
          <p:cNvPr id="29" name="TextBox 28">
            <a:extLst>
              <a:ext uri="{FF2B5EF4-FFF2-40B4-BE49-F238E27FC236}">
                <a16:creationId xmlns:a16="http://schemas.microsoft.com/office/drawing/2014/main" id="{CCC798AC-FA13-C04B-BA68-F09C8CF02C7C}"/>
              </a:ext>
            </a:extLst>
          </p:cNvPr>
          <p:cNvSpPr txBox="1"/>
          <p:nvPr/>
        </p:nvSpPr>
        <p:spPr>
          <a:xfrm>
            <a:off x="11953074" y="4710013"/>
            <a:ext cx="2012314" cy="400110"/>
          </a:xfrm>
          <a:prstGeom prst="rect">
            <a:avLst/>
          </a:prstGeom>
          <a:noFill/>
        </p:spPr>
        <p:txBody>
          <a:bodyPr wrap="square" rtlCol="0">
            <a:spAutoFit/>
          </a:bodyPr>
          <a:lstStyle/>
          <a:p>
            <a:pPr algn="ctr"/>
            <a:r>
              <a:rPr lang="en-US" sz="2000" dirty="0">
                <a:latin typeface="Amazon Ember" panose="020B0603020204020204" pitchFamily="34" charset="0"/>
                <a:ea typeface="Amazon Ember" panose="020B0603020204020204" pitchFamily="34" charset="0"/>
                <a:cs typeface="Amazon Ember" panose="020B0603020204020204" pitchFamily="34" charset="0"/>
              </a:rPr>
              <a:t>Job Consumer</a:t>
            </a:r>
          </a:p>
        </p:txBody>
      </p:sp>
      <p:sp>
        <p:nvSpPr>
          <p:cNvPr id="20" name="TextBox 19">
            <a:extLst>
              <a:ext uri="{FF2B5EF4-FFF2-40B4-BE49-F238E27FC236}">
                <a16:creationId xmlns:a16="http://schemas.microsoft.com/office/drawing/2014/main" id="{77ECB8E0-D234-1941-853B-E14105B0DD1D}"/>
              </a:ext>
            </a:extLst>
          </p:cNvPr>
          <p:cNvSpPr txBox="1"/>
          <p:nvPr/>
        </p:nvSpPr>
        <p:spPr>
          <a:xfrm>
            <a:off x="6495295" y="4657274"/>
            <a:ext cx="2217871" cy="1200329"/>
          </a:xfrm>
          <a:prstGeom prst="rect">
            <a:avLst/>
          </a:prstGeom>
          <a:noFill/>
        </p:spPr>
        <p:txBody>
          <a:bodyPr wrap="square" rtlCol="0">
            <a:spAutoFit/>
          </a:bodyPr>
          <a:lstStyle/>
          <a:p>
            <a:pPr algn="ctr"/>
            <a:r>
              <a:rPr lang="en-US" sz="2400" dirty="0">
                <a:latin typeface="+mj-lt"/>
                <a:ea typeface="Amazon Ember" panose="020B0603020204020204" pitchFamily="34" charset="0"/>
                <a:cs typeface="Amazon Ember" panose="020B0603020204020204" pitchFamily="34" charset="0"/>
              </a:rPr>
              <a:t>Amazon Simple Queue Service</a:t>
            </a:r>
          </a:p>
        </p:txBody>
      </p:sp>
      <p:pic>
        <p:nvPicPr>
          <p:cNvPr id="24" name="Graphic 23">
            <a:extLst>
              <a:ext uri="{FF2B5EF4-FFF2-40B4-BE49-F238E27FC236}">
                <a16:creationId xmlns:a16="http://schemas.microsoft.com/office/drawing/2014/main" id="{A4137FB1-906E-C641-84B6-609D13184C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73266" y="3268363"/>
            <a:ext cx="1261931" cy="1261931"/>
          </a:xfrm>
          <a:prstGeom prst="rect">
            <a:avLst/>
          </a:prstGeom>
        </p:spPr>
      </p:pic>
      <p:sp>
        <p:nvSpPr>
          <p:cNvPr id="25" name="TextBox 24">
            <a:extLst>
              <a:ext uri="{FF2B5EF4-FFF2-40B4-BE49-F238E27FC236}">
                <a16:creationId xmlns:a16="http://schemas.microsoft.com/office/drawing/2014/main" id="{30024DF0-FE9E-8744-B858-DB4BD00A4609}"/>
              </a:ext>
            </a:extLst>
          </p:cNvPr>
          <p:cNvSpPr txBox="1"/>
          <p:nvPr/>
        </p:nvSpPr>
        <p:spPr>
          <a:xfrm>
            <a:off x="2866993" y="3664143"/>
            <a:ext cx="1795550" cy="538609"/>
          </a:xfrm>
          <a:prstGeom prst="rect">
            <a:avLst/>
          </a:prstGeom>
          <a:noFill/>
        </p:spPr>
        <p:txBody>
          <a:bodyPr wrap="square" rtlCol="0">
            <a:spAutoFit/>
          </a:bodyPr>
          <a:lstStyle/>
          <a:p>
            <a:pPr algn="l"/>
            <a:r>
              <a:rPr lang="en-US" sz="2900" dirty="0">
                <a:latin typeface="Amazon Ember" panose="020B0603020204020204" pitchFamily="34" charset="0"/>
                <a:ea typeface="Amazon Ember" panose="020B0603020204020204" pitchFamily="34" charset="0"/>
                <a:cs typeface="Amazon Ember" panose="020B0603020204020204" pitchFamily="34" charset="0"/>
              </a:rPr>
              <a:t>IAM Role</a:t>
            </a:r>
          </a:p>
        </p:txBody>
      </p:sp>
      <p:sp>
        <p:nvSpPr>
          <p:cNvPr id="26" name="TextBox 25">
            <a:extLst>
              <a:ext uri="{FF2B5EF4-FFF2-40B4-BE49-F238E27FC236}">
                <a16:creationId xmlns:a16="http://schemas.microsoft.com/office/drawing/2014/main" id="{2356C5B7-F852-6043-946A-178AB0462811}"/>
              </a:ext>
            </a:extLst>
          </p:cNvPr>
          <p:cNvSpPr txBox="1"/>
          <p:nvPr/>
        </p:nvSpPr>
        <p:spPr>
          <a:xfrm>
            <a:off x="10400713" y="3638169"/>
            <a:ext cx="1795550" cy="538609"/>
          </a:xfrm>
          <a:prstGeom prst="rect">
            <a:avLst/>
          </a:prstGeom>
          <a:noFill/>
        </p:spPr>
        <p:txBody>
          <a:bodyPr wrap="square" rtlCol="0">
            <a:spAutoFit/>
          </a:bodyPr>
          <a:lstStyle/>
          <a:p>
            <a:pPr algn="l"/>
            <a:r>
              <a:rPr lang="en-US" sz="2900" dirty="0">
                <a:latin typeface="Amazon Ember" panose="020B0603020204020204" pitchFamily="34" charset="0"/>
                <a:ea typeface="Amazon Ember" panose="020B0603020204020204" pitchFamily="34" charset="0"/>
                <a:cs typeface="Amazon Ember" panose="020B0603020204020204" pitchFamily="34" charset="0"/>
              </a:rPr>
              <a:t>IAM Role</a:t>
            </a:r>
          </a:p>
        </p:txBody>
      </p:sp>
      <p:cxnSp>
        <p:nvCxnSpPr>
          <p:cNvPr id="27" name="Straight Arrow Connector 26">
            <a:extLst>
              <a:ext uri="{FF2B5EF4-FFF2-40B4-BE49-F238E27FC236}">
                <a16:creationId xmlns:a16="http://schemas.microsoft.com/office/drawing/2014/main" id="{DEA97A1B-330C-054B-9275-9707E726B4D8}"/>
              </a:ext>
            </a:extLst>
          </p:cNvPr>
          <p:cNvCxnSpPr>
            <a:cxnSpLocks/>
          </p:cNvCxnSpPr>
          <p:nvPr/>
        </p:nvCxnSpPr>
        <p:spPr>
          <a:xfrm>
            <a:off x="4704366" y="3933447"/>
            <a:ext cx="2021898" cy="0"/>
          </a:xfrm>
          <a:prstGeom prst="straightConnector1">
            <a:avLst/>
          </a:prstGeom>
          <a:ln w="79375">
            <a:tailEnd type="triangle"/>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A37D5129-DEBA-734C-857D-431EBCD61FEC}"/>
              </a:ext>
            </a:extLst>
          </p:cNvPr>
          <p:cNvCxnSpPr>
            <a:cxnSpLocks/>
          </p:cNvCxnSpPr>
          <p:nvPr/>
        </p:nvCxnSpPr>
        <p:spPr>
          <a:xfrm>
            <a:off x="8493071" y="3933447"/>
            <a:ext cx="1704814" cy="0"/>
          </a:xfrm>
          <a:prstGeom prst="straightConnector1">
            <a:avLst/>
          </a:prstGeom>
          <a:ln w="79375">
            <a:tailEnd type="triangle"/>
          </a:ln>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CE4EFF11-3115-274B-BB31-0064A00EC736}"/>
              </a:ext>
            </a:extLst>
          </p:cNvPr>
          <p:cNvSpPr txBox="1"/>
          <p:nvPr/>
        </p:nvSpPr>
        <p:spPr>
          <a:xfrm>
            <a:off x="751048" y="5671266"/>
            <a:ext cx="4231890" cy="1431161"/>
          </a:xfrm>
          <a:prstGeom prst="rect">
            <a:avLst/>
          </a:prstGeom>
          <a:noFill/>
        </p:spPr>
        <p:txBody>
          <a:bodyPr wrap="square" rtlCol="0">
            <a:spAutoFit/>
          </a:bodyPr>
          <a:lstStyle/>
          <a:p>
            <a:pPr algn="l"/>
            <a:r>
              <a:rPr lang="en-US" sz="2900" dirty="0">
                <a:latin typeface="Amazon Ember" panose="020B0603020204020204" pitchFamily="34" charset="0"/>
                <a:ea typeface="Amazon Ember" panose="020B0603020204020204" pitchFamily="34" charset="0"/>
                <a:cs typeface="Amazon Ember" panose="020B0603020204020204" pitchFamily="34" charset="0"/>
              </a:rPr>
              <a:t>Producer is allowed to add items to queue, but not read queue</a:t>
            </a:r>
          </a:p>
        </p:txBody>
      </p:sp>
      <p:sp>
        <p:nvSpPr>
          <p:cNvPr id="34" name="TextBox 33">
            <a:extLst>
              <a:ext uri="{FF2B5EF4-FFF2-40B4-BE49-F238E27FC236}">
                <a16:creationId xmlns:a16="http://schemas.microsoft.com/office/drawing/2014/main" id="{A4CE46AA-6A91-2448-BF8A-7027A9594ECE}"/>
              </a:ext>
            </a:extLst>
          </p:cNvPr>
          <p:cNvSpPr txBox="1"/>
          <p:nvPr/>
        </p:nvSpPr>
        <p:spPr>
          <a:xfrm>
            <a:off x="9977473" y="5643358"/>
            <a:ext cx="3744727" cy="1431161"/>
          </a:xfrm>
          <a:prstGeom prst="rect">
            <a:avLst/>
          </a:prstGeom>
          <a:noFill/>
        </p:spPr>
        <p:txBody>
          <a:bodyPr wrap="square" rtlCol="0">
            <a:spAutoFit/>
          </a:bodyPr>
          <a:lstStyle/>
          <a:p>
            <a:pPr algn="l"/>
            <a:r>
              <a:rPr lang="en-US" sz="2900" dirty="0">
                <a:latin typeface="Amazon Ember" panose="020B0603020204020204" pitchFamily="34" charset="0"/>
                <a:ea typeface="Amazon Ember" panose="020B0603020204020204" pitchFamily="34" charset="0"/>
                <a:cs typeface="Amazon Ember" panose="020B0603020204020204" pitchFamily="34" charset="0"/>
              </a:rPr>
              <a:t>Consumer is allowed to read queue but not add jobs</a:t>
            </a:r>
          </a:p>
        </p:txBody>
      </p:sp>
    </p:spTree>
    <p:extLst>
      <p:ext uri="{BB962C8B-B14F-4D97-AF65-F5344CB8AC3E}">
        <p14:creationId xmlns:p14="http://schemas.microsoft.com/office/powerpoint/2010/main" val="42105971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D838E4-BD93-3F41-894D-C133848F2E16}"/>
              </a:ext>
            </a:extLst>
          </p:cNvPr>
          <p:cNvSpPr>
            <a:spLocks noGrp="1"/>
          </p:cNvSpPr>
          <p:nvPr>
            <p:ph type="title"/>
          </p:nvPr>
        </p:nvSpPr>
        <p:spPr>
          <a:xfrm>
            <a:off x="595344" y="2909724"/>
            <a:ext cx="12435840" cy="2410152"/>
          </a:xfrm>
        </p:spPr>
        <p:txBody>
          <a:bodyPr/>
          <a:lstStyle/>
          <a:p>
            <a:r>
              <a:rPr lang="en-US" dirty="0">
                <a:solidFill>
                  <a:schemeClr val="tx1"/>
                </a:solidFill>
              </a:rPr>
              <a:t>Practical decoupling</a:t>
            </a:r>
            <a:br>
              <a:rPr lang="en-US" dirty="0">
                <a:solidFill>
                  <a:schemeClr val="tx1"/>
                </a:solidFill>
              </a:rPr>
            </a:br>
            <a:r>
              <a:rPr lang="en-US" dirty="0">
                <a:solidFill>
                  <a:schemeClr val="tx1"/>
                </a:solidFill>
              </a:rPr>
              <a:t>tips</a:t>
            </a:r>
          </a:p>
        </p:txBody>
      </p:sp>
    </p:spTree>
    <p:extLst>
      <p:ext uri="{BB962C8B-B14F-4D97-AF65-F5344CB8AC3E}">
        <p14:creationId xmlns:p14="http://schemas.microsoft.com/office/powerpoint/2010/main" val="12492836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4584428-D2F6-7F4A-A763-85323DAFF149}"/>
              </a:ext>
            </a:extLst>
          </p:cNvPr>
          <p:cNvSpPr txBox="1"/>
          <p:nvPr/>
        </p:nvSpPr>
        <p:spPr>
          <a:xfrm>
            <a:off x="434066" y="557015"/>
            <a:ext cx="13581963" cy="707886"/>
          </a:xfrm>
          <a:prstGeom prst="rect">
            <a:avLst/>
          </a:prstGeom>
          <a:noFill/>
        </p:spPr>
        <p:txBody>
          <a:bodyPr wrap="square" rtlCol="0">
            <a:spAutoFit/>
          </a:bodyPr>
          <a:lstStyle/>
          <a:p>
            <a:pPr algn="l"/>
            <a:r>
              <a:rPr lang="en-US" sz="4000" dirty="0">
                <a:latin typeface="Amazon Ember" panose="020B0603020204020204" pitchFamily="34" charset="0"/>
                <a:ea typeface="Amazon Ember" panose="020B0603020204020204" pitchFamily="34" charset="0"/>
                <a:cs typeface="Amazon Ember" panose="020B0603020204020204" pitchFamily="34" charset="0"/>
              </a:rPr>
              <a:t>Practical decoupling: from monolith to micro</a:t>
            </a:r>
          </a:p>
        </p:txBody>
      </p:sp>
      <p:pic>
        <p:nvPicPr>
          <p:cNvPr id="6" name="Graphic 5">
            <a:extLst>
              <a:ext uri="{FF2B5EF4-FFF2-40B4-BE49-F238E27FC236}">
                <a16:creationId xmlns:a16="http://schemas.microsoft.com/office/drawing/2014/main" id="{7785F8C6-2A88-1140-87AF-1FE6F424B0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28071" y="2323889"/>
            <a:ext cx="3581821" cy="3581821"/>
          </a:xfrm>
          <a:prstGeom prst="rect">
            <a:avLst/>
          </a:prstGeom>
        </p:spPr>
      </p:pic>
      <p:sp>
        <p:nvSpPr>
          <p:cNvPr id="2" name="TextBox 1">
            <a:extLst>
              <a:ext uri="{FF2B5EF4-FFF2-40B4-BE49-F238E27FC236}">
                <a16:creationId xmlns:a16="http://schemas.microsoft.com/office/drawing/2014/main" id="{7DFFA40F-9407-FE48-86DE-3CD7AE44BE0E}"/>
              </a:ext>
            </a:extLst>
          </p:cNvPr>
          <p:cNvSpPr txBox="1"/>
          <p:nvPr/>
        </p:nvSpPr>
        <p:spPr>
          <a:xfrm>
            <a:off x="5064368" y="6119446"/>
            <a:ext cx="4765431" cy="538609"/>
          </a:xfrm>
          <a:prstGeom prst="rect">
            <a:avLst/>
          </a:prstGeom>
          <a:noFill/>
        </p:spPr>
        <p:txBody>
          <a:bodyPr wrap="square" rtlCol="0">
            <a:spAutoFit/>
          </a:bodyPr>
          <a:lstStyle/>
          <a:p>
            <a:pPr algn="l"/>
            <a:r>
              <a:rPr lang="en-US" sz="2900" dirty="0">
                <a:latin typeface="Amazon Ember" panose="020B0603020204020204" pitchFamily="34" charset="0"/>
                <a:ea typeface="Amazon Ember" panose="020B0603020204020204" pitchFamily="34" charset="0"/>
                <a:cs typeface="Amazon Ember" panose="020B0603020204020204" pitchFamily="34" charset="0"/>
              </a:rPr>
              <a:t>Functioning monolith</a:t>
            </a:r>
          </a:p>
        </p:txBody>
      </p:sp>
    </p:spTree>
    <p:extLst>
      <p:ext uri="{BB962C8B-B14F-4D97-AF65-F5344CB8AC3E}">
        <p14:creationId xmlns:p14="http://schemas.microsoft.com/office/powerpoint/2010/main" val="39091589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4584428-D2F6-7F4A-A763-85323DAFF149}"/>
              </a:ext>
            </a:extLst>
          </p:cNvPr>
          <p:cNvSpPr txBox="1"/>
          <p:nvPr/>
        </p:nvSpPr>
        <p:spPr>
          <a:xfrm>
            <a:off x="524218" y="524099"/>
            <a:ext cx="13581963" cy="707886"/>
          </a:xfrm>
          <a:prstGeom prst="rect">
            <a:avLst/>
          </a:prstGeom>
          <a:noFill/>
        </p:spPr>
        <p:txBody>
          <a:bodyPr wrap="square" rtlCol="0">
            <a:spAutoFit/>
          </a:bodyPr>
          <a:lstStyle/>
          <a:p>
            <a:pPr algn="l"/>
            <a:r>
              <a:rPr lang="en-US" sz="4000" dirty="0">
                <a:latin typeface="Amazon Ember" panose="020B0603020204020204" pitchFamily="34" charset="0"/>
                <a:ea typeface="Amazon Ember" panose="020B0603020204020204" pitchFamily="34" charset="0"/>
                <a:cs typeface="Amazon Ember" panose="020B0603020204020204" pitchFamily="34" charset="0"/>
              </a:rPr>
              <a:t>Trying to break things up too fast is a recipe for disaster</a:t>
            </a:r>
          </a:p>
        </p:txBody>
      </p:sp>
      <p:pic>
        <p:nvPicPr>
          <p:cNvPr id="13" name="Graphic 12">
            <a:extLst>
              <a:ext uri="{FF2B5EF4-FFF2-40B4-BE49-F238E27FC236}">
                <a16:creationId xmlns:a16="http://schemas.microsoft.com/office/drawing/2014/main" id="{BC1A5D18-E42E-4240-833E-AC784FB9DF5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67819" y="2730320"/>
            <a:ext cx="933455" cy="933455"/>
          </a:xfrm>
          <a:prstGeom prst="rect">
            <a:avLst/>
          </a:prstGeom>
        </p:spPr>
      </p:pic>
      <p:pic>
        <p:nvPicPr>
          <p:cNvPr id="15" name="Graphic 14">
            <a:extLst>
              <a:ext uri="{FF2B5EF4-FFF2-40B4-BE49-F238E27FC236}">
                <a16:creationId xmlns:a16="http://schemas.microsoft.com/office/drawing/2014/main" id="{60A2868F-A019-F245-A314-C1CE4D1288C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45366" y="3467100"/>
            <a:ext cx="1295400" cy="1295400"/>
          </a:xfrm>
          <a:prstGeom prst="rect">
            <a:avLst/>
          </a:prstGeom>
        </p:spPr>
      </p:pic>
      <p:pic>
        <p:nvPicPr>
          <p:cNvPr id="17" name="Graphic 16">
            <a:extLst>
              <a:ext uri="{FF2B5EF4-FFF2-40B4-BE49-F238E27FC236}">
                <a16:creationId xmlns:a16="http://schemas.microsoft.com/office/drawing/2014/main" id="{59DEBA73-2010-8A4D-AEF0-D8D9CDE8DC5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05819" y="6019144"/>
            <a:ext cx="1524000" cy="1524000"/>
          </a:xfrm>
          <a:prstGeom prst="rect">
            <a:avLst/>
          </a:prstGeom>
        </p:spPr>
      </p:pic>
      <p:pic>
        <p:nvPicPr>
          <p:cNvPr id="19" name="Graphic 18">
            <a:extLst>
              <a:ext uri="{FF2B5EF4-FFF2-40B4-BE49-F238E27FC236}">
                <a16:creationId xmlns:a16="http://schemas.microsoft.com/office/drawing/2014/main" id="{ECDD5E6C-78BD-D241-B624-AA08E1515F5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899877" y="3663775"/>
            <a:ext cx="2016369" cy="2016369"/>
          </a:xfrm>
          <a:prstGeom prst="rect">
            <a:avLst/>
          </a:prstGeom>
        </p:spPr>
      </p:pic>
      <p:sp>
        <p:nvSpPr>
          <p:cNvPr id="20" name="TextBox 19">
            <a:extLst>
              <a:ext uri="{FF2B5EF4-FFF2-40B4-BE49-F238E27FC236}">
                <a16:creationId xmlns:a16="http://schemas.microsoft.com/office/drawing/2014/main" id="{E7C21CC9-6AB8-2449-9550-53B3408B1D7B}"/>
              </a:ext>
            </a:extLst>
          </p:cNvPr>
          <p:cNvSpPr txBox="1"/>
          <p:nvPr/>
        </p:nvSpPr>
        <p:spPr>
          <a:xfrm>
            <a:off x="6362326" y="5694796"/>
            <a:ext cx="1575984" cy="538609"/>
          </a:xfrm>
          <a:prstGeom prst="rect">
            <a:avLst/>
          </a:prstGeom>
          <a:noFill/>
        </p:spPr>
        <p:txBody>
          <a:bodyPr wrap="square" rtlCol="0">
            <a:spAutoFit/>
          </a:bodyPr>
          <a:lstStyle/>
          <a:p>
            <a:pPr algn="l"/>
            <a:r>
              <a:rPr lang="en-US" sz="2900" dirty="0">
                <a:latin typeface="Amazon Ember" panose="020B0603020204020204" pitchFamily="34" charset="0"/>
                <a:ea typeface="Amazon Ember" panose="020B0603020204020204" pitchFamily="34" charset="0"/>
                <a:cs typeface="Amazon Ember" panose="020B0603020204020204" pitchFamily="34" charset="0"/>
              </a:rPr>
              <a:t>Boom!</a:t>
            </a:r>
          </a:p>
        </p:txBody>
      </p:sp>
      <p:pic>
        <p:nvPicPr>
          <p:cNvPr id="22" name="Graphic 21">
            <a:extLst>
              <a:ext uri="{FF2B5EF4-FFF2-40B4-BE49-F238E27FC236}">
                <a16:creationId xmlns:a16="http://schemas.microsoft.com/office/drawing/2014/main" id="{61D8191A-7066-4F48-B1C3-607C791DBFB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36968" y="5669299"/>
            <a:ext cx="1295400" cy="1295400"/>
          </a:xfrm>
          <a:prstGeom prst="rect">
            <a:avLst/>
          </a:prstGeom>
        </p:spPr>
      </p:pic>
      <p:pic>
        <p:nvPicPr>
          <p:cNvPr id="24" name="Graphic 23">
            <a:extLst>
              <a:ext uri="{FF2B5EF4-FFF2-40B4-BE49-F238E27FC236}">
                <a16:creationId xmlns:a16="http://schemas.microsoft.com/office/drawing/2014/main" id="{17B74B78-6518-A347-9E99-F43B05DBBF9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867098" y="1685384"/>
            <a:ext cx="1647782" cy="1647782"/>
          </a:xfrm>
          <a:prstGeom prst="rect">
            <a:avLst/>
          </a:prstGeom>
        </p:spPr>
      </p:pic>
      <p:sp>
        <p:nvSpPr>
          <p:cNvPr id="25" name="TextBox 24">
            <a:extLst>
              <a:ext uri="{FF2B5EF4-FFF2-40B4-BE49-F238E27FC236}">
                <a16:creationId xmlns:a16="http://schemas.microsoft.com/office/drawing/2014/main" id="{041B2F9A-1026-BF4F-96C7-DF06385F92CB}"/>
              </a:ext>
            </a:extLst>
          </p:cNvPr>
          <p:cNvSpPr txBox="1"/>
          <p:nvPr/>
        </p:nvSpPr>
        <p:spPr>
          <a:xfrm>
            <a:off x="8975356" y="3663775"/>
            <a:ext cx="3544889" cy="984885"/>
          </a:xfrm>
          <a:prstGeom prst="rect">
            <a:avLst/>
          </a:prstGeom>
          <a:noFill/>
        </p:spPr>
        <p:txBody>
          <a:bodyPr wrap="square" rtlCol="0">
            <a:spAutoFit/>
          </a:bodyPr>
          <a:lstStyle/>
          <a:p>
            <a:pPr algn="l"/>
            <a:r>
              <a:rPr lang="en-US" sz="2900" dirty="0">
                <a:latin typeface="Amazon Ember" panose="020B0603020204020204" pitchFamily="34" charset="0"/>
                <a:ea typeface="Amazon Ember" panose="020B0603020204020204" pitchFamily="34" charset="0"/>
                <a:cs typeface="Amazon Ember" panose="020B0603020204020204" pitchFamily="34" charset="0"/>
              </a:rPr>
              <a:t>Semi-functioning microservice</a:t>
            </a:r>
          </a:p>
        </p:txBody>
      </p:sp>
      <p:sp>
        <p:nvSpPr>
          <p:cNvPr id="26" name="TextBox 25">
            <a:extLst>
              <a:ext uri="{FF2B5EF4-FFF2-40B4-BE49-F238E27FC236}">
                <a16:creationId xmlns:a16="http://schemas.microsoft.com/office/drawing/2014/main" id="{999CEC4F-B0FB-D94F-A4CE-E975218C1665}"/>
              </a:ext>
            </a:extLst>
          </p:cNvPr>
          <p:cNvSpPr txBox="1"/>
          <p:nvPr/>
        </p:nvSpPr>
        <p:spPr>
          <a:xfrm>
            <a:off x="1274159" y="6019144"/>
            <a:ext cx="2995300" cy="984885"/>
          </a:xfrm>
          <a:prstGeom prst="rect">
            <a:avLst/>
          </a:prstGeom>
          <a:noFill/>
        </p:spPr>
        <p:txBody>
          <a:bodyPr wrap="square" rtlCol="0">
            <a:spAutoFit/>
          </a:bodyPr>
          <a:lstStyle/>
          <a:p>
            <a:pPr algn="ctr"/>
            <a:r>
              <a:rPr lang="en-US" sz="2900" dirty="0">
                <a:latin typeface="Amazon Ember" panose="020B0603020204020204" pitchFamily="34" charset="0"/>
                <a:ea typeface="Amazon Ember" panose="020B0603020204020204" pitchFamily="34" charset="0"/>
                <a:cs typeface="Amazon Ember" panose="020B0603020204020204" pitchFamily="34" charset="0"/>
              </a:rPr>
              <a:t>Broken implementation</a:t>
            </a:r>
          </a:p>
        </p:txBody>
      </p:sp>
      <p:sp>
        <p:nvSpPr>
          <p:cNvPr id="27" name="TextBox 26">
            <a:extLst>
              <a:ext uri="{FF2B5EF4-FFF2-40B4-BE49-F238E27FC236}">
                <a16:creationId xmlns:a16="http://schemas.microsoft.com/office/drawing/2014/main" id="{DB3B12D7-74D7-FD43-A54E-A5579C6CDFAD}"/>
              </a:ext>
            </a:extLst>
          </p:cNvPr>
          <p:cNvSpPr txBox="1"/>
          <p:nvPr/>
        </p:nvSpPr>
        <p:spPr>
          <a:xfrm>
            <a:off x="730458" y="3663775"/>
            <a:ext cx="2995300" cy="538609"/>
          </a:xfrm>
          <a:prstGeom prst="rect">
            <a:avLst/>
          </a:prstGeom>
          <a:noFill/>
        </p:spPr>
        <p:txBody>
          <a:bodyPr wrap="square" rtlCol="0">
            <a:spAutoFit/>
          </a:bodyPr>
          <a:lstStyle/>
          <a:p>
            <a:pPr algn="ctr"/>
            <a:r>
              <a:rPr lang="en-US" sz="2900" dirty="0">
                <a:latin typeface="Amazon Ember" panose="020B0603020204020204" pitchFamily="34" charset="0"/>
                <a:ea typeface="Amazon Ember" panose="020B0603020204020204" pitchFamily="34" charset="0"/>
                <a:cs typeface="Amazon Ember" panose="020B0603020204020204" pitchFamily="34" charset="0"/>
              </a:rPr>
              <a:t>Buggy service</a:t>
            </a:r>
          </a:p>
        </p:txBody>
      </p:sp>
      <p:sp>
        <p:nvSpPr>
          <p:cNvPr id="28" name="TextBox 27">
            <a:extLst>
              <a:ext uri="{FF2B5EF4-FFF2-40B4-BE49-F238E27FC236}">
                <a16:creationId xmlns:a16="http://schemas.microsoft.com/office/drawing/2014/main" id="{EC2E28B9-986F-CC42-9218-AC2FA03348E4}"/>
              </a:ext>
            </a:extLst>
          </p:cNvPr>
          <p:cNvSpPr txBox="1"/>
          <p:nvPr/>
        </p:nvSpPr>
        <p:spPr>
          <a:xfrm>
            <a:off x="9524945" y="6288701"/>
            <a:ext cx="2995300" cy="984885"/>
          </a:xfrm>
          <a:prstGeom prst="rect">
            <a:avLst/>
          </a:prstGeom>
          <a:noFill/>
        </p:spPr>
        <p:txBody>
          <a:bodyPr wrap="square" rtlCol="0">
            <a:spAutoFit/>
          </a:bodyPr>
          <a:lstStyle/>
          <a:p>
            <a:r>
              <a:rPr lang="en-US" sz="2900" dirty="0">
                <a:latin typeface="Amazon Ember" panose="020B0603020204020204" pitchFamily="34" charset="0"/>
                <a:ea typeface="Amazon Ember" panose="020B0603020204020204" pitchFamily="34" charset="0"/>
                <a:cs typeface="Amazon Ember" panose="020B0603020204020204" pitchFamily="34" charset="0"/>
              </a:rPr>
              <a:t>This part works great!</a:t>
            </a:r>
          </a:p>
        </p:txBody>
      </p:sp>
      <p:sp>
        <p:nvSpPr>
          <p:cNvPr id="29" name="TextBox 28">
            <a:extLst>
              <a:ext uri="{FF2B5EF4-FFF2-40B4-BE49-F238E27FC236}">
                <a16:creationId xmlns:a16="http://schemas.microsoft.com/office/drawing/2014/main" id="{9A785751-CE52-CA48-8FBF-0AB24C2E50C4}"/>
              </a:ext>
            </a:extLst>
          </p:cNvPr>
          <p:cNvSpPr txBox="1"/>
          <p:nvPr/>
        </p:nvSpPr>
        <p:spPr>
          <a:xfrm>
            <a:off x="3016509" y="2080238"/>
            <a:ext cx="2995300" cy="538609"/>
          </a:xfrm>
          <a:prstGeom prst="rect">
            <a:avLst/>
          </a:prstGeom>
          <a:noFill/>
        </p:spPr>
        <p:txBody>
          <a:bodyPr wrap="square" rtlCol="0">
            <a:spAutoFit/>
          </a:bodyPr>
          <a:lstStyle/>
          <a:p>
            <a:pPr algn="ctr"/>
            <a:r>
              <a:rPr lang="en-US" sz="2900" dirty="0">
                <a:latin typeface="Amazon Ember" panose="020B0603020204020204" pitchFamily="34" charset="0"/>
                <a:ea typeface="Amazon Ember" panose="020B0603020204020204" pitchFamily="34" charset="0"/>
                <a:cs typeface="Amazon Ember" panose="020B0603020204020204" pitchFamily="34" charset="0"/>
              </a:rPr>
              <a:t>Kind of works?</a:t>
            </a:r>
          </a:p>
        </p:txBody>
      </p:sp>
    </p:spTree>
    <p:extLst>
      <p:ext uri="{BB962C8B-B14F-4D97-AF65-F5344CB8AC3E}">
        <p14:creationId xmlns:p14="http://schemas.microsoft.com/office/powerpoint/2010/main" val="27105888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4584428-D2F6-7F4A-A763-85323DAFF149}"/>
              </a:ext>
            </a:extLst>
          </p:cNvPr>
          <p:cNvSpPr txBox="1"/>
          <p:nvPr/>
        </p:nvSpPr>
        <p:spPr>
          <a:xfrm>
            <a:off x="434066" y="557015"/>
            <a:ext cx="13581963" cy="707886"/>
          </a:xfrm>
          <a:prstGeom prst="rect">
            <a:avLst/>
          </a:prstGeom>
          <a:noFill/>
        </p:spPr>
        <p:txBody>
          <a:bodyPr wrap="square" rtlCol="0">
            <a:spAutoFit/>
          </a:bodyPr>
          <a:lstStyle/>
          <a:p>
            <a:pPr algn="l"/>
            <a:r>
              <a:rPr lang="en-US" sz="4000" dirty="0">
                <a:latin typeface="Amazon Ember" panose="020B0603020204020204" pitchFamily="34" charset="0"/>
                <a:ea typeface="Amazon Ember" panose="020B0603020204020204" pitchFamily="34" charset="0"/>
                <a:cs typeface="Amazon Ember" panose="020B0603020204020204" pitchFamily="34" charset="0"/>
              </a:rPr>
              <a:t>Decouple gradually, leave the central monolith for a while</a:t>
            </a:r>
          </a:p>
        </p:txBody>
      </p:sp>
      <p:pic>
        <p:nvPicPr>
          <p:cNvPr id="6" name="Graphic 5">
            <a:extLst>
              <a:ext uri="{FF2B5EF4-FFF2-40B4-BE49-F238E27FC236}">
                <a16:creationId xmlns:a16="http://schemas.microsoft.com/office/drawing/2014/main" id="{7785F8C6-2A88-1140-87AF-1FE6F424B0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28071" y="2323889"/>
            <a:ext cx="3581821" cy="3581821"/>
          </a:xfrm>
          <a:prstGeom prst="rect">
            <a:avLst/>
          </a:prstGeom>
        </p:spPr>
      </p:pic>
      <p:sp>
        <p:nvSpPr>
          <p:cNvPr id="2" name="TextBox 1">
            <a:extLst>
              <a:ext uri="{FF2B5EF4-FFF2-40B4-BE49-F238E27FC236}">
                <a16:creationId xmlns:a16="http://schemas.microsoft.com/office/drawing/2014/main" id="{7DFFA40F-9407-FE48-86DE-3CD7AE44BE0E}"/>
              </a:ext>
            </a:extLst>
          </p:cNvPr>
          <p:cNvSpPr txBox="1"/>
          <p:nvPr/>
        </p:nvSpPr>
        <p:spPr>
          <a:xfrm>
            <a:off x="5064368" y="6119446"/>
            <a:ext cx="4765431" cy="538609"/>
          </a:xfrm>
          <a:prstGeom prst="rect">
            <a:avLst/>
          </a:prstGeom>
          <a:noFill/>
        </p:spPr>
        <p:txBody>
          <a:bodyPr wrap="square" rtlCol="0">
            <a:spAutoFit/>
          </a:bodyPr>
          <a:lstStyle/>
          <a:p>
            <a:pPr algn="l"/>
            <a:r>
              <a:rPr lang="en-US" sz="2900" dirty="0">
                <a:latin typeface="Amazon Ember" panose="020B0603020204020204" pitchFamily="34" charset="0"/>
                <a:ea typeface="Amazon Ember" panose="020B0603020204020204" pitchFamily="34" charset="0"/>
                <a:cs typeface="Amazon Ember" panose="020B0603020204020204" pitchFamily="34" charset="0"/>
              </a:rPr>
              <a:t>Functioning monolith</a:t>
            </a:r>
          </a:p>
        </p:txBody>
      </p:sp>
      <p:pic>
        <p:nvPicPr>
          <p:cNvPr id="5" name="Graphic 4">
            <a:extLst>
              <a:ext uri="{FF2B5EF4-FFF2-40B4-BE49-F238E27FC236}">
                <a16:creationId xmlns:a16="http://schemas.microsoft.com/office/drawing/2014/main" id="{4BD4CE72-D293-0E4B-A677-E5A42F1614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65862" y="2912805"/>
            <a:ext cx="1368284" cy="1368284"/>
          </a:xfrm>
          <a:prstGeom prst="rect">
            <a:avLst/>
          </a:prstGeom>
        </p:spPr>
      </p:pic>
      <p:sp>
        <p:nvSpPr>
          <p:cNvPr id="8" name="TextBox 7">
            <a:extLst>
              <a:ext uri="{FF2B5EF4-FFF2-40B4-BE49-F238E27FC236}">
                <a16:creationId xmlns:a16="http://schemas.microsoft.com/office/drawing/2014/main" id="{8A160516-158A-1048-9FBC-A3282E33E80E}"/>
              </a:ext>
            </a:extLst>
          </p:cNvPr>
          <p:cNvSpPr txBox="1"/>
          <p:nvPr/>
        </p:nvSpPr>
        <p:spPr>
          <a:xfrm>
            <a:off x="9513919" y="4494825"/>
            <a:ext cx="2995300" cy="984885"/>
          </a:xfrm>
          <a:prstGeom prst="rect">
            <a:avLst/>
          </a:prstGeom>
          <a:noFill/>
        </p:spPr>
        <p:txBody>
          <a:bodyPr wrap="square" rtlCol="0">
            <a:spAutoFit/>
          </a:bodyPr>
          <a:lstStyle/>
          <a:p>
            <a:pPr algn="ctr"/>
            <a:r>
              <a:rPr lang="en-US" sz="2900" dirty="0">
                <a:latin typeface="Amazon Ember" panose="020B0603020204020204" pitchFamily="34" charset="0"/>
                <a:ea typeface="Amazon Ember" panose="020B0603020204020204" pitchFamily="34" charset="0"/>
                <a:cs typeface="Amazon Ember" panose="020B0603020204020204" pitchFamily="34" charset="0"/>
              </a:rPr>
              <a:t>Well functioning service</a:t>
            </a:r>
          </a:p>
        </p:txBody>
      </p:sp>
      <p:pic>
        <p:nvPicPr>
          <p:cNvPr id="12" name="Graphic 11">
            <a:extLst>
              <a:ext uri="{FF2B5EF4-FFF2-40B4-BE49-F238E27FC236}">
                <a16:creationId xmlns:a16="http://schemas.microsoft.com/office/drawing/2014/main" id="{90068277-B3E4-1147-B7FC-4D4BA1CC1C8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27030" y="2598401"/>
            <a:ext cx="1545071" cy="1545071"/>
          </a:xfrm>
          <a:prstGeom prst="rect">
            <a:avLst/>
          </a:prstGeom>
        </p:spPr>
      </p:pic>
      <p:sp>
        <p:nvSpPr>
          <p:cNvPr id="13" name="TextBox 12">
            <a:extLst>
              <a:ext uri="{FF2B5EF4-FFF2-40B4-BE49-F238E27FC236}">
                <a16:creationId xmlns:a16="http://schemas.microsoft.com/office/drawing/2014/main" id="{D90900BF-2ECD-FF48-932D-563D60E26F4C}"/>
              </a:ext>
            </a:extLst>
          </p:cNvPr>
          <p:cNvSpPr txBox="1"/>
          <p:nvPr/>
        </p:nvSpPr>
        <p:spPr>
          <a:xfrm>
            <a:off x="1243288" y="4420315"/>
            <a:ext cx="2995300" cy="984885"/>
          </a:xfrm>
          <a:prstGeom prst="rect">
            <a:avLst/>
          </a:prstGeom>
          <a:noFill/>
        </p:spPr>
        <p:txBody>
          <a:bodyPr wrap="square" rtlCol="0">
            <a:spAutoFit/>
          </a:bodyPr>
          <a:lstStyle/>
          <a:p>
            <a:pPr algn="ctr"/>
            <a:r>
              <a:rPr lang="en-US" sz="2900" dirty="0">
                <a:latin typeface="Amazon Ember" panose="020B0603020204020204" pitchFamily="34" charset="0"/>
                <a:ea typeface="Amazon Ember" panose="020B0603020204020204" pitchFamily="34" charset="0"/>
                <a:cs typeface="Amazon Ember" panose="020B0603020204020204" pitchFamily="34" charset="0"/>
              </a:rPr>
              <a:t>Efficient microservice</a:t>
            </a:r>
          </a:p>
        </p:txBody>
      </p:sp>
    </p:spTree>
    <p:extLst>
      <p:ext uri="{BB962C8B-B14F-4D97-AF65-F5344CB8AC3E}">
        <p14:creationId xmlns:p14="http://schemas.microsoft.com/office/powerpoint/2010/main" val="2219301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2C7EC44-C5C5-3D48-8584-416ADFF39A8A}"/>
              </a:ext>
            </a:extLst>
          </p:cNvPr>
          <p:cNvSpPr txBox="1"/>
          <p:nvPr/>
        </p:nvSpPr>
        <p:spPr>
          <a:xfrm>
            <a:off x="524218" y="424279"/>
            <a:ext cx="13581963" cy="707886"/>
          </a:xfrm>
          <a:prstGeom prst="rect">
            <a:avLst/>
          </a:prstGeom>
          <a:noFill/>
        </p:spPr>
        <p:txBody>
          <a:bodyPr wrap="square" rtlCol="0">
            <a:spAutoFit/>
          </a:bodyPr>
          <a:lstStyle/>
          <a:p>
            <a:pPr algn="l"/>
            <a:r>
              <a:rPr lang="en-US" sz="4000" dirty="0">
                <a:latin typeface="Amazon Ember" panose="020B0603020204020204" pitchFamily="34" charset="0"/>
                <a:ea typeface="Amazon Ember" panose="020B0603020204020204" pitchFamily="34" charset="0"/>
                <a:cs typeface="Amazon Ember" panose="020B0603020204020204" pitchFamily="34" charset="0"/>
              </a:rPr>
              <a:t>Some practical places to start: User signup</a:t>
            </a:r>
          </a:p>
        </p:txBody>
      </p:sp>
      <p:pic>
        <p:nvPicPr>
          <p:cNvPr id="16" name="Graphic 15">
            <a:extLst>
              <a:ext uri="{FF2B5EF4-FFF2-40B4-BE49-F238E27FC236}">
                <a16:creationId xmlns:a16="http://schemas.microsoft.com/office/drawing/2014/main" id="{43460174-C009-F041-8F8B-D0EDCE1D228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52485" y="2323889"/>
            <a:ext cx="3581821" cy="3581821"/>
          </a:xfrm>
          <a:prstGeom prst="rect">
            <a:avLst/>
          </a:prstGeom>
        </p:spPr>
      </p:pic>
      <p:sp>
        <p:nvSpPr>
          <p:cNvPr id="17" name="TextBox 16">
            <a:extLst>
              <a:ext uri="{FF2B5EF4-FFF2-40B4-BE49-F238E27FC236}">
                <a16:creationId xmlns:a16="http://schemas.microsoft.com/office/drawing/2014/main" id="{87C02FB3-5689-3640-86C5-2707DB7F4FD0}"/>
              </a:ext>
            </a:extLst>
          </p:cNvPr>
          <p:cNvSpPr txBox="1"/>
          <p:nvPr/>
        </p:nvSpPr>
        <p:spPr>
          <a:xfrm>
            <a:off x="2380162" y="6089949"/>
            <a:ext cx="2250832" cy="538609"/>
          </a:xfrm>
          <a:prstGeom prst="rect">
            <a:avLst/>
          </a:prstGeom>
          <a:noFill/>
        </p:spPr>
        <p:txBody>
          <a:bodyPr wrap="square" rtlCol="0">
            <a:spAutoFit/>
          </a:bodyPr>
          <a:lstStyle/>
          <a:p>
            <a:pPr algn="l"/>
            <a:r>
              <a:rPr lang="en-US" sz="2900" dirty="0">
                <a:latin typeface="Amazon Ember" panose="020B0603020204020204" pitchFamily="34" charset="0"/>
                <a:ea typeface="Amazon Ember" panose="020B0603020204020204" pitchFamily="34" charset="0"/>
                <a:cs typeface="Amazon Ember" panose="020B0603020204020204" pitchFamily="34" charset="0"/>
              </a:rPr>
              <a:t>Core API</a:t>
            </a:r>
          </a:p>
        </p:txBody>
      </p:sp>
      <p:pic>
        <p:nvPicPr>
          <p:cNvPr id="18" name="Graphic 17">
            <a:extLst>
              <a:ext uri="{FF2B5EF4-FFF2-40B4-BE49-F238E27FC236}">
                <a16:creationId xmlns:a16="http://schemas.microsoft.com/office/drawing/2014/main" id="{2E098893-C135-5A4C-9711-D2F36FFF090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42443" y="1954159"/>
            <a:ext cx="1368284" cy="1368284"/>
          </a:xfrm>
          <a:prstGeom prst="rect">
            <a:avLst/>
          </a:prstGeom>
        </p:spPr>
      </p:pic>
      <p:sp>
        <p:nvSpPr>
          <p:cNvPr id="19" name="TextBox 18">
            <a:extLst>
              <a:ext uri="{FF2B5EF4-FFF2-40B4-BE49-F238E27FC236}">
                <a16:creationId xmlns:a16="http://schemas.microsoft.com/office/drawing/2014/main" id="{89C09D0A-E4CC-FF42-995C-A3E782962811}"/>
              </a:ext>
            </a:extLst>
          </p:cNvPr>
          <p:cNvSpPr txBox="1"/>
          <p:nvPr/>
        </p:nvSpPr>
        <p:spPr>
          <a:xfrm>
            <a:off x="6328935" y="3322443"/>
            <a:ext cx="2995300" cy="1431161"/>
          </a:xfrm>
          <a:prstGeom prst="rect">
            <a:avLst/>
          </a:prstGeom>
          <a:noFill/>
        </p:spPr>
        <p:txBody>
          <a:bodyPr wrap="square" rtlCol="0">
            <a:spAutoFit/>
          </a:bodyPr>
          <a:lstStyle/>
          <a:p>
            <a:pPr algn="ctr"/>
            <a:r>
              <a:rPr lang="en-US" sz="2900" dirty="0">
                <a:latin typeface="Amazon Ember" panose="020B0603020204020204" pitchFamily="34" charset="0"/>
                <a:ea typeface="Amazon Ember" panose="020B0603020204020204" pitchFamily="34" charset="0"/>
                <a:cs typeface="Amazon Ember" panose="020B0603020204020204" pitchFamily="34" charset="0"/>
              </a:rPr>
              <a:t>Password storage and hashing</a:t>
            </a:r>
          </a:p>
        </p:txBody>
      </p:sp>
      <p:pic>
        <p:nvPicPr>
          <p:cNvPr id="20" name="Graphic 19">
            <a:extLst>
              <a:ext uri="{FF2B5EF4-FFF2-40B4-BE49-F238E27FC236}">
                <a16:creationId xmlns:a16="http://schemas.microsoft.com/office/drawing/2014/main" id="{EC964517-1C56-DB40-8B3F-D19729C076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22947" y="1954159"/>
            <a:ext cx="1368284" cy="1368284"/>
          </a:xfrm>
          <a:prstGeom prst="rect">
            <a:avLst/>
          </a:prstGeom>
        </p:spPr>
      </p:pic>
      <p:sp>
        <p:nvSpPr>
          <p:cNvPr id="21" name="TextBox 20">
            <a:extLst>
              <a:ext uri="{FF2B5EF4-FFF2-40B4-BE49-F238E27FC236}">
                <a16:creationId xmlns:a16="http://schemas.microsoft.com/office/drawing/2014/main" id="{78144ED4-75B4-E542-A6C7-44BC7C468C15}"/>
              </a:ext>
            </a:extLst>
          </p:cNvPr>
          <p:cNvSpPr txBox="1"/>
          <p:nvPr/>
        </p:nvSpPr>
        <p:spPr>
          <a:xfrm>
            <a:off x="10182615" y="3428856"/>
            <a:ext cx="2995300" cy="984885"/>
          </a:xfrm>
          <a:prstGeom prst="rect">
            <a:avLst/>
          </a:prstGeom>
          <a:noFill/>
        </p:spPr>
        <p:txBody>
          <a:bodyPr wrap="square" rtlCol="0">
            <a:spAutoFit/>
          </a:bodyPr>
          <a:lstStyle/>
          <a:p>
            <a:pPr algn="ctr"/>
            <a:r>
              <a:rPr lang="en-US" sz="2900" dirty="0">
                <a:latin typeface="Amazon Ember" panose="020B0603020204020204" pitchFamily="34" charset="0"/>
                <a:ea typeface="Amazon Ember" panose="020B0603020204020204" pitchFamily="34" charset="0"/>
                <a:cs typeface="Amazon Ember" panose="020B0603020204020204" pitchFamily="34" charset="0"/>
              </a:rPr>
              <a:t>Password database</a:t>
            </a:r>
          </a:p>
        </p:txBody>
      </p:sp>
      <p:cxnSp>
        <p:nvCxnSpPr>
          <p:cNvPr id="22" name="Straight Arrow Connector 21">
            <a:extLst>
              <a:ext uri="{FF2B5EF4-FFF2-40B4-BE49-F238E27FC236}">
                <a16:creationId xmlns:a16="http://schemas.microsoft.com/office/drawing/2014/main" id="{1AE6E119-CA61-BE4A-8219-CE6DB31E0C02}"/>
              </a:ext>
            </a:extLst>
          </p:cNvPr>
          <p:cNvCxnSpPr>
            <a:cxnSpLocks/>
          </p:cNvCxnSpPr>
          <p:nvPr/>
        </p:nvCxnSpPr>
        <p:spPr>
          <a:xfrm flipV="1">
            <a:off x="5184670" y="2846439"/>
            <a:ext cx="1658582" cy="806097"/>
          </a:xfrm>
          <a:prstGeom prst="straightConnector1">
            <a:avLst/>
          </a:prstGeom>
          <a:ln w="79375">
            <a:tailEnd type="triangl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B133E037-44AB-AC44-9410-3D67092F32D4}"/>
              </a:ext>
            </a:extLst>
          </p:cNvPr>
          <p:cNvCxnSpPr>
            <a:cxnSpLocks/>
          </p:cNvCxnSpPr>
          <p:nvPr/>
        </p:nvCxnSpPr>
        <p:spPr>
          <a:xfrm flipV="1">
            <a:off x="8831305" y="2542505"/>
            <a:ext cx="1866063" cy="43093"/>
          </a:xfrm>
          <a:prstGeom prst="straightConnector1">
            <a:avLst/>
          </a:prstGeom>
          <a:ln w="79375">
            <a:tailEnd type="triangle"/>
          </a:ln>
          <a:effectLst/>
        </p:spPr>
        <p:style>
          <a:lnRef idx="2">
            <a:schemeClr val="accent1"/>
          </a:lnRef>
          <a:fillRef idx="0">
            <a:schemeClr val="accent1"/>
          </a:fillRef>
          <a:effectRef idx="1">
            <a:schemeClr val="accent1"/>
          </a:effectRef>
          <a:fontRef idx="minor">
            <a:schemeClr val="tx1"/>
          </a:fontRef>
        </p:style>
      </p:cxnSp>
      <p:pic>
        <p:nvPicPr>
          <p:cNvPr id="25" name="Graphic 24">
            <a:extLst>
              <a:ext uri="{FF2B5EF4-FFF2-40B4-BE49-F238E27FC236}">
                <a16:creationId xmlns:a16="http://schemas.microsoft.com/office/drawing/2014/main" id="{5DE0BB50-BEC0-7A44-8BFF-E6C527BF9C8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28935" y="5490449"/>
            <a:ext cx="1368284" cy="1368284"/>
          </a:xfrm>
          <a:prstGeom prst="rect">
            <a:avLst/>
          </a:prstGeom>
        </p:spPr>
      </p:pic>
      <p:sp>
        <p:nvSpPr>
          <p:cNvPr id="26" name="TextBox 25">
            <a:extLst>
              <a:ext uri="{FF2B5EF4-FFF2-40B4-BE49-F238E27FC236}">
                <a16:creationId xmlns:a16="http://schemas.microsoft.com/office/drawing/2014/main" id="{67D84CCE-BFED-1A45-819C-354064F0ABA0}"/>
              </a:ext>
            </a:extLst>
          </p:cNvPr>
          <p:cNvSpPr txBox="1"/>
          <p:nvPr/>
        </p:nvSpPr>
        <p:spPr>
          <a:xfrm>
            <a:off x="5515427" y="6922225"/>
            <a:ext cx="2995300" cy="538609"/>
          </a:xfrm>
          <a:prstGeom prst="rect">
            <a:avLst/>
          </a:prstGeom>
          <a:noFill/>
        </p:spPr>
        <p:txBody>
          <a:bodyPr wrap="square" rtlCol="0">
            <a:spAutoFit/>
          </a:bodyPr>
          <a:lstStyle/>
          <a:p>
            <a:pPr algn="ctr"/>
            <a:r>
              <a:rPr lang="en-US" sz="2900" dirty="0">
                <a:latin typeface="Amazon Ember" panose="020B0603020204020204" pitchFamily="34" charset="0"/>
                <a:ea typeface="Amazon Ember" panose="020B0603020204020204" pitchFamily="34" charset="0"/>
                <a:cs typeface="Amazon Ember" panose="020B0603020204020204" pitchFamily="34" charset="0"/>
              </a:rPr>
              <a:t>Main database</a:t>
            </a:r>
          </a:p>
        </p:txBody>
      </p:sp>
      <p:cxnSp>
        <p:nvCxnSpPr>
          <p:cNvPr id="27" name="Straight Arrow Connector 26">
            <a:extLst>
              <a:ext uri="{FF2B5EF4-FFF2-40B4-BE49-F238E27FC236}">
                <a16:creationId xmlns:a16="http://schemas.microsoft.com/office/drawing/2014/main" id="{A57A1B27-2584-6D4A-A9ED-6508F929D6FD}"/>
              </a:ext>
            </a:extLst>
          </p:cNvPr>
          <p:cNvCxnSpPr>
            <a:cxnSpLocks/>
          </p:cNvCxnSpPr>
          <p:nvPr/>
        </p:nvCxnSpPr>
        <p:spPr>
          <a:xfrm>
            <a:off x="4746221" y="5458704"/>
            <a:ext cx="1432350" cy="594491"/>
          </a:xfrm>
          <a:prstGeom prst="straightConnector1">
            <a:avLst/>
          </a:prstGeom>
          <a:ln w="79375">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26511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2C7EC44-C5C5-3D48-8584-416ADFF39A8A}"/>
              </a:ext>
            </a:extLst>
          </p:cNvPr>
          <p:cNvSpPr txBox="1"/>
          <p:nvPr/>
        </p:nvSpPr>
        <p:spPr>
          <a:xfrm>
            <a:off x="524218" y="424279"/>
            <a:ext cx="13581963" cy="707886"/>
          </a:xfrm>
          <a:prstGeom prst="rect">
            <a:avLst/>
          </a:prstGeom>
          <a:noFill/>
        </p:spPr>
        <p:txBody>
          <a:bodyPr wrap="square" rtlCol="0">
            <a:spAutoFit/>
          </a:bodyPr>
          <a:lstStyle/>
          <a:p>
            <a:pPr algn="l"/>
            <a:r>
              <a:rPr lang="en-US" sz="4000" dirty="0">
                <a:latin typeface="Amazon Ember" panose="020B0603020204020204" pitchFamily="34" charset="0"/>
                <a:ea typeface="Amazon Ember" panose="020B0603020204020204" pitchFamily="34" charset="0"/>
                <a:cs typeface="Amazon Ember" panose="020B0603020204020204" pitchFamily="34" charset="0"/>
              </a:rPr>
              <a:t>Some practical places to start: User signup</a:t>
            </a:r>
          </a:p>
        </p:txBody>
      </p:sp>
      <p:pic>
        <p:nvPicPr>
          <p:cNvPr id="16" name="Graphic 15">
            <a:extLst>
              <a:ext uri="{FF2B5EF4-FFF2-40B4-BE49-F238E27FC236}">
                <a16:creationId xmlns:a16="http://schemas.microsoft.com/office/drawing/2014/main" id="{43460174-C009-F041-8F8B-D0EDCE1D228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52486" y="3582608"/>
            <a:ext cx="2323102" cy="2323102"/>
          </a:xfrm>
          <a:prstGeom prst="rect">
            <a:avLst/>
          </a:prstGeom>
        </p:spPr>
      </p:pic>
      <p:sp>
        <p:nvSpPr>
          <p:cNvPr id="17" name="TextBox 16">
            <a:extLst>
              <a:ext uri="{FF2B5EF4-FFF2-40B4-BE49-F238E27FC236}">
                <a16:creationId xmlns:a16="http://schemas.microsoft.com/office/drawing/2014/main" id="{87C02FB3-5689-3640-86C5-2707DB7F4FD0}"/>
              </a:ext>
            </a:extLst>
          </p:cNvPr>
          <p:cNvSpPr txBox="1"/>
          <p:nvPr/>
        </p:nvSpPr>
        <p:spPr>
          <a:xfrm>
            <a:off x="1819724" y="5936789"/>
            <a:ext cx="2059103" cy="461665"/>
          </a:xfrm>
          <a:prstGeom prst="rect">
            <a:avLst/>
          </a:prstGeom>
          <a:noFill/>
        </p:spPr>
        <p:txBody>
          <a:bodyPr wrap="square" rtlCol="0">
            <a:spAutoFit/>
          </a:bodyPr>
          <a:lstStyle/>
          <a:p>
            <a:pPr algn="l"/>
            <a:r>
              <a:rPr lang="en-US" sz="2400" dirty="0">
                <a:latin typeface="Amazon Ember" panose="020B0603020204020204" pitchFamily="34" charset="0"/>
                <a:ea typeface="Amazon Ember" panose="020B0603020204020204" pitchFamily="34" charset="0"/>
                <a:cs typeface="Amazon Ember" panose="020B0603020204020204" pitchFamily="34" charset="0"/>
              </a:rPr>
              <a:t>Core API</a:t>
            </a:r>
          </a:p>
        </p:txBody>
      </p:sp>
      <p:pic>
        <p:nvPicPr>
          <p:cNvPr id="18" name="Graphic 17">
            <a:extLst>
              <a:ext uri="{FF2B5EF4-FFF2-40B4-BE49-F238E27FC236}">
                <a16:creationId xmlns:a16="http://schemas.microsoft.com/office/drawing/2014/main" id="{2E098893-C135-5A4C-9711-D2F36FFF090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14400" y="2346737"/>
            <a:ext cx="887443" cy="887443"/>
          </a:xfrm>
          <a:prstGeom prst="rect">
            <a:avLst/>
          </a:prstGeom>
        </p:spPr>
      </p:pic>
      <p:sp>
        <p:nvSpPr>
          <p:cNvPr id="19" name="TextBox 18">
            <a:extLst>
              <a:ext uri="{FF2B5EF4-FFF2-40B4-BE49-F238E27FC236}">
                <a16:creationId xmlns:a16="http://schemas.microsoft.com/office/drawing/2014/main" id="{89C09D0A-E4CC-FF42-995C-A3E782962811}"/>
              </a:ext>
            </a:extLst>
          </p:cNvPr>
          <p:cNvSpPr txBox="1"/>
          <p:nvPr/>
        </p:nvSpPr>
        <p:spPr>
          <a:xfrm>
            <a:off x="6063927" y="3234180"/>
            <a:ext cx="3067664" cy="830997"/>
          </a:xfrm>
          <a:prstGeom prst="rect">
            <a:avLst/>
          </a:prstGeom>
          <a:noFill/>
        </p:spPr>
        <p:txBody>
          <a:bodyPr wrap="square" rtlCol="0">
            <a:spAutoFit/>
          </a:bodyPr>
          <a:lstStyle/>
          <a:p>
            <a:pPr algn="ctr"/>
            <a:r>
              <a:rPr lang="en-US" sz="2400" dirty="0">
                <a:latin typeface="Amazon Ember" panose="020B0603020204020204" pitchFamily="34" charset="0"/>
                <a:ea typeface="Amazon Ember" panose="020B0603020204020204" pitchFamily="34" charset="0"/>
                <a:cs typeface="Amazon Ember" panose="020B0603020204020204" pitchFamily="34" charset="0"/>
              </a:rPr>
              <a:t>Password storage and hashing</a:t>
            </a:r>
          </a:p>
        </p:txBody>
      </p:sp>
      <p:pic>
        <p:nvPicPr>
          <p:cNvPr id="20" name="Graphic 19">
            <a:extLst>
              <a:ext uri="{FF2B5EF4-FFF2-40B4-BE49-F238E27FC236}">
                <a16:creationId xmlns:a16="http://schemas.microsoft.com/office/drawing/2014/main" id="{EC964517-1C56-DB40-8B3F-D19729C076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66519" y="2190059"/>
            <a:ext cx="887443" cy="887443"/>
          </a:xfrm>
          <a:prstGeom prst="rect">
            <a:avLst/>
          </a:prstGeom>
        </p:spPr>
      </p:pic>
      <p:sp>
        <p:nvSpPr>
          <p:cNvPr id="21" name="TextBox 20">
            <a:extLst>
              <a:ext uri="{FF2B5EF4-FFF2-40B4-BE49-F238E27FC236}">
                <a16:creationId xmlns:a16="http://schemas.microsoft.com/office/drawing/2014/main" id="{78144ED4-75B4-E542-A6C7-44BC7C468C15}"/>
              </a:ext>
            </a:extLst>
          </p:cNvPr>
          <p:cNvSpPr txBox="1"/>
          <p:nvPr/>
        </p:nvSpPr>
        <p:spPr>
          <a:xfrm>
            <a:off x="9738892" y="3167109"/>
            <a:ext cx="1942695" cy="830997"/>
          </a:xfrm>
          <a:prstGeom prst="rect">
            <a:avLst/>
          </a:prstGeom>
          <a:noFill/>
        </p:spPr>
        <p:txBody>
          <a:bodyPr wrap="square" rtlCol="0">
            <a:spAutoFit/>
          </a:bodyPr>
          <a:lstStyle/>
          <a:p>
            <a:pPr algn="ctr"/>
            <a:r>
              <a:rPr lang="en-US" sz="2400" dirty="0">
                <a:latin typeface="Amazon Ember" panose="020B0603020204020204" pitchFamily="34" charset="0"/>
                <a:ea typeface="Amazon Ember" panose="020B0603020204020204" pitchFamily="34" charset="0"/>
                <a:cs typeface="Amazon Ember" panose="020B0603020204020204" pitchFamily="34" charset="0"/>
              </a:rPr>
              <a:t>Password database</a:t>
            </a:r>
          </a:p>
        </p:txBody>
      </p:sp>
      <p:cxnSp>
        <p:nvCxnSpPr>
          <p:cNvPr id="22" name="Straight Arrow Connector 21">
            <a:extLst>
              <a:ext uri="{FF2B5EF4-FFF2-40B4-BE49-F238E27FC236}">
                <a16:creationId xmlns:a16="http://schemas.microsoft.com/office/drawing/2014/main" id="{1AE6E119-CA61-BE4A-8219-CE6DB31E0C02}"/>
              </a:ext>
            </a:extLst>
          </p:cNvPr>
          <p:cNvCxnSpPr>
            <a:cxnSpLocks/>
          </p:cNvCxnSpPr>
          <p:nvPr/>
        </p:nvCxnSpPr>
        <p:spPr>
          <a:xfrm flipV="1">
            <a:off x="3775588" y="2846441"/>
            <a:ext cx="3067664" cy="1120875"/>
          </a:xfrm>
          <a:prstGeom prst="straightConnector1">
            <a:avLst/>
          </a:prstGeom>
          <a:ln w="79375">
            <a:tailEnd type="triangl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B133E037-44AB-AC44-9410-3D67092F32D4}"/>
              </a:ext>
            </a:extLst>
          </p:cNvPr>
          <p:cNvCxnSpPr>
            <a:cxnSpLocks/>
          </p:cNvCxnSpPr>
          <p:nvPr/>
        </p:nvCxnSpPr>
        <p:spPr>
          <a:xfrm flipV="1">
            <a:off x="8072991" y="2670652"/>
            <a:ext cx="1970661" cy="6223"/>
          </a:xfrm>
          <a:prstGeom prst="straightConnector1">
            <a:avLst/>
          </a:prstGeom>
          <a:ln w="79375">
            <a:tailEnd type="triangle"/>
          </a:ln>
          <a:effectLst/>
        </p:spPr>
        <p:style>
          <a:lnRef idx="2">
            <a:schemeClr val="accent1"/>
          </a:lnRef>
          <a:fillRef idx="0">
            <a:schemeClr val="accent1"/>
          </a:fillRef>
          <a:effectRef idx="1">
            <a:schemeClr val="accent1"/>
          </a:effectRef>
          <a:fontRef idx="minor">
            <a:schemeClr val="tx1"/>
          </a:fontRef>
        </p:style>
      </p:cxnSp>
      <p:pic>
        <p:nvPicPr>
          <p:cNvPr id="25" name="Graphic 24">
            <a:extLst>
              <a:ext uri="{FF2B5EF4-FFF2-40B4-BE49-F238E27FC236}">
                <a16:creationId xmlns:a16="http://schemas.microsoft.com/office/drawing/2014/main" id="{5DE0BB50-BEC0-7A44-8BFF-E6C527BF9C8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76484" y="6126198"/>
            <a:ext cx="887443" cy="887443"/>
          </a:xfrm>
          <a:prstGeom prst="rect">
            <a:avLst/>
          </a:prstGeom>
        </p:spPr>
      </p:pic>
      <p:sp>
        <p:nvSpPr>
          <p:cNvPr id="26" name="TextBox 25">
            <a:extLst>
              <a:ext uri="{FF2B5EF4-FFF2-40B4-BE49-F238E27FC236}">
                <a16:creationId xmlns:a16="http://schemas.microsoft.com/office/drawing/2014/main" id="{67D84CCE-BFED-1A45-819C-354064F0ABA0}"/>
              </a:ext>
            </a:extLst>
          </p:cNvPr>
          <p:cNvSpPr txBox="1"/>
          <p:nvPr/>
        </p:nvSpPr>
        <p:spPr>
          <a:xfrm>
            <a:off x="4456836" y="7185244"/>
            <a:ext cx="2386416" cy="461665"/>
          </a:xfrm>
          <a:prstGeom prst="rect">
            <a:avLst/>
          </a:prstGeom>
          <a:noFill/>
        </p:spPr>
        <p:txBody>
          <a:bodyPr wrap="square" rtlCol="0">
            <a:spAutoFit/>
          </a:bodyPr>
          <a:lstStyle/>
          <a:p>
            <a:pPr algn="ctr"/>
            <a:r>
              <a:rPr lang="en-US" sz="2400" dirty="0">
                <a:latin typeface="Amazon Ember" panose="020B0603020204020204" pitchFamily="34" charset="0"/>
                <a:ea typeface="Amazon Ember" panose="020B0603020204020204" pitchFamily="34" charset="0"/>
                <a:cs typeface="Amazon Ember" panose="020B0603020204020204" pitchFamily="34" charset="0"/>
              </a:rPr>
              <a:t>Main database</a:t>
            </a:r>
          </a:p>
        </p:txBody>
      </p:sp>
      <p:cxnSp>
        <p:nvCxnSpPr>
          <p:cNvPr id="27" name="Straight Arrow Connector 26">
            <a:extLst>
              <a:ext uri="{FF2B5EF4-FFF2-40B4-BE49-F238E27FC236}">
                <a16:creationId xmlns:a16="http://schemas.microsoft.com/office/drawing/2014/main" id="{A57A1B27-2584-6D4A-A9ED-6508F929D6FD}"/>
              </a:ext>
            </a:extLst>
          </p:cNvPr>
          <p:cNvCxnSpPr>
            <a:cxnSpLocks/>
          </p:cNvCxnSpPr>
          <p:nvPr/>
        </p:nvCxnSpPr>
        <p:spPr>
          <a:xfrm>
            <a:off x="3487407" y="5803963"/>
            <a:ext cx="1585838" cy="594491"/>
          </a:xfrm>
          <a:prstGeom prst="straightConnector1">
            <a:avLst/>
          </a:prstGeom>
          <a:ln w="79375">
            <a:tailEnd type="triangle"/>
          </a:ln>
          <a:effectLst/>
        </p:spPr>
        <p:style>
          <a:lnRef idx="2">
            <a:schemeClr val="accent1"/>
          </a:lnRef>
          <a:fillRef idx="0">
            <a:schemeClr val="accent1"/>
          </a:fillRef>
          <a:effectRef idx="1">
            <a:schemeClr val="accent1"/>
          </a:effectRef>
          <a:fontRef idx="minor">
            <a:schemeClr val="tx1"/>
          </a:fontRef>
        </p:style>
      </p:cxnSp>
      <p:pic>
        <p:nvPicPr>
          <p:cNvPr id="24" name="Graphic 23">
            <a:extLst>
              <a:ext uri="{FF2B5EF4-FFF2-40B4-BE49-F238E27FC236}">
                <a16:creationId xmlns:a16="http://schemas.microsoft.com/office/drawing/2014/main" id="{7C5A05EA-4E58-B74D-9E29-28B6E1AFF91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567273" y="4526397"/>
            <a:ext cx="887443" cy="887443"/>
          </a:xfrm>
          <a:prstGeom prst="rect">
            <a:avLst/>
          </a:prstGeom>
        </p:spPr>
      </p:pic>
      <p:sp>
        <p:nvSpPr>
          <p:cNvPr id="28" name="TextBox 27">
            <a:extLst>
              <a:ext uri="{FF2B5EF4-FFF2-40B4-BE49-F238E27FC236}">
                <a16:creationId xmlns:a16="http://schemas.microsoft.com/office/drawing/2014/main" id="{33E34FC0-8A3D-6544-9AD5-6C6310AF28FD}"/>
              </a:ext>
            </a:extLst>
          </p:cNvPr>
          <p:cNvSpPr txBox="1"/>
          <p:nvPr/>
        </p:nvSpPr>
        <p:spPr>
          <a:xfrm>
            <a:off x="9039646" y="5503447"/>
            <a:ext cx="1942695" cy="830997"/>
          </a:xfrm>
          <a:prstGeom prst="rect">
            <a:avLst/>
          </a:prstGeom>
          <a:noFill/>
        </p:spPr>
        <p:txBody>
          <a:bodyPr wrap="square" rtlCol="0">
            <a:spAutoFit/>
          </a:bodyPr>
          <a:lstStyle/>
          <a:p>
            <a:pPr algn="ctr"/>
            <a:r>
              <a:rPr lang="en-US" sz="2400" dirty="0">
                <a:latin typeface="Amazon Ember" panose="020B0603020204020204" pitchFamily="34" charset="0"/>
                <a:ea typeface="Amazon Ember" panose="020B0603020204020204" pitchFamily="34" charset="0"/>
                <a:cs typeface="Amazon Ember" panose="020B0603020204020204" pitchFamily="34" charset="0"/>
              </a:rPr>
              <a:t>Emailer Service</a:t>
            </a:r>
          </a:p>
        </p:txBody>
      </p:sp>
      <p:pic>
        <p:nvPicPr>
          <p:cNvPr id="8" name="Graphic 7">
            <a:extLst>
              <a:ext uri="{FF2B5EF4-FFF2-40B4-BE49-F238E27FC236}">
                <a16:creationId xmlns:a16="http://schemas.microsoft.com/office/drawing/2014/main" id="{D1E21FC1-4B43-F44B-B5B0-D51A7B6880B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700000">
            <a:off x="6100862" y="4591719"/>
            <a:ext cx="756800" cy="756800"/>
          </a:xfrm>
          <a:prstGeom prst="rect">
            <a:avLst/>
          </a:prstGeom>
        </p:spPr>
      </p:pic>
      <p:sp>
        <p:nvSpPr>
          <p:cNvPr id="29" name="TextBox 28">
            <a:extLst>
              <a:ext uri="{FF2B5EF4-FFF2-40B4-BE49-F238E27FC236}">
                <a16:creationId xmlns:a16="http://schemas.microsoft.com/office/drawing/2014/main" id="{6DD78C5D-2991-974E-864E-3BA47772A394}"/>
              </a:ext>
            </a:extLst>
          </p:cNvPr>
          <p:cNvSpPr txBox="1"/>
          <p:nvPr/>
        </p:nvSpPr>
        <p:spPr>
          <a:xfrm>
            <a:off x="4877268" y="5261362"/>
            <a:ext cx="3067664" cy="461665"/>
          </a:xfrm>
          <a:prstGeom prst="rect">
            <a:avLst/>
          </a:prstGeom>
          <a:noFill/>
        </p:spPr>
        <p:txBody>
          <a:bodyPr wrap="square" rtlCol="0">
            <a:spAutoFit/>
          </a:bodyPr>
          <a:lstStyle/>
          <a:p>
            <a:pPr algn="ctr"/>
            <a:r>
              <a:rPr lang="en-US" sz="2400" dirty="0">
                <a:latin typeface="Amazon Ember" panose="020B0603020204020204" pitchFamily="34" charset="0"/>
                <a:ea typeface="Amazon Ember" panose="020B0603020204020204" pitchFamily="34" charset="0"/>
                <a:cs typeface="Amazon Ember" panose="020B0603020204020204" pitchFamily="34" charset="0"/>
              </a:rPr>
              <a:t>Queue</a:t>
            </a:r>
          </a:p>
        </p:txBody>
      </p:sp>
      <p:cxnSp>
        <p:nvCxnSpPr>
          <p:cNvPr id="30" name="Straight Arrow Connector 29">
            <a:extLst>
              <a:ext uri="{FF2B5EF4-FFF2-40B4-BE49-F238E27FC236}">
                <a16:creationId xmlns:a16="http://schemas.microsoft.com/office/drawing/2014/main" id="{15EF7694-A8E5-2F48-A804-A0534C6579A3}"/>
              </a:ext>
            </a:extLst>
          </p:cNvPr>
          <p:cNvCxnSpPr>
            <a:cxnSpLocks/>
          </p:cNvCxnSpPr>
          <p:nvPr/>
        </p:nvCxnSpPr>
        <p:spPr>
          <a:xfrm>
            <a:off x="3922794" y="4903477"/>
            <a:ext cx="1861426" cy="113696"/>
          </a:xfrm>
          <a:prstGeom prst="straightConnector1">
            <a:avLst/>
          </a:prstGeom>
          <a:ln w="79375">
            <a:tailEnd type="triangle"/>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A3A0A59C-4B5F-2F4D-B813-777EAE53E595}"/>
              </a:ext>
            </a:extLst>
          </p:cNvPr>
          <p:cNvCxnSpPr>
            <a:cxnSpLocks/>
          </p:cNvCxnSpPr>
          <p:nvPr/>
        </p:nvCxnSpPr>
        <p:spPr>
          <a:xfrm flipV="1">
            <a:off x="7159556" y="4952620"/>
            <a:ext cx="2176173" cy="83961"/>
          </a:xfrm>
          <a:prstGeom prst="straightConnector1">
            <a:avLst/>
          </a:prstGeom>
          <a:ln w="79375">
            <a:tailEnd type="triangle"/>
          </a:ln>
          <a:effectLst/>
        </p:spPr>
        <p:style>
          <a:lnRef idx="2">
            <a:schemeClr val="accent1"/>
          </a:lnRef>
          <a:fillRef idx="0">
            <a:schemeClr val="accent1"/>
          </a:fillRef>
          <a:effectRef idx="1">
            <a:schemeClr val="accent1"/>
          </a:effectRef>
          <a:fontRef idx="minor">
            <a:schemeClr val="tx1"/>
          </a:fontRef>
        </p:style>
      </p:cxnSp>
      <p:pic>
        <p:nvPicPr>
          <p:cNvPr id="32" name="Graphic 31">
            <a:extLst>
              <a:ext uri="{FF2B5EF4-FFF2-40B4-BE49-F238E27FC236}">
                <a16:creationId xmlns:a16="http://schemas.microsoft.com/office/drawing/2014/main" id="{E9434E50-81E9-7C44-8619-EDA552A4D7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52205" y="6031738"/>
            <a:ext cx="887443" cy="887443"/>
          </a:xfrm>
          <a:prstGeom prst="rect">
            <a:avLst/>
          </a:prstGeom>
        </p:spPr>
      </p:pic>
      <p:sp>
        <p:nvSpPr>
          <p:cNvPr id="33" name="TextBox 32">
            <a:extLst>
              <a:ext uri="{FF2B5EF4-FFF2-40B4-BE49-F238E27FC236}">
                <a16:creationId xmlns:a16="http://schemas.microsoft.com/office/drawing/2014/main" id="{68EA3B9E-6327-5E44-94B8-81AE3086A5DD}"/>
              </a:ext>
            </a:extLst>
          </p:cNvPr>
          <p:cNvSpPr txBox="1"/>
          <p:nvPr/>
        </p:nvSpPr>
        <p:spPr>
          <a:xfrm>
            <a:off x="7624578" y="7008788"/>
            <a:ext cx="1942695" cy="830997"/>
          </a:xfrm>
          <a:prstGeom prst="rect">
            <a:avLst/>
          </a:prstGeom>
          <a:noFill/>
        </p:spPr>
        <p:txBody>
          <a:bodyPr wrap="square" rtlCol="0">
            <a:spAutoFit/>
          </a:bodyPr>
          <a:lstStyle/>
          <a:p>
            <a:pPr algn="ctr"/>
            <a:r>
              <a:rPr lang="en-US" sz="2400" dirty="0">
                <a:latin typeface="Amazon Ember" panose="020B0603020204020204" pitchFamily="34" charset="0"/>
                <a:ea typeface="Amazon Ember" panose="020B0603020204020204" pitchFamily="34" charset="0"/>
                <a:cs typeface="Amazon Ember" panose="020B0603020204020204" pitchFamily="34" charset="0"/>
              </a:rPr>
              <a:t>Worker service</a:t>
            </a:r>
          </a:p>
        </p:txBody>
      </p:sp>
      <p:cxnSp>
        <p:nvCxnSpPr>
          <p:cNvPr id="34" name="Straight Arrow Connector 33">
            <a:extLst>
              <a:ext uri="{FF2B5EF4-FFF2-40B4-BE49-F238E27FC236}">
                <a16:creationId xmlns:a16="http://schemas.microsoft.com/office/drawing/2014/main" id="{6551D7AE-457D-5D49-B00D-29CBAFD85A42}"/>
              </a:ext>
            </a:extLst>
          </p:cNvPr>
          <p:cNvCxnSpPr>
            <a:cxnSpLocks/>
          </p:cNvCxnSpPr>
          <p:nvPr/>
        </p:nvCxnSpPr>
        <p:spPr>
          <a:xfrm>
            <a:off x="7088389" y="5322432"/>
            <a:ext cx="1044892" cy="778776"/>
          </a:xfrm>
          <a:prstGeom prst="straightConnector1">
            <a:avLst/>
          </a:prstGeom>
          <a:ln w="79375">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33103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2C7EC44-C5C5-3D48-8584-416ADFF39A8A}"/>
              </a:ext>
            </a:extLst>
          </p:cNvPr>
          <p:cNvSpPr txBox="1"/>
          <p:nvPr/>
        </p:nvSpPr>
        <p:spPr>
          <a:xfrm>
            <a:off x="524218" y="424279"/>
            <a:ext cx="13581963" cy="1323439"/>
          </a:xfrm>
          <a:prstGeom prst="rect">
            <a:avLst/>
          </a:prstGeom>
          <a:noFill/>
        </p:spPr>
        <p:txBody>
          <a:bodyPr wrap="square" rtlCol="0">
            <a:spAutoFit/>
          </a:bodyPr>
          <a:lstStyle/>
          <a:p>
            <a:pPr algn="l"/>
            <a:r>
              <a:rPr lang="en-US" sz="4000" dirty="0">
                <a:latin typeface="Amazon Ember" panose="020B0603020204020204" pitchFamily="34" charset="0"/>
                <a:ea typeface="Amazon Ember" panose="020B0603020204020204" pitchFamily="34" charset="0"/>
                <a:cs typeface="Amazon Ember" panose="020B0603020204020204" pitchFamily="34" charset="0"/>
              </a:rPr>
              <a:t>Look for transactions that have longer than average response time, or different resource needs:</a:t>
            </a:r>
          </a:p>
        </p:txBody>
      </p:sp>
      <p:sp>
        <p:nvSpPr>
          <p:cNvPr id="2" name="TextBox 1">
            <a:extLst>
              <a:ext uri="{FF2B5EF4-FFF2-40B4-BE49-F238E27FC236}">
                <a16:creationId xmlns:a16="http://schemas.microsoft.com/office/drawing/2014/main" id="{690AC9D9-B692-3545-A1C6-7BE8F46576FB}"/>
              </a:ext>
            </a:extLst>
          </p:cNvPr>
          <p:cNvSpPr txBox="1"/>
          <p:nvPr/>
        </p:nvSpPr>
        <p:spPr>
          <a:xfrm>
            <a:off x="648928" y="2315497"/>
            <a:ext cx="13199807" cy="5001369"/>
          </a:xfrm>
          <a:prstGeom prst="rect">
            <a:avLst/>
          </a:prstGeom>
          <a:noFill/>
        </p:spPr>
        <p:txBody>
          <a:bodyPr wrap="square" rtlCol="0">
            <a:spAutoFit/>
          </a:bodyPr>
          <a:lstStyle/>
          <a:p>
            <a:pPr marL="457200" indent="-457200" algn="l">
              <a:buFont typeface="Arial" panose="020B0604020202020204" pitchFamily="34" charset="0"/>
              <a:buChar char="•"/>
            </a:pPr>
            <a:r>
              <a:rPr lang="en-US" sz="2900" dirty="0">
                <a:latin typeface="Amazon Ember" panose="020B0603020204020204" pitchFamily="34" charset="0"/>
                <a:ea typeface="Amazon Ember" panose="020B0603020204020204" pitchFamily="34" charset="0"/>
                <a:cs typeface="Amazon Ember" panose="020B0603020204020204" pitchFamily="34" charset="0"/>
              </a:rPr>
              <a:t>Social media application</a:t>
            </a:r>
          </a:p>
          <a:p>
            <a:pPr marL="1188720" lvl="1" indent="-457200">
              <a:buFont typeface="Arial" panose="020B0604020202020204" pitchFamily="34" charset="0"/>
              <a:buChar char="•"/>
            </a:pPr>
            <a:r>
              <a:rPr lang="en-US" sz="2900" dirty="0">
                <a:latin typeface="Amazon Ember" panose="020B0603020204020204" pitchFamily="34" charset="0"/>
                <a:ea typeface="Amazon Ember" panose="020B0603020204020204" pitchFamily="34" charset="0"/>
                <a:cs typeface="Amazon Ember" panose="020B0603020204020204" pitchFamily="34" charset="0"/>
              </a:rPr>
              <a:t>Contact list upload, and server side contact matching (Big payloads)</a:t>
            </a:r>
          </a:p>
          <a:p>
            <a:pPr marL="1188720" lvl="1" indent="-457200">
              <a:buFont typeface="Arial" panose="020B0604020202020204" pitchFamily="34" charset="0"/>
              <a:buChar char="•"/>
            </a:pPr>
            <a:r>
              <a:rPr lang="en-US" sz="2900" dirty="0">
                <a:latin typeface="Amazon Ember" panose="020B0603020204020204" pitchFamily="34" charset="0"/>
                <a:ea typeface="Amazon Ember" panose="020B0603020204020204" pitchFamily="34" charset="0"/>
                <a:cs typeface="Amazon Ember" panose="020B0603020204020204" pitchFamily="34" charset="0"/>
              </a:rPr>
              <a:t>Friend recommendations (Heavy queries, lots of data)</a:t>
            </a:r>
          </a:p>
          <a:p>
            <a:pPr marL="1188720" lvl="1" indent="-457200">
              <a:buFont typeface="Arial" panose="020B0604020202020204" pitchFamily="34" charset="0"/>
              <a:buChar char="•"/>
            </a:pPr>
            <a:endParaRPr lang="en-US" sz="2900" dirty="0">
              <a:latin typeface="Amazon Ember" panose="020B0603020204020204" pitchFamily="34" charset="0"/>
              <a:ea typeface="Amazon Ember" panose="020B0603020204020204" pitchFamily="34" charset="0"/>
              <a:cs typeface="Amazon Ember" panose="020B0603020204020204" pitchFamily="34" charset="0"/>
            </a:endParaRPr>
          </a:p>
          <a:p>
            <a:pPr marL="457200" indent="-457200">
              <a:buFont typeface="Arial" panose="020B0604020202020204" pitchFamily="34" charset="0"/>
              <a:buChar char="•"/>
            </a:pPr>
            <a:r>
              <a:rPr lang="en-US" sz="2900" dirty="0">
                <a:latin typeface="Amazon Ember" panose="020B0603020204020204" pitchFamily="34" charset="0"/>
                <a:ea typeface="Amazon Ember" panose="020B0603020204020204" pitchFamily="34" charset="0"/>
                <a:cs typeface="Amazon Ember" panose="020B0603020204020204" pitchFamily="34" charset="0"/>
              </a:rPr>
              <a:t>Store</a:t>
            </a:r>
          </a:p>
          <a:p>
            <a:pPr marL="1188720" lvl="1" indent="-457200">
              <a:buFont typeface="Arial" panose="020B0604020202020204" pitchFamily="34" charset="0"/>
              <a:buChar char="•"/>
            </a:pPr>
            <a:r>
              <a:rPr lang="en-US" sz="2900" dirty="0">
                <a:latin typeface="Amazon Ember" panose="020B0603020204020204" pitchFamily="34" charset="0"/>
                <a:ea typeface="Amazon Ember" panose="020B0603020204020204" pitchFamily="34" charset="0"/>
                <a:cs typeface="Amazon Ember" panose="020B0603020204020204" pitchFamily="34" charset="0"/>
              </a:rPr>
              <a:t>Product recommendation (Training models)</a:t>
            </a:r>
          </a:p>
          <a:p>
            <a:pPr marL="1188720" lvl="1" indent="-457200">
              <a:buFont typeface="Arial" panose="020B0604020202020204" pitchFamily="34" charset="0"/>
              <a:buChar char="•"/>
            </a:pPr>
            <a:r>
              <a:rPr lang="en-US" sz="2900" dirty="0">
                <a:latin typeface="Amazon Ember" panose="020B0603020204020204" pitchFamily="34" charset="0"/>
                <a:ea typeface="Amazon Ember" panose="020B0603020204020204" pitchFamily="34" charset="0"/>
                <a:cs typeface="Amazon Ember" panose="020B0603020204020204" pitchFamily="34" charset="0"/>
              </a:rPr>
              <a:t>Payment processing (Need to keep payment details safe)</a:t>
            </a:r>
          </a:p>
          <a:p>
            <a:pPr marL="1188720" lvl="1" indent="-457200">
              <a:buFont typeface="Arial" panose="020B0604020202020204" pitchFamily="34" charset="0"/>
              <a:buChar char="•"/>
            </a:pPr>
            <a:endParaRPr lang="en-US" sz="2900" dirty="0">
              <a:latin typeface="Amazon Ember" panose="020B0603020204020204" pitchFamily="34" charset="0"/>
              <a:ea typeface="Amazon Ember" panose="020B0603020204020204" pitchFamily="34" charset="0"/>
              <a:cs typeface="Amazon Ember" panose="020B0603020204020204" pitchFamily="34" charset="0"/>
            </a:endParaRPr>
          </a:p>
          <a:p>
            <a:pPr marL="457200" indent="-457200" algn="l">
              <a:buFont typeface="Arial" panose="020B0604020202020204" pitchFamily="34" charset="0"/>
              <a:buChar char="•"/>
            </a:pPr>
            <a:r>
              <a:rPr lang="en-US" sz="2900" dirty="0">
                <a:latin typeface="Amazon Ember" panose="020B0603020204020204" pitchFamily="34" charset="0"/>
                <a:ea typeface="Amazon Ember" panose="020B0603020204020204" pitchFamily="34" charset="0"/>
                <a:cs typeface="Amazon Ember" panose="020B0603020204020204" pitchFamily="34" charset="0"/>
              </a:rPr>
              <a:t>Media</a:t>
            </a:r>
          </a:p>
          <a:p>
            <a:pPr marL="1188720" lvl="1" indent="-457200">
              <a:buFont typeface="Arial" panose="020B0604020202020204" pitchFamily="34" charset="0"/>
              <a:buChar char="•"/>
            </a:pPr>
            <a:r>
              <a:rPr lang="en-US" sz="2900" dirty="0">
                <a:latin typeface="Amazon Ember" panose="020B0603020204020204" pitchFamily="34" charset="0"/>
                <a:ea typeface="Amazon Ember" panose="020B0603020204020204" pitchFamily="34" charset="0"/>
                <a:cs typeface="Amazon Ember" panose="020B0603020204020204" pitchFamily="34" charset="0"/>
              </a:rPr>
              <a:t>Upload processing, media transcoding (Heavy CPU, bandwidth)</a:t>
            </a:r>
          </a:p>
          <a:p>
            <a:pPr marL="1188720" lvl="1" indent="-457200">
              <a:buFont typeface="Arial" panose="020B0604020202020204" pitchFamily="34" charset="0"/>
              <a:buChar char="•"/>
            </a:pPr>
            <a:r>
              <a:rPr lang="en-US" sz="2900" dirty="0">
                <a:latin typeface="Amazon Ember" panose="020B0603020204020204" pitchFamily="34" charset="0"/>
                <a:ea typeface="Amazon Ember" panose="020B0603020204020204" pitchFamily="34" charset="0"/>
                <a:cs typeface="Amazon Ember" panose="020B0603020204020204" pitchFamily="34" charset="0"/>
              </a:rPr>
              <a:t>Server side image resizing (Heavy CPU, bandwidth)</a:t>
            </a:r>
          </a:p>
        </p:txBody>
      </p:sp>
    </p:spTree>
    <p:extLst>
      <p:ext uri="{BB962C8B-B14F-4D97-AF65-F5344CB8AC3E}">
        <p14:creationId xmlns:p14="http://schemas.microsoft.com/office/powerpoint/2010/main" val="2602871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92DCB1-96FA-E745-B0B6-08313143C939}"/>
              </a:ext>
            </a:extLst>
          </p:cNvPr>
          <p:cNvSpPr txBox="1"/>
          <p:nvPr/>
        </p:nvSpPr>
        <p:spPr>
          <a:xfrm>
            <a:off x="861094" y="4122549"/>
            <a:ext cx="3772899" cy="2323713"/>
          </a:xfrm>
          <a:prstGeom prst="rect">
            <a:avLst/>
          </a:prstGeom>
          <a:noFill/>
        </p:spPr>
        <p:txBody>
          <a:bodyPr wrap="square" rtlCol="0">
            <a:spAutoFit/>
          </a:bodyPr>
          <a:lstStyle/>
          <a:p>
            <a:pPr algn="l"/>
            <a:r>
              <a:rPr lang="en-US" sz="2900" dirty="0">
                <a:solidFill>
                  <a:schemeClr val="accent1"/>
                </a:solidFill>
                <a:latin typeface="Amazon Ember" panose="020B0603020204020204" pitchFamily="34" charset="0"/>
                <a:ea typeface="Amazon Ember" panose="020B0603020204020204" pitchFamily="34" charset="0"/>
                <a:cs typeface="Amazon Ember" panose="020B0603020204020204" pitchFamily="34" charset="0"/>
              </a:rPr>
              <a:t>Build</a:t>
            </a:r>
          </a:p>
          <a:p>
            <a:pPr algn="l"/>
            <a:r>
              <a:rPr lang="en-US" sz="2900" dirty="0">
                <a:latin typeface="Amazon Ember" panose="020B0603020204020204" pitchFamily="34" charset="0"/>
                <a:ea typeface="Amazon Ember" panose="020B0603020204020204" pitchFamily="34" charset="0"/>
                <a:cs typeface="Amazon Ember" panose="020B0603020204020204" pitchFamily="34" charset="0"/>
              </a:rPr>
              <a:t>Gather the app and its dependencies. Create an immutable container image.</a:t>
            </a:r>
          </a:p>
        </p:txBody>
      </p:sp>
      <p:pic>
        <p:nvPicPr>
          <p:cNvPr id="8" name="Graphic 7">
            <a:extLst>
              <a:ext uri="{FF2B5EF4-FFF2-40B4-BE49-F238E27FC236}">
                <a16:creationId xmlns:a16="http://schemas.microsoft.com/office/drawing/2014/main" id="{2D9244C5-3808-6341-A2EC-02CAA081BE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19031" y="1679090"/>
            <a:ext cx="2174929" cy="2174929"/>
          </a:xfrm>
          <a:prstGeom prst="rect">
            <a:avLst/>
          </a:prstGeom>
        </p:spPr>
      </p:pic>
      <p:pic>
        <p:nvPicPr>
          <p:cNvPr id="11" name="Graphic 10">
            <a:extLst>
              <a:ext uri="{FF2B5EF4-FFF2-40B4-BE49-F238E27FC236}">
                <a16:creationId xmlns:a16="http://schemas.microsoft.com/office/drawing/2014/main" id="{B109BDC7-CED4-AD4F-9524-88CDCCCD6F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48519" y="2201448"/>
            <a:ext cx="1525937" cy="1525937"/>
          </a:xfrm>
          <a:prstGeom prst="rect">
            <a:avLst/>
          </a:prstGeom>
        </p:spPr>
      </p:pic>
      <p:pic>
        <p:nvPicPr>
          <p:cNvPr id="16" name="Graphic 15">
            <a:extLst>
              <a:ext uri="{FF2B5EF4-FFF2-40B4-BE49-F238E27FC236}">
                <a16:creationId xmlns:a16="http://schemas.microsoft.com/office/drawing/2014/main" id="{63093F65-7C22-5D45-9285-A776DFE3566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229015" y="2114798"/>
            <a:ext cx="1711206" cy="1711206"/>
          </a:xfrm>
          <a:prstGeom prst="rect">
            <a:avLst/>
          </a:prstGeom>
        </p:spPr>
      </p:pic>
      <p:sp>
        <p:nvSpPr>
          <p:cNvPr id="32" name="TextBox 31">
            <a:extLst>
              <a:ext uri="{FF2B5EF4-FFF2-40B4-BE49-F238E27FC236}">
                <a16:creationId xmlns:a16="http://schemas.microsoft.com/office/drawing/2014/main" id="{6427A9FA-75AD-3F40-83BE-D3758B22D5B1}"/>
              </a:ext>
            </a:extLst>
          </p:cNvPr>
          <p:cNvSpPr txBox="1"/>
          <p:nvPr/>
        </p:nvSpPr>
        <p:spPr>
          <a:xfrm>
            <a:off x="5523500" y="4145796"/>
            <a:ext cx="4116448" cy="2323713"/>
          </a:xfrm>
          <a:prstGeom prst="rect">
            <a:avLst/>
          </a:prstGeom>
          <a:noFill/>
        </p:spPr>
        <p:txBody>
          <a:bodyPr wrap="square" rtlCol="0">
            <a:spAutoFit/>
          </a:bodyPr>
          <a:lstStyle/>
          <a:p>
            <a:pPr algn="l"/>
            <a:r>
              <a:rPr lang="en-US" sz="2900" dirty="0">
                <a:solidFill>
                  <a:schemeClr val="accent1"/>
                </a:solidFill>
                <a:latin typeface="Amazon Ember" panose="020B0603020204020204" pitchFamily="34" charset="0"/>
                <a:ea typeface="Amazon Ember" panose="020B0603020204020204" pitchFamily="34" charset="0"/>
                <a:cs typeface="Amazon Ember" panose="020B0603020204020204" pitchFamily="34" charset="0"/>
              </a:rPr>
              <a:t>Push</a:t>
            </a:r>
          </a:p>
          <a:p>
            <a:pPr algn="l"/>
            <a:r>
              <a:rPr lang="en-US" sz="2900" dirty="0">
                <a:latin typeface="Amazon Ember" panose="020B0603020204020204" pitchFamily="34" charset="0"/>
                <a:ea typeface="Amazon Ember" panose="020B0603020204020204" pitchFamily="34" charset="0"/>
                <a:cs typeface="Amazon Ember" panose="020B0603020204020204" pitchFamily="34" charset="0"/>
              </a:rPr>
              <a:t>Store the container image in a registry so it can be downloaded to compute </a:t>
            </a:r>
          </a:p>
        </p:txBody>
      </p:sp>
      <p:sp>
        <p:nvSpPr>
          <p:cNvPr id="33" name="TextBox 32">
            <a:extLst>
              <a:ext uri="{FF2B5EF4-FFF2-40B4-BE49-F238E27FC236}">
                <a16:creationId xmlns:a16="http://schemas.microsoft.com/office/drawing/2014/main" id="{75383ED7-6842-CC42-8CEF-E92D43AA8A21}"/>
              </a:ext>
            </a:extLst>
          </p:cNvPr>
          <p:cNvSpPr txBox="1"/>
          <p:nvPr/>
        </p:nvSpPr>
        <p:spPr>
          <a:xfrm>
            <a:off x="10246566" y="4122549"/>
            <a:ext cx="4116448" cy="2323713"/>
          </a:xfrm>
          <a:prstGeom prst="rect">
            <a:avLst/>
          </a:prstGeom>
          <a:noFill/>
        </p:spPr>
        <p:txBody>
          <a:bodyPr wrap="square" rtlCol="0">
            <a:spAutoFit/>
          </a:bodyPr>
          <a:lstStyle/>
          <a:p>
            <a:pPr algn="l"/>
            <a:r>
              <a:rPr lang="en-US" sz="2900" dirty="0">
                <a:solidFill>
                  <a:schemeClr val="accent1"/>
                </a:solidFill>
                <a:latin typeface="Amazon Ember" panose="020B0603020204020204" pitchFamily="34" charset="0"/>
                <a:ea typeface="Amazon Ember" panose="020B0603020204020204" pitchFamily="34" charset="0"/>
                <a:cs typeface="Amazon Ember" panose="020B0603020204020204" pitchFamily="34" charset="0"/>
              </a:rPr>
              <a:t>Run</a:t>
            </a:r>
          </a:p>
          <a:p>
            <a:pPr algn="l"/>
            <a:r>
              <a:rPr lang="en-US" sz="2900" dirty="0">
                <a:latin typeface="Amazon Ember" panose="020B0603020204020204" pitchFamily="34" charset="0"/>
                <a:ea typeface="Amazon Ember" panose="020B0603020204020204" pitchFamily="34" charset="0"/>
                <a:cs typeface="Amazon Ember" panose="020B0603020204020204" pitchFamily="34" charset="0"/>
              </a:rPr>
              <a:t>Download image to compute, unpack it, and run it in an isolated environment</a:t>
            </a:r>
          </a:p>
        </p:txBody>
      </p:sp>
    </p:spTree>
    <p:extLst>
      <p:ext uri="{BB962C8B-B14F-4D97-AF65-F5344CB8AC3E}">
        <p14:creationId xmlns:p14="http://schemas.microsoft.com/office/powerpoint/2010/main" val="12738021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2C7EC44-C5C5-3D48-8584-416ADFF39A8A}"/>
              </a:ext>
            </a:extLst>
          </p:cNvPr>
          <p:cNvSpPr txBox="1"/>
          <p:nvPr/>
        </p:nvSpPr>
        <p:spPr>
          <a:xfrm>
            <a:off x="524218" y="424279"/>
            <a:ext cx="13581963" cy="1323439"/>
          </a:xfrm>
          <a:prstGeom prst="rect">
            <a:avLst/>
          </a:prstGeom>
          <a:noFill/>
        </p:spPr>
        <p:txBody>
          <a:bodyPr wrap="square" rtlCol="0">
            <a:spAutoFit/>
          </a:bodyPr>
          <a:lstStyle/>
          <a:p>
            <a:pPr algn="l"/>
            <a:r>
              <a:rPr lang="en-US" sz="4000" dirty="0">
                <a:latin typeface="Amazon Ember" panose="020B0603020204020204" pitchFamily="34" charset="0"/>
                <a:ea typeface="Amazon Ember" panose="020B0603020204020204" pitchFamily="34" charset="0"/>
                <a:cs typeface="Amazon Ember" panose="020B0603020204020204" pitchFamily="34" charset="0"/>
              </a:rPr>
              <a:t>Decouple workloads responsibly. It is okay to have a central monolith</a:t>
            </a:r>
          </a:p>
        </p:txBody>
      </p:sp>
      <p:pic>
        <p:nvPicPr>
          <p:cNvPr id="16" name="Graphic 15">
            <a:extLst>
              <a:ext uri="{FF2B5EF4-FFF2-40B4-BE49-F238E27FC236}">
                <a16:creationId xmlns:a16="http://schemas.microsoft.com/office/drawing/2014/main" id="{43460174-C009-F041-8F8B-D0EDCE1D228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84620" y="3717191"/>
            <a:ext cx="2323102" cy="2323102"/>
          </a:xfrm>
          <a:prstGeom prst="rect">
            <a:avLst/>
          </a:prstGeom>
        </p:spPr>
      </p:pic>
      <p:sp>
        <p:nvSpPr>
          <p:cNvPr id="17" name="TextBox 16">
            <a:extLst>
              <a:ext uri="{FF2B5EF4-FFF2-40B4-BE49-F238E27FC236}">
                <a16:creationId xmlns:a16="http://schemas.microsoft.com/office/drawing/2014/main" id="{87C02FB3-5689-3640-86C5-2707DB7F4FD0}"/>
              </a:ext>
            </a:extLst>
          </p:cNvPr>
          <p:cNvSpPr txBox="1"/>
          <p:nvPr/>
        </p:nvSpPr>
        <p:spPr>
          <a:xfrm>
            <a:off x="4324916" y="6084273"/>
            <a:ext cx="2059103" cy="461665"/>
          </a:xfrm>
          <a:prstGeom prst="rect">
            <a:avLst/>
          </a:prstGeom>
          <a:noFill/>
        </p:spPr>
        <p:txBody>
          <a:bodyPr wrap="square" rtlCol="0">
            <a:spAutoFit/>
          </a:bodyPr>
          <a:lstStyle/>
          <a:p>
            <a:pPr algn="l"/>
            <a:r>
              <a:rPr lang="en-US" sz="2400" dirty="0">
                <a:latin typeface="Amazon Ember" panose="020B0603020204020204" pitchFamily="34" charset="0"/>
                <a:ea typeface="Amazon Ember" panose="020B0603020204020204" pitchFamily="34" charset="0"/>
                <a:cs typeface="Amazon Ember" panose="020B0603020204020204" pitchFamily="34" charset="0"/>
              </a:rPr>
              <a:t>Core API</a:t>
            </a:r>
          </a:p>
        </p:txBody>
      </p:sp>
      <p:pic>
        <p:nvPicPr>
          <p:cNvPr id="18" name="Graphic 17">
            <a:extLst>
              <a:ext uri="{FF2B5EF4-FFF2-40B4-BE49-F238E27FC236}">
                <a16:creationId xmlns:a16="http://schemas.microsoft.com/office/drawing/2014/main" id="{2E098893-C135-5A4C-9711-D2F36FFF090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43200" y="2494221"/>
            <a:ext cx="887443" cy="887443"/>
          </a:xfrm>
          <a:prstGeom prst="rect">
            <a:avLst/>
          </a:prstGeom>
        </p:spPr>
      </p:pic>
      <p:sp>
        <p:nvSpPr>
          <p:cNvPr id="19" name="TextBox 18">
            <a:extLst>
              <a:ext uri="{FF2B5EF4-FFF2-40B4-BE49-F238E27FC236}">
                <a16:creationId xmlns:a16="http://schemas.microsoft.com/office/drawing/2014/main" id="{89C09D0A-E4CC-FF42-995C-A3E782962811}"/>
              </a:ext>
            </a:extLst>
          </p:cNvPr>
          <p:cNvSpPr txBox="1"/>
          <p:nvPr/>
        </p:nvSpPr>
        <p:spPr>
          <a:xfrm>
            <a:off x="7892727" y="3381664"/>
            <a:ext cx="3067664" cy="461665"/>
          </a:xfrm>
          <a:prstGeom prst="rect">
            <a:avLst/>
          </a:prstGeom>
          <a:noFill/>
        </p:spPr>
        <p:txBody>
          <a:bodyPr wrap="square" rtlCol="0">
            <a:spAutoFit/>
          </a:bodyPr>
          <a:lstStyle/>
          <a:p>
            <a:pPr algn="ctr"/>
            <a:r>
              <a:rPr lang="en-US" sz="2400" dirty="0">
                <a:latin typeface="Amazon Ember" panose="020B0603020204020204" pitchFamily="34" charset="0"/>
                <a:ea typeface="Amazon Ember" panose="020B0603020204020204" pitchFamily="34" charset="0"/>
                <a:cs typeface="Amazon Ember" panose="020B0603020204020204" pitchFamily="34" charset="0"/>
              </a:rPr>
              <a:t>Microservice</a:t>
            </a:r>
          </a:p>
        </p:txBody>
      </p:sp>
      <p:pic>
        <p:nvPicPr>
          <p:cNvPr id="20" name="Graphic 19">
            <a:extLst>
              <a:ext uri="{FF2B5EF4-FFF2-40B4-BE49-F238E27FC236}">
                <a16:creationId xmlns:a16="http://schemas.microsoft.com/office/drawing/2014/main" id="{EC964517-1C56-DB40-8B3F-D19729C076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095319" y="2337543"/>
            <a:ext cx="887443" cy="887443"/>
          </a:xfrm>
          <a:prstGeom prst="rect">
            <a:avLst/>
          </a:prstGeom>
        </p:spPr>
      </p:pic>
      <p:sp>
        <p:nvSpPr>
          <p:cNvPr id="21" name="TextBox 20">
            <a:extLst>
              <a:ext uri="{FF2B5EF4-FFF2-40B4-BE49-F238E27FC236}">
                <a16:creationId xmlns:a16="http://schemas.microsoft.com/office/drawing/2014/main" id="{78144ED4-75B4-E542-A6C7-44BC7C468C15}"/>
              </a:ext>
            </a:extLst>
          </p:cNvPr>
          <p:cNvSpPr txBox="1"/>
          <p:nvPr/>
        </p:nvSpPr>
        <p:spPr>
          <a:xfrm>
            <a:off x="11567692" y="3314593"/>
            <a:ext cx="1942695" cy="461665"/>
          </a:xfrm>
          <a:prstGeom prst="rect">
            <a:avLst/>
          </a:prstGeom>
          <a:noFill/>
        </p:spPr>
        <p:txBody>
          <a:bodyPr wrap="square" rtlCol="0">
            <a:spAutoFit/>
          </a:bodyPr>
          <a:lstStyle/>
          <a:p>
            <a:pPr algn="ctr"/>
            <a:r>
              <a:rPr lang="en-US" sz="2400" dirty="0">
                <a:latin typeface="Amazon Ember" panose="020B0603020204020204" pitchFamily="34" charset="0"/>
                <a:ea typeface="Amazon Ember" panose="020B0603020204020204" pitchFamily="34" charset="0"/>
                <a:cs typeface="Amazon Ember" panose="020B0603020204020204" pitchFamily="34" charset="0"/>
              </a:rPr>
              <a:t>Database</a:t>
            </a:r>
          </a:p>
        </p:txBody>
      </p:sp>
      <p:cxnSp>
        <p:nvCxnSpPr>
          <p:cNvPr id="22" name="Straight Arrow Connector 21">
            <a:extLst>
              <a:ext uri="{FF2B5EF4-FFF2-40B4-BE49-F238E27FC236}">
                <a16:creationId xmlns:a16="http://schemas.microsoft.com/office/drawing/2014/main" id="{1AE6E119-CA61-BE4A-8219-CE6DB31E0C02}"/>
              </a:ext>
            </a:extLst>
          </p:cNvPr>
          <p:cNvCxnSpPr>
            <a:cxnSpLocks/>
          </p:cNvCxnSpPr>
          <p:nvPr/>
        </p:nvCxnSpPr>
        <p:spPr>
          <a:xfrm flipV="1">
            <a:off x="6384019" y="2993926"/>
            <a:ext cx="2288033" cy="1071724"/>
          </a:xfrm>
          <a:prstGeom prst="straightConnector1">
            <a:avLst/>
          </a:prstGeom>
          <a:ln w="79375">
            <a:tailEnd type="triangl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B133E037-44AB-AC44-9410-3D67092F32D4}"/>
              </a:ext>
            </a:extLst>
          </p:cNvPr>
          <p:cNvCxnSpPr>
            <a:cxnSpLocks/>
          </p:cNvCxnSpPr>
          <p:nvPr/>
        </p:nvCxnSpPr>
        <p:spPr>
          <a:xfrm flipV="1">
            <a:off x="9901791" y="2818136"/>
            <a:ext cx="1970661" cy="6223"/>
          </a:xfrm>
          <a:prstGeom prst="straightConnector1">
            <a:avLst/>
          </a:prstGeom>
          <a:ln w="79375">
            <a:tailEnd type="triangle"/>
          </a:ln>
          <a:effectLst/>
        </p:spPr>
        <p:style>
          <a:lnRef idx="2">
            <a:schemeClr val="accent1"/>
          </a:lnRef>
          <a:fillRef idx="0">
            <a:schemeClr val="accent1"/>
          </a:fillRef>
          <a:effectRef idx="1">
            <a:schemeClr val="accent1"/>
          </a:effectRef>
          <a:fontRef idx="minor">
            <a:schemeClr val="tx1"/>
          </a:fontRef>
        </p:style>
      </p:cxnSp>
      <p:pic>
        <p:nvPicPr>
          <p:cNvPr id="24" name="Graphic 23">
            <a:extLst>
              <a:ext uri="{FF2B5EF4-FFF2-40B4-BE49-F238E27FC236}">
                <a16:creationId xmlns:a16="http://schemas.microsoft.com/office/drawing/2014/main" id="{7C5A05EA-4E58-B74D-9E29-28B6E1AFF91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96073" y="4673881"/>
            <a:ext cx="887443" cy="887443"/>
          </a:xfrm>
          <a:prstGeom prst="rect">
            <a:avLst/>
          </a:prstGeom>
        </p:spPr>
      </p:pic>
      <p:sp>
        <p:nvSpPr>
          <p:cNvPr id="28" name="TextBox 27">
            <a:extLst>
              <a:ext uri="{FF2B5EF4-FFF2-40B4-BE49-F238E27FC236}">
                <a16:creationId xmlns:a16="http://schemas.microsoft.com/office/drawing/2014/main" id="{33E34FC0-8A3D-6544-9AD5-6C6310AF28FD}"/>
              </a:ext>
            </a:extLst>
          </p:cNvPr>
          <p:cNvSpPr txBox="1"/>
          <p:nvPr/>
        </p:nvSpPr>
        <p:spPr>
          <a:xfrm>
            <a:off x="10868446" y="5650931"/>
            <a:ext cx="1942695" cy="461665"/>
          </a:xfrm>
          <a:prstGeom prst="rect">
            <a:avLst/>
          </a:prstGeom>
          <a:noFill/>
        </p:spPr>
        <p:txBody>
          <a:bodyPr wrap="square" rtlCol="0">
            <a:spAutoFit/>
          </a:bodyPr>
          <a:lstStyle/>
          <a:p>
            <a:pPr algn="ctr"/>
            <a:r>
              <a:rPr lang="en-US" sz="2400" dirty="0">
                <a:latin typeface="Amazon Ember" panose="020B0603020204020204" pitchFamily="34" charset="0"/>
                <a:ea typeface="Amazon Ember" panose="020B0603020204020204" pitchFamily="34" charset="0"/>
                <a:cs typeface="Amazon Ember" panose="020B0603020204020204" pitchFamily="34" charset="0"/>
              </a:rPr>
              <a:t>Worker</a:t>
            </a:r>
          </a:p>
        </p:txBody>
      </p:sp>
      <p:pic>
        <p:nvPicPr>
          <p:cNvPr id="8" name="Graphic 7">
            <a:extLst>
              <a:ext uri="{FF2B5EF4-FFF2-40B4-BE49-F238E27FC236}">
                <a16:creationId xmlns:a16="http://schemas.microsoft.com/office/drawing/2014/main" id="{D1E21FC1-4B43-F44B-B5B0-D51A7B6880B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700000">
            <a:off x="7929662" y="4739203"/>
            <a:ext cx="756800" cy="756800"/>
          </a:xfrm>
          <a:prstGeom prst="rect">
            <a:avLst/>
          </a:prstGeom>
        </p:spPr>
      </p:pic>
      <p:sp>
        <p:nvSpPr>
          <p:cNvPr id="29" name="TextBox 28">
            <a:extLst>
              <a:ext uri="{FF2B5EF4-FFF2-40B4-BE49-F238E27FC236}">
                <a16:creationId xmlns:a16="http://schemas.microsoft.com/office/drawing/2014/main" id="{6DD78C5D-2991-974E-864E-3BA47772A394}"/>
              </a:ext>
            </a:extLst>
          </p:cNvPr>
          <p:cNvSpPr txBox="1"/>
          <p:nvPr/>
        </p:nvSpPr>
        <p:spPr>
          <a:xfrm>
            <a:off x="6706068" y="5408846"/>
            <a:ext cx="3067664" cy="461665"/>
          </a:xfrm>
          <a:prstGeom prst="rect">
            <a:avLst/>
          </a:prstGeom>
          <a:noFill/>
        </p:spPr>
        <p:txBody>
          <a:bodyPr wrap="square" rtlCol="0">
            <a:spAutoFit/>
          </a:bodyPr>
          <a:lstStyle/>
          <a:p>
            <a:pPr algn="ctr"/>
            <a:r>
              <a:rPr lang="en-US" sz="2400" dirty="0">
                <a:latin typeface="Amazon Ember" panose="020B0603020204020204" pitchFamily="34" charset="0"/>
                <a:ea typeface="Amazon Ember" panose="020B0603020204020204" pitchFamily="34" charset="0"/>
                <a:cs typeface="Amazon Ember" panose="020B0603020204020204" pitchFamily="34" charset="0"/>
              </a:rPr>
              <a:t>Queue</a:t>
            </a:r>
          </a:p>
        </p:txBody>
      </p:sp>
      <p:cxnSp>
        <p:nvCxnSpPr>
          <p:cNvPr id="30" name="Straight Arrow Connector 29">
            <a:extLst>
              <a:ext uri="{FF2B5EF4-FFF2-40B4-BE49-F238E27FC236}">
                <a16:creationId xmlns:a16="http://schemas.microsoft.com/office/drawing/2014/main" id="{15EF7694-A8E5-2F48-A804-A0534C6579A3}"/>
              </a:ext>
            </a:extLst>
          </p:cNvPr>
          <p:cNvCxnSpPr>
            <a:cxnSpLocks/>
          </p:cNvCxnSpPr>
          <p:nvPr/>
        </p:nvCxnSpPr>
        <p:spPr>
          <a:xfrm>
            <a:off x="6452877" y="5042688"/>
            <a:ext cx="1160143" cy="121969"/>
          </a:xfrm>
          <a:prstGeom prst="straightConnector1">
            <a:avLst/>
          </a:prstGeom>
          <a:ln w="79375">
            <a:tailEnd type="triangle"/>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A3A0A59C-4B5F-2F4D-B813-777EAE53E595}"/>
              </a:ext>
            </a:extLst>
          </p:cNvPr>
          <p:cNvCxnSpPr>
            <a:cxnSpLocks/>
          </p:cNvCxnSpPr>
          <p:nvPr/>
        </p:nvCxnSpPr>
        <p:spPr>
          <a:xfrm flipV="1">
            <a:off x="8988356" y="5100104"/>
            <a:ext cx="2176173" cy="83961"/>
          </a:xfrm>
          <a:prstGeom prst="straightConnector1">
            <a:avLst/>
          </a:prstGeom>
          <a:ln w="79375">
            <a:tailEnd type="triangle"/>
          </a:ln>
          <a:effectLst/>
        </p:spPr>
        <p:style>
          <a:lnRef idx="2">
            <a:schemeClr val="accent1"/>
          </a:lnRef>
          <a:fillRef idx="0">
            <a:schemeClr val="accent1"/>
          </a:fillRef>
          <a:effectRef idx="1">
            <a:schemeClr val="accent1"/>
          </a:effectRef>
          <a:fontRef idx="minor">
            <a:schemeClr val="tx1"/>
          </a:fontRef>
        </p:style>
      </p:cxnSp>
      <p:pic>
        <p:nvPicPr>
          <p:cNvPr id="35" name="Graphic 34">
            <a:extLst>
              <a:ext uri="{FF2B5EF4-FFF2-40B4-BE49-F238E27FC236}">
                <a16:creationId xmlns:a16="http://schemas.microsoft.com/office/drawing/2014/main" id="{999388E7-ED4F-C744-B496-CF723A2E599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92885" y="2993925"/>
            <a:ext cx="1545071" cy="1545071"/>
          </a:xfrm>
          <a:prstGeom prst="rect">
            <a:avLst/>
          </a:prstGeom>
        </p:spPr>
      </p:pic>
      <p:sp>
        <p:nvSpPr>
          <p:cNvPr id="36" name="TextBox 35">
            <a:extLst>
              <a:ext uri="{FF2B5EF4-FFF2-40B4-BE49-F238E27FC236}">
                <a16:creationId xmlns:a16="http://schemas.microsoft.com/office/drawing/2014/main" id="{545A5FC0-3D28-D64F-9022-27F75AAB6B61}"/>
              </a:ext>
            </a:extLst>
          </p:cNvPr>
          <p:cNvSpPr txBox="1"/>
          <p:nvPr/>
        </p:nvSpPr>
        <p:spPr>
          <a:xfrm>
            <a:off x="203262" y="4729864"/>
            <a:ext cx="3067664" cy="461665"/>
          </a:xfrm>
          <a:prstGeom prst="rect">
            <a:avLst/>
          </a:prstGeom>
          <a:noFill/>
        </p:spPr>
        <p:txBody>
          <a:bodyPr wrap="square" rtlCol="0">
            <a:spAutoFit/>
          </a:bodyPr>
          <a:lstStyle/>
          <a:p>
            <a:pPr algn="ctr"/>
            <a:r>
              <a:rPr lang="en-US" sz="2400" dirty="0">
                <a:latin typeface="Amazon Ember" panose="020B0603020204020204" pitchFamily="34" charset="0"/>
                <a:ea typeface="Amazon Ember" panose="020B0603020204020204" pitchFamily="34" charset="0"/>
                <a:cs typeface="Amazon Ember" panose="020B0603020204020204" pitchFamily="34" charset="0"/>
              </a:rPr>
              <a:t>Scheduled </a:t>
            </a:r>
            <a:r>
              <a:rPr lang="en-US" sz="2400" dirty="0" err="1">
                <a:latin typeface="Amazon Ember" panose="020B0603020204020204" pitchFamily="34" charset="0"/>
                <a:ea typeface="Amazon Ember" panose="020B0603020204020204" pitchFamily="34" charset="0"/>
                <a:cs typeface="Amazon Ember" panose="020B0603020204020204" pitchFamily="34" charset="0"/>
              </a:rPr>
              <a:t>cron</a:t>
            </a:r>
            <a:r>
              <a:rPr lang="en-US" sz="2400" dirty="0">
                <a:latin typeface="Amazon Ember" panose="020B0603020204020204" pitchFamily="34" charset="0"/>
                <a:ea typeface="Amazon Ember" panose="020B0603020204020204" pitchFamily="34" charset="0"/>
                <a:cs typeface="Amazon Ember" panose="020B0603020204020204" pitchFamily="34" charset="0"/>
              </a:rPr>
              <a:t> job</a:t>
            </a:r>
          </a:p>
        </p:txBody>
      </p:sp>
    </p:spTree>
    <p:extLst>
      <p:ext uri="{BB962C8B-B14F-4D97-AF65-F5344CB8AC3E}">
        <p14:creationId xmlns:p14="http://schemas.microsoft.com/office/powerpoint/2010/main" val="25842924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6E977-F13D-0A42-AA42-1D4FBDD127CE}"/>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DE0CB427-07A6-074C-B247-C806CA80ABB6}"/>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777759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0389C0-74AE-B547-BE47-01EF5F8F0688}"/>
              </a:ext>
            </a:extLst>
          </p:cNvPr>
          <p:cNvSpPr/>
          <p:nvPr/>
        </p:nvSpPr>
        <p:spPr>
          <a:xfrm>
            <a:off x="1591213" y="2944678"/>
            <a:ext cx="4966348" cy="4339525"/>
          </a:xfrm>
          <a:prstGeom prst="rect">
            <a:avLst/>
          </a:prstGeom>
          <a:noFill/>
          <a:ln w="889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49867754-E1AD-2744-80E5-99BA035693FC}"/>
              </a:ext>
            </a:extLst>
          </p:cNvPr>
          <p:cNvSpPr txBox="1"/>
          <p:nvPr/>
        </p:nvSpPr>
        <p:spPr>
          <a:xfrm>
            <a:off x="731735" y="692716"/>
            <a:ext cx="13581963" cy="1323439"/>
          </a:xfrm>
          <a:prstGeom prst="rect">
            <a:avLst/>
          </a:prstGeom>
          <a:noFill/>
        </p:spPr>
        <p:txBody>
          <a:bodyPr wrap="square" rtlCol="0">
            <a:spAutoFit/>
          </a:bodyPr>
          <a:lstStyle/>
          <a:p>
            <a:pPr algn="l"/>
            <a:r>
              <a:rPr lang="en-US" sz="4000" dirty="0">
                <a:latin typeface="Amazon Ember" panose="020B0603020204020204" pitchFamily="34" charset="0"/>
                <a:ea typeface="Amazon Ember" panose="020B0603020204020204" pitchFamily="34" charset="0"/>
                <a:cs typeface="Amazon Ember" panose="020B0603020204020204" pitchFamily="34" charset="0"/>
              </a:rPr>
              <a:t>Breaking a monolith is scary because more services mean more dependencies</a:t>
            </a:r>
          </a:p>
        </p:txBody>
      </p:sp>
      <p:grpSp>
        <p:nvGrpSpPr>
          <p:cNvPr id="10" name="Group 9">
            <a:extLst>
              <a:ext uri="{FF2B5EF4-FFF2-40B4-BE49-F238E27FC236}">
                <a16:creationId xmlns:a16="http://schemas.microsoft.com/office/drawing/2014/main" id="{36B592B7-E11D-7142-8E82-3F6338FD8030}"/>
              </a:ext>
            </a:extLst>
          </p:cNvPr>
          <p:cNvGrpSpPr/>
          <p:nvPr/>
        </p:nvGrpSpPr>
        <p:grpSpPr>
          <a:xfrm>
            <a:off x="1911559" y="3215609"/>
            <a:ext cx="1443815" cy="1745071"/>
            <a:chOff x="2449311" y="3145756"/>
            <a:chExt cx="1443815" cy="1745071"/>
          </a:xfrm>
        </p:grpSpPr>
        <p:pic>
          <p:nvPicPr>
            <p:cNvPr id="12" name="Graphic 11">
              <a:extLst>
                <a:ext uri="{FF2B5EF4-FFF2-40B4-BE49-F238E27FC236}">
                  <a16:creationId xmlns:a16="http://schemas.microsoft.com/office/drawing/2014/main" id="{4DDA49F9-3D5C-8D48-80D7-72C089D009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49311" y="3145756"/>
              <a:ext cx="1443815" cy="1443815"/>
            </a:xfrm>
            <a:prstGeom prst="rect">
              <a:avLst/>
            </a:prstGeom>
          </p:spPr>
        </p:pic>
        <p:sp>
          <p:nvSpPr>
            <p:cNvPr id="13" name="TextBox 12">
              <a:extLst>
                <a:ext uri="{FF2B5EF4-FFF2-40B4-BE49-F238E27FC236}">
                  <a16:creationId xmlns:a16="http://schemas.microsoft.com/office/drawing/2014/main" id="{9FF15EE0-282A-2140-8607-D5BDC1D115CF}"/>
                </a:ext>
              </a:extLst>
            </p:cNvPr>
            <p:cNvSpPr txBox="1"/>
            <p:nvPr/>
          </p:nvSpPr>
          <p:spPr>
            <a:xfrm>
              <a:off x="2627520" y="4490717"/>
              <a:ext cx="1087395" cy="400110"/>
            </a:xfrm>
            <a:prstGeom prst="rect">
              <a:avLst/>
            </a:prstGeom>
            <a:noFill/>
          </p:spPr>
          <p:txBody>
            <a:bodyPr wrap="square" rtlCol="0">
              <a:spAutoFit/>
            </a:bodyPr>
            <a:lstStyle/>
            <a:p>
              <a:pPr algn="ctr"/>
              <a:r>
                <a:rPr lang="en-US" sz="2000" dirty="0">
                  <a:latin typeface="Amazon Ember" panose="020B0603020204020204" pitchFamily="34" charset="0"/>
                  <a:ea typeface="Amazon Ember" panose="020B0603020204020204" pitchFamily="34" charset="0"/>
                  <a:cs typeface="Amazon Ember" panose="020B0603020204020204" pitchFamily="34" charset="0"/>
                </a:rPr>
                <a:t>Code</a:t>
              </a:r>
            </a:p>
          </p:txBody>
        </p:sp>
      </p:grpSp>
      <p:grpSp>
        <p:nvGrpSpPr>
          <p:cNvPr id="18" name="Group 17">
            <a:extLst>
              <a:ext uri="{FF2B5EF4-FFF2-40B4-BE49-F238E27FC236}">
                <a16:creationId xmlns:a16="http://schemas.microsoft.com/office/drawing/2014/main" id="{F322C18B-A374-EB44-B428-75F88B5F38AA}"/>
              </a:ext>
            </a:extLst>
          </p:cNvPr>
          <p:cNvGrpSpPr/>
          <p:nvPr/>
        </p:nvGrpSpPr>
        <p:grpSpPr>
          <a:xfrm>
            <a:off x="3795693" y="3638902"/>
            <a:ext cx="2175139" cy="1020522"/>
            <a:chOff x="7197636" y="3961138"/>
            <a:chExt cx="2175139" cy="1020522"/>
          </a:xfrm>
        </p:grpSpPr>
        <p:pic>
          <p:nvPicPr>
            <p:cNvPr id="19" name="Picture 18">
              <a:extLst>
                <a:ext uri="{FF2B5EF4-FFF2-40B4-BE49-F238E27FC236}">
                  <a16:creationId xmlns:a16="http://schemas.microsoft.com/office/drawing/2014/main" id="{32706274-D814-F049-8A9A-CF274A7331EB}"/>
                </a:ext>
              </a:extLst>
            </p:cNvPr>
            <p:cNvPicPr>
              <a:picLocks noChangeAspect="1"/>
            </p:cNvPicPr>
            <p:nvPr/>
          </p:nvPicPr>
          <p:blipFill>
            <a:blip r:embed="rId4"/>
            <a:stretch>
              <a:fillRect/>
            </a:stretch>
          </p:blipFill>
          <p:spPr>
            <a:xfrm>
              <a:off x="7488195" y="3961138"/>
              <a:ext cx="1594022" cy="510905"/>
            </a:xfrm>
            <a:prstGeom prst="rect">
              <a:avLst/>
            </a:prstGeom>
          </p:spPr>
        </p:pic>
        <p:sp>
          <p:nvSpPr>
            <p:cNvPr id="20" name="TextBox 19">
              <a:extLst>
                <a:ext uri="{FF2B5EF4-FFF2-40B4-BE49-F238E27FC236}">
                  <a16:creationId xmlns:a16="http://schemas.microsoft.com/office/drawing/2014/main" id="{A27955E4-66C4-0647-A99F-E128174ED233}"/>
                </a:ext>
              </a:extLst>
            </p:cNvPr>
            <p:cNvSpPr txBox="1"/>
            <p:nvPr/>
          </p:nvSpPr>
          <p:spPr>
            <a:xfrm>
              <a:off x="7197636" y="4581550"/>
              <a:ext cx="2175139" cy="400110"/>
            </a:xfrm>
            <a:prstGeom prst="rect">
              <a:avLst/>
            </a:prstGeom>
            <a:noFill/>
          </p:spPr>
          <p:txBody>
            <a:bodyPr wrap="square" rtlCol="0">
              <a:spAutoFit/>
            </a:bodyPr>
            <a:lstStyle/>
            <a:p>
              <a:pPr algn="ctr"/>
              <a:r>
                <a:rPr lang="en-US" sz="2000" dirty="0">
                  <a:latin typeface="Amazon Ember" panose="020B0603020204020204" pitchFamily="34" charset="0"/>
                  <a:ea typeface="Amazon Ember" panose="020B0603020204020204" pitchFamily="34" charset="0"/>
                  <a:cs typeface="Amazon Ember" panose="020B0603020204020204" pitchFamily="34" charset="0"/>
                </a:rPr>
                <a:t>Code packages</a:t>
              </a:r>
            </a:p>
          </p:txBody>
        </p:sp>
      </p:grpSp>
      <p:grpSp>
        <p:nvGrpSpPr>
          <p:cNvPr id="21" name="Group 20">
            <a:extLst>
              <a:ext uri="{FF2B5EF4-FFF2-40B4-BE49-F238E27FC236}">
                <a16:creationId xmlns:a16="http://schemas.microsoft.com/office/drawing/2014/main" id="{175E0202-2021-3049-9AAE-06AA3B8B920D}"/>
              </a:ext>
            </a:extLst>
          </p:cNvPr>
          <p:cNvGrpSpPr/>
          <p:nvPr/>
        </p:nvGrpSpPr>
        <p:grpSpPr>
          <a:xfrm>
            <a:off x="4093698" y="4960680"/>
            <a:ext cx="2175139" cy="1791742"/>
            <a:chOff x="4305808" y="5665466"/>
            <a:chExt cx="2175139" cy="1791742"/>
          </a:xfrm>
        </p:grpSpPr>
        <p:pic>
          <p:nvPicPr>
            <p:cNvPr id="22" name="Graphic 21">
              <a:extLst>
                <a:ext uri="{FF2B5EF4-FFF2-40B4-BE49-F238E27FC236}">
                  <a16:creationId xmlns:a16="http://schemas.microsoft.com/office/drawing/2014/main" id="{632C6654-940D-1E4F-A15F-EDC53BBE20D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55173" y="5665466"/>
              <a:ext cx="1076411" cy="1076411"/>
            </a:xfrm>
            <a:prstGeom prst="rect">
              <a:avLst/>
            </a:prstGeom>
          </p:spPr>
        </p:pic>
        <p:sp>
          <p:nvSpPr>
            <p:cNvPr id="23" name="TextBox 22">
              <a:extLst>
                <a:ext uri="{FF2B5EF4-FFF2-40B4-BE49-F238E27FC236}">
                  <a16:creationId xmlns:a16="http://schemas.microsoft.com/office/drawing/2014/main" id="{CEFA2075-5D7B-9A44-A304-18D768B7751F}"/>
                </a:ext>
              </a:extLst>
            </p:cNvPr>
            <p:cNvSpPr txBox="1"/>
            <p:nvPr/>
          </p:nvSpPr>
          <p:spPr>
            <a:xfrm>
              <a:off x="4305808" y="6749322"/>
              <a:ext cx="2175139" cy="707886"/>
            </a:xfrm>
            <a:prstGeom prst="rect">
              <a:avLst/>
            </a:prstGeom>
            <a:noFill/>
          </p:spPr>
          <p:txBody>
            <a:bodyPr wrap="square" rtlCol="0">
              <a:spAutoFit/>
            </a:bodyPr>
            <a:lstStyle/>
            <a:p>
              <a:pPr algn="ctr"/>
              <a:r>
                <a:rPr lang="en-US" sz="2000" dirty="0">
                  <a:latin typeface="Amazon Ember" panose="020B0603020204020204" pitchFamily="34" charset="0"/>
                  <a:ea typeface="Amazon Ember" panose="020B0603020204020204" pitchFamily="34" charset="0"/>
                  <a:cs typeface="Amazon Ember" panose="020B0603020204020204" pitchFamily="34" charset="0"/>
                </a:rPr>
                <a:t>Operating system packages</a:t>
              </a:r>
            </a:p>
          </p:txBody>
        </p:sp>
      </p:grpSp>
      <p:grpSp>
        <p:nvGrpSpPr>
          <p:cNvPr id="24" name="Group 23">
            <a:extLst>
              <a:ext uri="{FF2B5EF4-FFF2-40B4-BE49-F238E27FC236}">
                <a16:creationId xmlns:a16="http://schemas.microsoft.com/office/drawing/2014/main" id="{CC1A8595-8A8D-0341-84B1-C9D1D0AEA743}"/>
              </a:ext>
            </a:extLst>
          </p:cNvPr>
          <p:cNvGrpSpPr/>
          <p:nvPr/>
        </p:nvGrpSpPr>
        <p:grpSpPr>
          <a:xfrm>
            <a:off x="7616235" y="3215609"/>
            <a:ext cx="1443815" cy="1745071"/>
            <a:chOff x="2449311" y="3145756"/>
            <a:chExt cx="1443815" cy="1745071"/>
          </a:xfrm>
        </p:grpSpPr>
        <p:pic>
          <p:nvPicPr>
            <p:cNvPr id="25" name="Graphic 24">
              <a:extLst>
                <a:ext uri="{FF2B5EF4-FFF2-40B4-BE49-F238E27FC236}">
                  <a16:creationId xmlns:a16="http://schemas.microsoft.com/office/drawing/2014/main" id="{F5B04607-9F9E-FF41-8792-B1638D588C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49311" y="3145756"/>
              <a:ext cx="1443815" cy="1443815"/>
            </a:xfrm>
            <a:prstGeom prst="rect">
              <a:avLst/>
            </a:prstGeom>
          </p:spPr>
        </p:pic>
        <p:sp>
          <p:nvSpPr>
            <p:cNvPr id="26" name="TextBox 25">
              <a:extLst>
                <a:ext uri="{FF2B5EF4-FFF2-40B4-BE49-F238E27FC236}">
                  <a16:creationId xmlns:a16="http://schemas.microsoft.com/office/drawing/2014/main" id="{A1635FD8-3179-5342-9EFA-BD4BF37280D5}"/>
                </a:ext>
              </a:extLst>
            </p:cNvPr>
            <p:cNvSpPr txBox="1"/>
            <p:nvPr/>
          </p:nvSpPr>
          <p:spPr>
            <a:xfrm>
              <a:off x="2627520" y="4490717"/>
              <a:ext cx="1087395" cy="400110"/>
            </a:xfrm>
            <a:prstGeom prst="rect">
              <a:avLst/>
            </a:prstGeom>
            <a:noFill/>
          </p:spPr>
          <p:txBody>
            <a:bodyPr wrap="square" rtlCol="0">
              <a:spAutoFit/>
            </a:bodyPr>
            <a:lstStyle/>
            <a:p>
              <a:pPr algn="ctr"/>
              <a:r>
                <a:rPr lang="en-US" sz="2000" dirty="0">
                  <a:latin typeface="Amazon Ember" panose="020B0603020204020204" pitchFamily="34" charset="0"/>
                  <a:ea typeface="Amazon Ember" panose="020B0603020204020204" pitchFamily="34" charset="0"/>
                  <a:cs typeface="Amazon Ember" panose="020B0603020204020204" pitchFamily="34" charset="0"/>
                </a:rPr>
                <a:t>Code</a:t>
              </a:r>
            </a:p>
          </p:txBody>
        </p:sp>
      </p:grpSp>
      <p:grpSp>
        <p:nvGrpSpPr>
          <p:cNvPr id="35" name="Group 34">
            <a:extLst>
              <a:ext uri="{FF2B5EF4-FFF2-40B4-BE49-F238E27FC236}">
                <a16:creationId xmlns:a16="http://schemas.microsoft.com/office/drawing/2014/main" id="{9F82BB96-A164-7B4F-ADDC-719B81565A8A}"/>
              </a:ext>
            </a:extLst>
          </p:cNvPr>
          <p:cNvGrpSpPr/>
          <p:nvPr/>
        </p:nvGrpSpPr>
        <p:grpSpPr>
          <a:xfrm>
            <a:off x="9798374" y="5229344"/>
            <a:ext cx="2175139" cy="1791742"/>
            <a:chOff x="4305808" y="5665466"/>
            <a:chExt cx="2175139" cy="1791742"/>
          </a:xfrm>
        </p:grpSpPr>
        <p:pic>
          <p:nvPicPr>
            <p:cNvPr id="36" name="Graphic 35">
              <a:extLst>
                <a:ext uri="{FF2B5EF4-FFF2-40B4-BE49-F238E27FC236}">
                  <a16:creationId xmlns:a16="http://schemas.microsoft.com/office/drawing/2014/main" id="{A8B06964-A51A-E64B-9181-5F619A79DF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55173" y="5665466"/>
              <a:ext cx="1076411" cy="1076411"/>
            </a:xfrm>
            <a:prstGeom prst="rect">
              <a:avLst/>
            </a:prstGeom>
          </p:spPr>
        </p:pic>
        <p:sp>
          <p:nvSpPr>
            <p:cNvPr id="37" name="TextBox 36">
              <a:extLst>
                <a:ext uri="{FF2B5EF4-FFF2-40B4-BE49-F238E27FC236}">
                  <a16:creationId xmlns:a16="http://schemas.microsoft.com/office/drawing/2014/main" id="{9B18EC2C-09A1-9143-BAE2-3B5CB071C66F}"/>
                </a:ext>
              </a:extLst>
            </p:cNvPr>
            <p:cNvSpPr txBox="1"/>
            <p:nvPr/>
          </p:nvSpPr>
          <p:spPr>
            <a:xfrm>
              <a:off x="4305808" y="6749322"/>
              <a:ext cx="2175139" cy="707886"/>
            </a:xfrm>
            <a:prstGeom prst="rect">
              <a:avLst/>
            </a:prstGeom>
            <a:noFill/>
          </p:spPr>
          <p:txBody>
            <a:bodyPr wrap="square" rtlCol="0">
              <a:spAutoFit/>
            </a:bodyPr>
            <a:lstStyle/>
            <a:p>
              <a:pPr algn="ctr"/>
              <a:r>
                <a:rPr lang="en-US" sz="2000" dirty="0">
                  <a:latin typeface="Amazon Ember" panose="020B0603020204020204" pitchFamily="34" charset="0"/>
                  <a:ea typeface="Amazon Ember" panose="020B0603020204020204" pitchFamily="34" charset="0"/>
                  <a:cs typeface="Amazon Ember" panose="020B0603020204020204" pitchFamily="34" charset="0"/>
                </a:rPr>
                <a:t>Operating system packages</a:t>
              </a:r>
            </a:p>
          </p:txBody>
        </p:sp>
      </p:grpSp>
      <p:sp>
        <p:nvSpPr>
          <p:cNvPr id="38" name="Rectangle 37">
            <a:extLst>
              <a:ext uri="{FF2B5EF4-FFF2-40B4-BE49-F238E27FC236}">
                <a16:creationId xmlns:a16="http://schemas.microsoft.com/office/drawing/2014/main" id="{B64CEE1D-918E-6F46-8761-605EA249865E}"/>
              </a:ext>
            </a:extLst>
          </p:cNvPr>
          <p:cNvSpPr/>
          <p:nvPr/>
        </p:nvSpPr>
        <p:spPr>
          <a:xfrm>
            <a:off x="7315200" y="2944678"/>
            <a:ext cx="4966348" cy="4339525"/>
          </a:xfrm>
          <a:prstGeom prst="rect">
            <a:avLst/>
          </a:prstGeom>
          <a:noFill/>
          <a:ln w="889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039B55B1-9616-E74D-8B01-A45E2B96AC2B}"/>
              </a:ext>
            </a:extLst>
          </p:cNvPr>
          <p:cNvSpPr txBox="1"/>
          <p:nvPr/>
        </p:nvSpPr>
        <p:spPr>
          <a:xfrm>
            <a:off x="1591213" y="2462751"/>
            <a:ext cx="2175139" cy="400110"/>
          </a:xfrm>
          <a:prstGeom prst="rect">
            <a:avLst/>
          </a:prstGeom>
          <a:noFill/>
        </p:spPr>
        <p:txBody>
          <a:bodyPr wrap="square" rtlCol="0">
            <a:spAutoFit/>
          </a:bodyPr>
          <a:lstStyle/>
          <a:p>
            <a:r>
              <a:rPr lang="en-US" sz="2000" dirty="0">
                <a:latin typeface="Amazon Ember" panose="020B0603020204020204" pitchFamily="34" charset="0"/>
                <a:ea typeface="Amazon Ember" panose="020B0603020204020204" pitchFamily="34" charset="0"/>
                <a:cs typeface="Amazon Ember" panose="020B0603020204020204" pitchFamily="34" charset="0"/>
              </a:rPr>
              <a:t>Service A</a:t>
            </a:r>
          </a:p>
        </p:txBody>
      </p:sp>
      <p:sp>
        <p:nvSpPr>
          <p:cNvPr id="40" name="TextBox 39">
            <a:extLst>
              <a:ext uri="{FF2B5EF4-FFF2-40B4-BE49-F238E27FC236}">
                <a16:creationId xmlns:a16="http://schemas.microsoft.com/office/drawing/2014/main" id="{9B6202FF-CD61-C24B-8B05-B308BD4258D7}"/>
              </a:ext>
            </a:extLst>
          </p:cNvPr>
          <p:cNvSpPr txBox="1"/>
          <p:nvPr/>
        </p:nvSpPr>
        <p:spPr>
          <a:xfrm>
            <a:off x="7295889" y="2474092"/>
            <a:ext cx="2175139" cy="400110"/>
          </a:xfrm>
          <a:prstGeom prst="rect">
            <a:avLst/>
          </a:prstGeom>
          <a:noFill/>
        </p:spPr>
        <p:txBody>
          <a:bodyPr wrap="square" rtlCol="0">
            <a:spAutoFit/>
          </a:bodyPr>
          <a:lstStyle/>
          <a:p>
            <a:r>
              <a:rPr lang="en-US" sz="2000" dirty="0">
                <a:latin typeface="Amazon Ember" panose="020B0603020204020204" pitchFamily="34" charset="0"/>
                <a:ea typeface="Amazon Ember" panose="020B0603020204020204" pitchFamily="34" charset="0"/>
                <a:cs typeface="Amazon Ember" panose="020B0603020204020204" pitchFamily="34" charset="0"/>
              </a:rPr>
              <a:t>Service B</a:t>
            </a:r>
          </a:p>
        </p:txBody>
      </p:sp>
      <p:pic>
        <p:nvPicPr>
          <p:cNvPr id="6" name="Picture 5">
            <a:extLst>
              <a:ext uri="{FF2B5EF4-FFF2-40B4-BE49-F238E27FC236}">
                <a16:creationId xmlns:a16="http://schemas.microsoft.com/office/drawing/2014/main" id="{AD75CBFA-4582-9540-BA31-20267A41CA7D}"/>
              </a:ext>
            </a:extLst>
          </p:cNvPr>
          <p:cNvPicPr>
            <a:picLocks noChangeAspect="1"/>
          </p:cNvPicPr>
          <p:nvPr/>
        </p:nvPicPr>
        <p:blipFill>
          <a:blip r:embed="rId7"/>
          <a:stretch>
            <a:fillRect/>
          </a:stretch>
        </p:blipFill>
        <p:spPr>
          <a:xfrm>
            <a:off x="7834496" y="5338331"/>
            <a:ext cx="1206239" cy="1206239"/>
          </a:xfrm>
          <a:prstGeom prst="rect">
            <a:avLst/>
          </a:prstGeom>
        </p:spPr>
      </p:pic>
      <p:sp>
        <p:nvSpPr>
          <p:cNvPr id="41" name="TextBox 40">
            <a:extLst>
              <a:ext uri="{FF2B5EF4-FFF2-40B4-BE49-F238E27FC236}">
                <a16:creationId xmlns:a16="http://schemas.microsoft.com/office/drawing/2014/main" id="{5456B4AD-E34C-164A-824F-A75B41020C8D}"/>
              </a:ext>
            </a:extLst>
          </p:cNvPr>
          <p:cNvSpPr txBox="1"/>
          <p:nvPr/>
        </p:nvSpPr>
        <p:spPr>
          <a:xfrm>
            <a:off x="7315200" y="6615046"/>
            <a:ext cx="2175139" cy="400110"/>
          </a:xfrm>
          <a:prstGeom prst="rect">
            <a:avLst/>
          </a:prstGeom>
          <a:noFill/>
        </p:spPr>
        <p:txBody>
          <a:bodyPr wrap="square" rtlCol="0">
            <a:spAutoFit/>
          </a:bodyPr>
          <a:lstStyle/>
          <a:p>
            <a:pPr algn="ctr"/>
            <a:r>
              <a:rPr lang="en-US" sz="2000" dirty="0">
                <a:latin typeface="Amazon Ember" panose="020B0603020204020204" pitchFamily="34" charset="0"/>
                <a:ea typeface="Amazon Ember" panose="020B0603020204020204" pitchFamily="34" charset="0"/>
                <a:cs typeface="Amazon Ember" panose="020B0603020204020204" pitchFamily="34" charset="0"/>
              </a:rPr>
              <a:t>Python: </a:t>
            </a:r>
            <a:r>
              <a:rPr lang="en-US" sz="2000" dirty="0"/>
              <a:t>3.9.6</a:t>
            </a:r>
            <a:endParaRPr lang="en-US" sz="2000" dirty="0">
              <a:latin typeface="Amazon Ember" panose="020B0603020204020204" pitchFamily="34" charset="0"/>
              <a:ea typeface="Amazon Ember" panose="020B0603020204020204" pitchFamily="34" charset="0"/>
              <a:cs typeface="Amazon Ember" panose="020B0603020204020204" pitchFamily="34" charset="0"/>
            </a:endParaRPr>
          </a:p>
        </p:txBody>
      </p:sp>
      <p:pic>
        <p:nvPicPr>
          <p:cNvPr id="42" name="Picture 41">
            <a:extLst>
              <a:ext uri="{FF2B5EF4-FFF2-40B4-BE49-F238E27FC236}">
                <a16:creationId xmlns:a16="http://schemas.microsoft.com/office/drawing/2014/main" id="{78FD72DB-9EE5-054F-9667-D73457913D99}"/>
              </a:ext>
            </a:extLst>
          </p:cNvPr>
          <p:cNvPicPr>
            <a:picLocks noChangeAspect="1"/>
          </p:cNvPicPr>
          <p:nvPr/>
        </p:nvPicPr>
        <p:blipFill>
          <a:blip r:embed="rId7"/>
          <a:stretch>
            <a:fillRect/>
          </a:stretch>
        </p:blipFill>
        <p:spPr>
          <a:xfrm>
            <a:off x="10217911" y="3288368"/>
            <a:ext cx="1206239" cy="1206239"/>
          </a:xfrm>
          <a:prstGeom prst="rect">
            <a:avLst/>
          </a:prstGeom>
        </p:spPr>
      </p:pic>
      <p:sp>
        <p:nvSpPr>
          <p:cNvPr id="43" name="TextBox 42">
            <a:extLst>
              <a:ext uri="{FF2B5EF4-FFF2-40B4-BE49-F238E27FC236}">
                <a16:creationId xmlns:a16="http://schemas.microsoft.com/office/drawing/2014/main" id="{ECEA960E-7512-1546-ADE4-AFE4A37384E4}"/>
              </a:ext>
            </a:extLst>
          </p:cNvPr>
          <p:cNvSpPr txBox="1"/>
          <p:nvPr/>
        </p:nvSpPr>
        <p:spPr>
          <a:xfrm>
            <a:off x="9817689" y="4560570"/>
            <a:ext cx="2175139" cy="400110"/>
          </a:xfrm>
          <a:prstGeom prst="rect">
            <a:avLst/>
          </a:prstGeom>
          <a:noFill/>
        </p:spPr>
        <p:txBody>
          <a:bodyPr wrap="square" rtlCol="0">
            <a:spAutoFit/>
          </a:bodyPr>
          <a:lstStyle/>
          <a:p>
            <a:pPr algn="ctr"/>
            <a:r>
              <a:rPr lang="en-US" sz="2000" dirty="0" err="1">
                <a:latin typeface="Amazon Ember" panose="020B0603020204020204" pitchFamily="34" charset="0"/>
                <a:ea typeface="Amazon Ember" panose="020B0603020204020204" pitchFamily="34" charset="0"/>
                <a:cs typeface="Amazon Ember" panose="020B0603020204020204" pitchFamily="34" charset="0"/>
              </a:rPr>
              <a:t>PyPi</a:t>
            </a:r>
            <a:r>
              <a:rPr lang="en-US" sz="2000" dirty="0">
                <a:latin typeface="Amazon Ember" panose="020B0603020204020204" pitchFamily="34" charset="0"/>
                <a:ea typeface="Amazon Ember" panose="020B0603020204020204" pitchFamily="34" charset="0"/>
                <a:cs typeface="Amazon Ember" panose="020B0603020204020204" pitchFamily="34" charset="0"/>
              </a:rPr>
              <a:t> packages</a:t>
            </a:r>
          </a:p>
        </p:txBody>
      </p:sp>
      <p:grpSp>
        <p:nvGrpSpPr>
          <p:cNvPr id="29" name="Group 28">
            <a:extLst>
              <a:ext uri="{FF2B5EF4-FFF2-40B4-BE49-F238E27FC236}">
                <a16:creationId xmlns:a16="http://schemas.microsoft.com/office/drawing/2014/main" id="{19ED3033-A9AB-7B48-8188-A98D29381023}"/>
              </a:ext>
            </a:extLst>
          </p:cNvPr>
          <p:cNvGrpSpPr/>
          <p:nvPr/>
        </p:nvGrpSpPr>
        <p:grpSpPr>
          <a:xfrm>
            <a:off x="1868705" y="5069042"/>
            <a:ext cx="2205682" cy="1810036"/>
            <a:chOff x="4170581" y="3254760"/>
            <a:chExt cx="2205682" cy="1810036"/>
          </a:xfrm>
        </p:grpSpPr>
        <p:pic>
          <p:nvPicPr>
            <p:cNvPr id="30" name="Picture 29">
              <a:extLst>
                <a:ext uri="{FF2B5EF4-FFF2-40B4-BE49-F238E27FC236}">
                  <a16:creationId xmlns:a16="http://schemas.microsoft.com/office/drawing/2014/main" id="{8866EDAA-BC85-4841-A3DC-FEB5E520A434}"/>
                </a:ext>
              </a:extLst>
            </p:cNvPr>
            <p:cNvPicPr>
              <a:picLocks noChangeAspect="1"/>
            </p:cNvPicPr>
            <p:nvPr/>
          </p:nvPicPr>
          <p:blipFill>
            <a:blip r:embed="rId8"/>
            <a:stretch>
              <a:fillRect/>
            </a:stretch>
          </p:blipFill>
          <p:spPr>
            <a:xfrm>
              <a:off x="4170581" y="3254760"/>
              <a:ext cx="2175139" cy="1332465"/>
            </a:xfrm>
            <a:prstGeom prst="rect">
              <a:avLst/>
            </a:prstGeom>
          </p:spPr>
        </p:pic>
        <p:sp>
          <p:nvSpPr>
            <p:cNvPr id="31" name="TextBox 30">
              <a:extLst>
                <a:ext uri="{FF2B5EF4-FFF2-40B4-BE49-F238E27FC236}">
                  <a16:creationId xmlns:a16="http://schemas.microsoft.com/office/drawing/2014/main" id="{1C367376-F824-E944-8A8C-F1FD457CEC69}"/>
                </a:ext>
              </a:extLst>
            </p:cNvPr>
            <p:cNvSpPr txBox="1"/>
            <p:nvPr/>
          </p:nvSpPr>
          <p:spPr>
            <a:xfrm>
              <a:off x="4201124" y="4664686"/>
              <a:ext cx="2175139" cy="400110"/>
            </a:xfrm>
            <a:prstGeom prst="rect">
              <a:avLst/>
            </a:prstGeom>
            <a:noFill/>
          </p:spPr>
          <p:txBody>
            <a:bodyPr wrap="square" rtlCol="0">
              <a:spAutoFit/>
            </a:bodyPr>
            <a:lstStyle/>
            <a:p>
              <a:pPr algn="ctr"/>
              <a:r>
                <a:rPr lang="en-US" sz="2000" dirty="0">
                  <a:latin typeface="Amazon Ember" panose="020B0603020204020204" pitchFamily="34" charset="0"/>
                  <a:ea typeface="Amazon Ember" panose="020B0603020204020204" pitchFamily="34" charset="0"/>
                  <a:cs typeface="Amazon Ember" panose="020B0603020204020204" pitchFamily="34" charset="0"/>
                </a:rPr>
                <a:t>Node: 16.6.2</a:t>
              </a:r>
            </a:p>
          </p:txBody>
        </p:sp>
      </p:grpSp>
    </p:spTree>
    <p:extLst>
      <p:ext uri="{BB962C8B-B14F-4D97-AF65-F5344CB8AC3E}">
        <p14:creationId xmlns:p14="http://schemas.microsoft.com/office/powerpoint/2010/main" val="694097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9867754-E1AD-2744-80E5-99BA035693FC}"/>
              </a:ext>
            </a:extLst>
          </p:cNvPr>
          <p:cNvSpPr txBox="1"/>
          <p:nvPr/>
        </p:nvSpPr>
        <p:spPr>
          <a:xfrm>
            <a:off x="731735" y="692716"/>
            <a:ext cx="13581963" cy="707886"/>
          </a:xfrm>
          <a:prstGeom prst="rect">
            <a:avLst/>
          </a:prstGeom>
          <a:noFill/>
        </p:spPr>
        <p:txBody>
          <a:bodyPr wrap="square" rtlCol="0">
            <a:spAutoFit/>
          </a:bodyPr>
          <a:lstStyle/>
          <a:p>
            <a:pPr algn="l"/>
            <a:r>
              <a:rPr lang="en-US" sz="4000" dirty="0">
                <a:latin typeface="Amazon Ember" panose="020B0603020204020204" pitchFamily="34" charset="0"/>
                <a:ea typeface="Amazon Ember" panose="020B0603020204020204" pitchFamily="34" charset="0"/>
                <a:cs typeface="Amazon Ember" panose="020B0603020204020204" pitchFamily="34" charset="0"/>
              </a:rPr>
              <a:t>Containers make dependencies a decentralized job</a:t>
            </a:r>
          </a:p>
        </p:txBody>
      </p:sp>
      <p:sp>
        <p:nvSpPr>
          <p:cNvPr id="32" name="Rectangle 31">
            <a:extLst>
              <a:ext uri="{FF2B5EF4-FFF2-40B4-BE49-F238E27FC236}">
                <a16:creationId xmlns:a16="http://schemas.microsoft.com/office/drawing/2014/main" id="{C5810475-4D21-354C-A7F8-F062A241827E}"/>
              </a:ext>
            </a:extLst>
          </p:cNvPr>
          <p:cNvSpPr/>
          <p:nvPr/>
        </p:nvSpPr>
        <p:spPr>
          <a:xfrm>
            <a:off x="4458399" y="2642350"/>
            <a:ext cx="4966348" cy="4339525"/>
          </a:xfrm>
          <a:prstGeom prst="rect">
            <a:avLst/>
          </a:prstGeom>
          <a:noFill/>
          <a:ln w="889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EF55352F-7230-9A49-9649-C4F67E7AB715}"/>
              </a:ext>
            </a:extLst>
          </p:cNvPr>
          <p:cNvGrpSpPr/>
          <p:nvPr/>
        </p:nvGrpSpPr>
        <p:grpSpPr>
          <a:xfrm>
            <a:off x="4778745" y="2913281"/>
            <a:ext cx="1443815" cy="1745071"/>
            <a:chOff x="2449311" y="3145756"/>
            <a:chExt cx="1443815" cy="1745071"/>
          </a:xfrm>
        </p:grpSpPr>
        <p:pic>
          <p:nvPicPr>
            <p:cNvPr id="39" name="Graphic 38">
              <a:extLst>
                <a:ext uri="{FF2B5EF4-FFF2-40B4-BE49-F238E27FC236}">
                  <a16:creationId xmlns:a16="http://schemas.microsoft.com/office/drawing/2014/main" id="{8F501368-8806-4E4C-A43A-B423657A0A4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49311" y="3145756"/>
              <a:ext cx="1443815" cy="1443815"/>
            </a:xfrm>
            <a:prstGeom prst="rect">
              <a:avLst/>
            </a:prstGeom>
          </p:spPr>
        </p:pic>
        <p:sp>
          <p:nvSpPr>
            <p:cNvPr id="40" name="TextBox 39">
              <a:extLst>
                <a:ext uri="{FF2B5EF4-FFF2-40B4-BE49-F238E27FC236}">
                  <a16:creationId xmlns:a16="http://schemas.microsoft.com/office/drawing/2014/main" id="{C7F1233D-6E96-9C40-8DB2-377D1BFE168D}"/>
                </a:ext>
              </a:extLst>
            </p:cNvPr>
            <p:cNvSpPr txBox="1"/>
            <p:nvPr/>
          </p:nvSpPr>
          <p:spPr>
            <a:xfrm>
              <a:off x="2627520" y="4490717"/>
              <a:ext cx="1087395" cy="400110"/>
            </a:xfrm>
            <a:prstGeom prst="rect">
              <a:avLst/>
            </a:prstGeom>
            <a:noFill/>
          </p:spPr>
          <p:txBody>
            <a:bodyPr wrap="square" rtlCol="0">
              <a:spAutoFit/>
            </a:bodyPr>
            <a:lstStyle/>
            <a:p>
              <a:pPr algn="ctr"/>
              <a:r>
                <a:rPr lang="en-US" sz="2000" dirty="0">
                  <a:latin typeface="Amazon Ember" panose="020B0603020204020204" pitchFamily="34" charset="0"/>
                  <a:ea typeface="Amazon Ember" panose="020B0603020204020204" pitchFamily="34" charset="0"/>
                  <a:cs typeface="Amazon Ember" panose="020B0603020204020204" pitchFamily="34" charset="0"/>
                </a:rPr>
                <a:t>Code</a:t>
              </a:r>
            </a:p>
          </p:txBody>
        </p:sp>
      </p:grpSp>
      <p:grpSp>
        <p:nvGrpSpPr>
          <p:cNvPr id="44" name="Group 43">
            <a:extLst>
              <a:ext uri="{FF2B5EF4-FFF2-40B4-BE49-F238E27FC236}">
                <a16:creationId xmlns:a16="http://schemas.microsoft.com/office/drawing/2014/main" id="{BC23821B-96E0-1A46-AF07-A69308F85444}"/>
              </a:ext>
            </a:extLst>
          </p:cNvPr>
          <p:cNvGrpSpPr/>
          <p:nvPr/>
        </p:nvGrpSpPr>
        <p:grpSpPr>
          <a:xfrm>
            <a:off x="6662879" y="3336574"/>
            <a:ext cx="2175139" cy="1020522"/>
            <a:chOff x="7197636" y="3961138"/>
            <a:chExt cx="2175139" cy="1020522"/>
          </a:xfrm>
        </p:grpSpPr>
        <p:pic>
          <p:nvPicPr>
            <p:cNvPr id="45" name="Picture 44">
              <a:extLst>
                <a:ext uri="{FF2B5EF4-FFF2-40B4-BE49-F238E27FC236}">
                  <a16:creationId xmlns:a16="http://schemas.microsoft.com/office/drawing/2014/main" id="{DA2CEA9F-F390-7349-9788-3CF833050EC0}"/>
                </a:ext>
              </a:extLst>
            </p:cNvPr>
            <p:cNvPicPr>
              <a:picLocks noChangeAspect="1"/>
            </p:cNvPicPr>
            <p:nvPr/>
          </p:nvPicPr>
          <p:blipFill>
            <a:blip r:embed="rId4"/>
            <a:stretch>
              <a:fillRect/>
            </a:stretch>
          </p:blipFill>
          <p:spPr>
            <a:xfrm>
              <a:off x="7488195" y="3961138"/>
              <a:ext cx="1594022" cy="510905"/>
            </a:xfrm>
            <a:prstGeom prst="rect">
              <a:avLst/>
            </a:prstGeom>
          </p:spPr>
        </p:pic>
        <p:sp>
          <p:nvSpPr>
            <p:cNvPr id="46" name="TextBox 45">
              <a:extLst>
                <a:ext uri="{FF2B5EF4-FFF2-40B4-BE49-F238E27FC236}">
                  <a16:creationId xmlns:a16="http://schemas.microsoft.com/office/drawing/2014/main" id="{59E898AA-2CE7-5649-B663-C544FA32CA3A}"/>
                </a:ext>
              </a:extLst>
            </p:cNvPr>
            <p:cNvSpPr txBox="1"/>
            <p:nvPr/>
          </p:nvSpPr>
          <p:spPr>
            <a:xfrm>
              <a:off x="7197636" y="4581550"/>
              <a:ext cx="2175139" cy="400110"/>
            </a:xfrm>
            <a:prstGeom prst="rect">
              <a:avLst/>
            </a:prstGeom>
            <a:noFill/>
          </p:spPr>
          <p:txBody>
            <a:bodyPr wrap="square" rtlCol="0">
              <a:spAutoFit/>
            </a:bodyPr>
            <a:lstStyle/>
            <a:p>
              <a:pPr algn="ctr"/>
              <a:r>
                <a:rPr lang="en-US" sz="2000" dirty="0">
                  <a:latin typeface="Amazon Ember" panose="020B0603020204020204" pitchFamily="34" charset="0"/>
                  <a:ea typeface="Amazon Ember" panose="020B0603020204020204" pitchFamily="34" charset="0"/>
                  <a:cs typeface="Amazon Ember" panose="020B0603020204020204" pitchFamily="34" charset="0"/>
                </a:rPr>
                <a:t>Code packages</a:t>
              </a:r>
            </a:p>
          </p:txBody>
        </p:sp>
      </p:grpSp>
      <p:grpSp>
        <p:nvGrpSpPr>
          <p:cNvPr id="47" name="Group 46">
            <a:extLst>
              <a:ext uri="{FF2B5EF4-FFF2-40B4-BE49-F238E27FC236}">
                <a16:creationId xmlns:a16="http://schemas.microsoft.com/office/drawing/2014/main" id="{F1E541A9-555B-B74D-BD52-B7C724035626}"/>
              </a:ext>
            </a:extLst>
          </p:cNvPr>
          <p:cNvGrpSpPr/>
          <p:nvPr/>
        </p:nvGrpSpPr>
        <p:grpSpPr>
          <a:xfrm>
            <a:off x="6960884" y="4658352"/>
            <a:ext cx="2175139" cy="1791742"/>
            <a:chOff x="4305808" y="5665466"/>
            <a:chExt cx="2175139" cy="1791742"/>
          </a:xfrm>
        </p:grpSpPr>
        <p:pic>
          <p:nvPicPr>
            <p:cNvPr id="48" name="Graphic 47">
              <a:extLst>
                <a:ext uri="{FF2B5EF4-FFF2-40B4-BE49-F238E27FC236}">
                  <a16:creationId xmlns:a16="http://schemas.microsoft.com/office/drawing/2014/main" id="{6C6FCB8E-57B3-EB42-B49A-83809CB0B19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55173" y="5665466"/>
              <a:ext cx="1076411" cy="1076411"/>
            </a:xfrm>
            <a:prstGeom prst="rect">
              <a:avLst/>
            </a:prstGeom>
          </p:spPr>
        </p:pic>
        <p:sp>
          <p:nvSpPr>
            <p:cNvPr id="49" name="TextBox 48">
              <a:extLst>
                <a:ext uri="{FF2B5EF4-FFF2-40B4-BE49-F238E27FC236}">
                  <a16:creationId xmlns:a16="http://schemas.microsoft.com/office/drawing/2014/main" id="{32B7DE01-1E92-694E-A0DE-0E7B1EAABE2B}"/>
                </a:ext>
              </a:extLst>
            </p:cNvPr>
            <p:cNvSpPr txBox="1"/>
            <p:nvPr/>
          </p:nvSpPr>
          <p:spPr>
            <a:xfrm>
              <a:off x="4305808" y="6749322"/>
              <a:ext cx="2175139" cy="707886"/>
            </a:xfrm>
            <a:prstGeom prst="rect">
              <a:avLst/>
            </a:prstGeom>
            <a:noFill/>
          </p:spPr>
          <p:txBody>
            <a:bodyPr wrap="square" rtlCol="0">
              <a:spAutoFit/>
            </a:bodyPr>
            <a:lstStyle/>
            <a:p>
              <a:pPr algn="ctr"/>
              <a:r>
                <a:rPr lang="en-US" sz="2000" dirty="0">
                  <a:latin typeface="Amazon Ember" panose="020B0603020204020204" pitchFamily="34" charset="0"/>
                  <a:ea typeface="Amazon Ember" panose="020B0603020204020204" pitchFamily="34" charset="0"/>
                  <a:cs typeface="Amazon Ember" panose="020B0603020204020204" pitchFamily="34" charset="0"/>
                </a:rPr>
                <a:t>Operating system packages</a:t>
              </a:r>
            </a:p>
          </p:txBody>
        </p:sp>
      </p:grpSp>
      <p:sp>
        <p:nvSpPr>
          <p:cNvPr id="50" name="TextBox 49">
            <a:extLst>
              <a:ext uri="{FF2B5EF4-FFF2-40B4-BE49-F238E27FC236}">
                <a16:creationId xmlns:a16="http://schemas.microsoft.com/office/drawing/2014/main" id="{B2D79C78-0D24-8947-A053-59AD3E3D4D5A}"/>
              </a:ext>
            </a:extLst>
          </p:cNvPr>
          <p:cNvSpPr txBox="1"/>
          <p:nvPr/>
        </p:nvSpPr>
        <p:spPr>
          <a:xfrm>
            <a:off x="1489456" y="5129243"/>
            <a:ext cx="1240743" cy="400110"/>
          </a:xfrm>
          <a:prstGeom prst="rect">
            <a:avLst/>
          </a:prstGeom>
          <a:noFill/>
        </p:spPr>
        <p:txBody>
          <a:bodyPr wrap="square" rtlCol="0">
            <a:spAutoFit/>
          </a:bodyPr>
          <a:lstStyle/>
          <a:p>
            <a:r>
              <a:rPr lang="en-US" sz="2000" dirty="0">
                <a:latin typeface="Amazon Ember" panose="020B0603020204020204" pitchFamily="34" charset="0"/>
                <a:ea typeface="Amazon Ember" panose="020B0603020204020204" pitchFamily="34" charset="0"/>
                <a:cs typeface="Amazon Ember" panose="020B0603020204020204" pitchFamily="34" charset="0"/>
              </a:rPr>
              <a:t>Team A</a:t>
            </a:r>
          </a:p>
        </p:txBody>
      </p:sp>
      <p:pic>
        <p:nvPicPr>
          <p:cNvPr id="51" name="Graphic 50">
            <a:extLst>
              <a:ext uri="{FF2B5EF4-FFF2-40B4-BE49-F238E27FC236}">
                <a16:creationId xmlns:a16="http://schemas.microsoft.com/office/drawing/2014/main" id="{3B2FFFB6-3F3B-B44A-AE67-20E3172E00C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1200732" y="3515151"/>
            <a:ext cx="1529467" cy="1486181"/>
          </a:xfrm>
          <a:prstGeom prst="rect">
            <a:avLst/>
          </a:prstGeom>
        </p:spPr>
      </p:pic>
      <p:sp>
        <p:nvSpPr>
          <p:cNvPr id="52" name="TextBox 51">
            <a:extLst>
              <a:ext uri="{FF2B5EF4-FFF2-40B4-BE49-F238E27FC236}">
                <a16:creationId xmlns:a16="http://schemas.microsoft.com/office/drawing/2014/main" id="{1DCABB57-7B53-3842-95C5-BA091676E0D7}"/>
              </a:ext>
            </a:extLst>
          </p:cNvPr>
          <p:cNvSpPr txBox="1"/>
          <p:nvPr/>
        </p:nvSpPr>
        <p:spPr>
          <a:xfrm>
            <a:off x="4487740" y="2171764"/>
            <a:ext cx="2175139" cy="400110"/>
          </a:xfrm>
          <a:prstGeom prst="rect">
            <a:avLst/>
          </a:prstGeom>
          <a:noFill/>
        </p:spPr>
        <p:txBody>
          <a:bodyPr wrap="square" rtlCol="0">
            <a:spAutoFit/>
          </a:bodyPr>
          <a:lstStyle/>
          <a:p>
            <a:r>
              <a:rPr lang="en-US" sz="2000" dirty="0">
                <a:latin typeface="Amazon Ember" panose="020B0603020204020204" pitchFamily="34" charset="0"/>
                <a:ea typeface="Amazon Ember" panose="020B0603020204020204" pitchFamily="34" charset="0"/>
                <a:cs typeface="Amazon Ember" panose="020B0603020204020204" pitchFamily="34" charset="0"/>
              </a:rPr>
              <a:t>Service A</a:t>
            </a:r>
          </a:p>
        </p:txBody>
      </p:sp>
      <p:pic>
        <p:nvPicPr>
          <p:cNvPr id="53" name="Graphic 52">
            <a:extLst>
              <a:ext uri="{FF2B5EF4-FFF2-40B4-BE49-F238E27FC236}">
                <a16:creationId xmlns:a16="http://schemas.microsoft.com/office/drawing/2014/main" id="{C0643A02-55FE-AE4D-9CE1-60D639A805E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615007" y="3615537"/>
            <a:ext cx="1525937" cy="1525937"/>
          </a:xfrm>
          <a:prstGeom prst="rect">
            <a:avLst/>
          </a:prstGeom>
        </p:spPr>
      </p:pic>
      <p:sp>
        <p:nvSpPr>
          <p:cNvPr id="54" name="TextBox 53">
            <a:extLst>
              <a:ext uri="{FF2B5EF4-FFF2-40B4-BE49-F238E27FC236}">
                <a16:creationId xmlns:a16="http://schemas.microsoft.com/office/drawing/2014/main" id="{1853A5D2-5080-8545-A4A9-E4BC36E6068D}"/>
              </a:ext>
            </a:extLst>
          </p:cNvPr>
          <p:cNvSpPr txBox="1"/>
          <p:nvPr/>
        </p:nvSpPr>
        <p:spPr>
          <a:xfrm>
            <a:off x="11615007" y="5302244"/>
            <a:ext cx="2175139" cy="400110"/>
          </a:xfrm>
          <a:prstGeom prst="rect">
            <a:avLst/>
          </a:prstGeom>
          <a:noFill/>
        </p:spPr>
        <p:txBody>
          <a:bodyPr wrap="square" rtlCol="0">
            <a:spAutoFit/>
          </a:bodyPr>
          <a:lstStyle/>
          <a:p>
            <a:r>
              <a:rPr lang="en-US" sz="2000" dirty="0">
                <a:latin typeface="Amazon Ember" panose="020B0603020204020204" pitchFamily="34" charset="0"/>
                <a:ea typeface="Amazon Ember" panose="020B0603020204020204" pitchFamily="34" charset="0"/>
                <a:cs typeface="Amazon Ember" panose="020B0603020204020204" pitchFamily="34" charset="0"/>
              </a:rPr>
              <a:t>Container A</a:t>
            </a:r>
          </a:p>
        </p:txBody>
      </p:sp>
      <p:cxnSp>
        <p:nvCxnSpPr>
          <p:cNvPr id="4" name="Straight Arrow Connector 3">
            <a:extLst>
              <a:ext uri="{FF2B5EF4-FFF2-40B4-BE49-F238E27FC236}">
                <a16:creationId xmlns:a16="http://schemas.microsoft.com/office/drawing/2014/main" id="{3CDE36EA-DE97-DA44-85AD-ED8404356738}"/>
              </a:ext>
            </a:extLst>
          </p:cNvPr>
          <p:cNvCxnSpPr/>
          <p:nvPr/>
        </p:nvCxnSpPr>
        <p:spPr>
          <a:xfrm>
            <a:off x="3084163" y="4405663"/>
            <a:ext cx="1022888" cy="0"/>
          </a:xfrm>
          <a:prstGeom prst="straightConnector1">
            <a:avLst/>
          </a:prstGeom>
          <a:ln w="142875">
            <a:tailEnd type="triangle"/>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2420B5A5-59DD-1449-B4DA-92F21889F117}"/>
              </a:ext>
            </a:extLst>
          </p:cNvPr>
          <p:cNvCxnSpPr>
            <a:cxnSpLocks/>
          </p:cNvCxnSpPr>
          <p:nvPr/>
        </p:nvCxnSpPr>
        <p:spPr>
          <a:xfrm>
            <a:off x="9761350" y="4357096"/>
            <a:ext cx="1614406" cy="0"/>
          </a:xfrm>
          <a:prstGeom prst="straightConnector1">
            <a:avLst/>
          </a:prstGeom>
          <a:ln w="142875">
            <a:tailEnd type="triangle"/>
          </a:ln>
          <a:effectLst/>
        </p:spPr>
        <p:style>
          <a:lnRef idx="2">
            <a:schemeClr val="accent1"/>
          </a:lnRef>
          <a:fillRef idx="0">
            <a:schemeClr val="accent1"/>
          </a:fillRef>
          <a:effectRef idx="1">
            <a:schemeClr val="accent1"/>
          </a:effectRef>
          <a:fontRef idx="minor">
            <a:schemeClr val="tx1"/>
          </a:fontRef>
        </p:style>
      </p:cxnSp>
      <p:grpSp>
        <p:nvGrpSpPr>
          <p:cNvPr id="23" name="Group 22">
            <a:extLst>
              <a:ext uri="{FF2B5EF4-FFF2-40B4-BE49-F238E27FC236}">
                <a16:creationId xmlns:a16="http://schemas.microsoft.com/office/drawing/2014/main" id="{C14643D4-F875-4F42-A5CC-12B3F83ED9F4}"/>
              </a:ext>
            </a:extLst>
          </p:cNvPr>
          <p:cNvGrpSpPr/>
          <p:nvPr/>
        </p:nvGrpSpPr>
        <p:grpSpPr>
          <a:xfrm>
            <a:off x="4635577" y="4764467"/>
            <a:ext cx="2205682" cy="1810036"/>
            <a:chOff x="4170581" y="3254760"/>
            <a:chExt cx="2205682" cy="1810036"/>
          </a:xfrm>
        </p:grpSpPr>
        <p:pic>
          <p:nvPicPr>
            <p:cNvPr id="24" name="Picture 23">
              <a:extLst>
                <a:ext uri="{FF2B5EF4-FFF2-40B4-BE49-F238E27FC236}">
                  <a16:creationId xmlns:a16="http://schemas.microsoft.com/office/drawing/2014/main" id="{F0B3B88E-86C3-1D40-A050-0C76FF036597}"/>
                </a:ext>
              </a:extLst>
            </p:cNvPr>
            <p:cNvPicPr>
              <a:picLocks noChangeAspect="1"/>
            </p:cNvPicPr>
            <p:nvPr/>
          </p:nvPicPr>
          <p:blipFill>
            <a:blip r:embed="rId11"/>
            <a:stretch>
              <a:fillRect/>
            </a:stretch>
          </p:blipFill>
          <p:spPr>
            <a:xfrm>
              <a:off x="4170581" y="3254760"/>
              <a:ext cx="2175139" cy="1332465"/>
            </a:xfrm>
            <a:prstGeom prst="rect">
              <a:avLst/>
            </a:prstGeom>
          </p:spPr>
        </p:pic>
        <p:sp>
          <p:nvSpPr>
            <p:cNvPr id="25" name="TextBox 24">
              <a:extLst>
                <a:ext uri="{FF2B5EF4-FFF2-40B4-BE49-F238E27FC236}">
                  <a16:creationId xmlns:a16="http://schemas.microsoft.com/office/drawing/2014/main" id="{F600423F-F383-974C-AA55-15F3444B9335}"/>
                </a:ext>
              </a:extLst>
            </p:cNvPr>
            <p:cNvSpPr txBox="1"/>
            <p:nvPr/>
          </p:nvSpPr>
          <p:spPr>
            <a:xfrm>
              <a:off x="4201124" y="4664686"/>
              <a:ext cx="2175139" cy="400110"/>
            </a:xfrm>
            <a:prstGeom prst="rect">
              <a:avLst/>
            </a:prstGeom>
            <a:noFill/>
          </p:spPr>
          <p:txBody>
            <a:bodyPr wrap="square" rtlCol="0">
              <a:spAutoFit/>
            </a:bodyPr>
            <a:lstStyle/>
            <a:p>
              <a:pPr algn="ctr"/>
              <a:r>
                <a:rPr lang="en-US" sz="2000" dirty="0">
                  <a:latin typeface="Amazon Ember" panose="020B0603020204020204" pitchFamily="34" charset="0"/>
                  <a:ea typeface="Amazon Ember" panose="020B0603020204020204" pitchFamily="34" charset="0"/>
                  <a:cs typeface="Amazon Ember" panose="020B0603020204020204" pitchFamily="34" charset="0"/>
                </a:rPr>
                <a:t>Node: 16.6.2</a:t>
              </a:r>
            </a:p>
          </p:txBody>
        </p:sp>
      </p:grpSp>
    </p:spTree>
    <p:extLst>
      <p:ext uri="{BB962C8B-B14F-4D97-AF65-F5344CB8AC3E}">
        <p14:creationId xmlns:p14="http://schemas.microsoft.com/office/powerpoint/2010/main" val="778858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9867754-E1AD-2744-80E5-99BA035693FC}"/>
              </a:ext>
            </a:extLst>
          </p:cNvPr>
          <p:cNvSpPr txBox="1"/>
          <p:nvPr/>
        </p:nvSpPr>
        <p:spPr>
          <a:xfrm>
            <a:off x="731735" y="692716"/>
            <a:ext cx="13581963" cy="707886"/>
          </a:xfrm>
          <a:prstGeom prst="rect">
            <a:avLst/>
          </a:prstGeom>
          <a:noFill/>
        </p:spPr>
        <p:txBody>
          <a:bodyPr wrap="square" rtlCol="0">
            <a:spAutoFit/>
          </a:bodyPr>
          <a:lstStyle/>
          <a:p>
            <a:pPr algn="l"/>
            <a:r>
              <a:rPr lang="en-US" sz="4000" dirty="0">
                <a:latin typeface="Amazon Ember" panose="020B0603020204020204" pitchFamily="34" charset="0"/>
                <a:ea typeface="Amazon Ember" panose="020B0603020204020204" pitchFamily="34" charset="0"/>
                <a:cs typeface="Amazon Ember" panose="020B0603020204020204" pitchFamily="34" charset="0"/>
              </a:rPr>
              <a:t>Containers make dependencies a decentralized job</a:t>
            </a:r>
          </a:p>
        </p:txBody>
      </p:sp>
      <p:sp>
        <p:nvSpPr>
          <p:cNvPr id="50" name="TextBox 49">
            <a:extLst>
              <a:ext uri="{FF2B5EF4-FFF2-40B4-BE49-F238E27FC236}">
                <a16:creationId xmlns:a16="http://schemas.microsoft.com/office/drawing/2014/main" id="{B2D79C78-0D24-8947-A053-59AD3E3D4D5A}"/>
              </a:ext>
            </a:extLst>
          </p:cNvPr>
          <p:cNvSpPr txBox="1"/>
          <p:nvPr/>
        </p:nvSpPr>
        <p:spPr>
          <a:xfrm>
            <a:off x="1489456" y="5129243"/>
            <a:ext cx="1240743" cy="400110"/>
          </a:xfrm>
          <a:prstGeom prst="rect">
            <a:avLst/>
          </a:prstGeom>
          <a:noFill/>
        </p:spPr>
        <p:txBody>
          <a:bodyPr wrap="square" rtlCol="0">
            <a:spAutoFit/>
          </a:bodyPr>
          <a:lstStyle/>
          <a:p>
            <a:r>
              <a:rPr lang="en-US" sz="2000" dirty="0">
                <a:latin typeface="Amazon Ember" panose="020B0603020204020204" pitchFamily="34" charset="0"/>
                <a:ea typeface="Amazon Ember" panose="020B0603020204020204" pitchFamily="34" charset="0"/>
                <a:cs typeface="Amazon Ember" panose="020B0603020204020204" pitchFamily="34" charset="0"/>
              </a:rPr>
              <a:t>Team B</a:t>
            </a:r>
          </a:p>
        </p:txBody>
      </p:sp>
      <p:pic>
        <p:nvPicPr>
          <p:cNvPr id="51" name="Graphic 50">
            <a:extLst>
              <a:ext uri="{FF2B5EF4-FFF2-40B4-BE49-F238E27FC236}">
                <a16:creationId xmlns:a16="http://schemas.microsoft.com/office/drawing/2014/main" id="{3B2FFFB6-3F3B-B44A-AE67-20E3172E00C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1200732" y="3515151"/>
            <a:ext cx="1529467" cy="1486181"/>
          </a:xfrm>
          <a:prstGeom prst="rect">
            <a:avLst/>
          </a:prstGeom>
        </p:spPr>
      </p:pic>
      <p:pic>
        <p:nvPicPr>
          <p:cNvPr id="53" name="Graphic 52">
            <a:extLst>
              <a:ext uri="{FF2B5EF4-FFF2-40B4-BE49-F238E27FC236}">
                <a16:creationId xmlns:a16="http://schemas.microsoft.com/office/drawing/2014/main" id="{C0643A02-55FE-AE4D-9CE1-60D639A805E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15007" y="3615537"/>
            <a:ext cx="1525937" cy="1525937"/>
          </a:xfrm>
          <a:prstGeom prst="rect">
            <a:avLst/>
          </a:prstGeom>
        </p:spPr>
      </p:pic>
      <p:sp>
        <p:nvSpPr>
          <p:cNvPr id="54" name="TextBox 53">
            <a:extLst>
              <a:ext uri="{FF2B5EF4-FFF2-40B4-BE49-F238E27FC236}">
                <a16:creationId xmlns:a16="http://schemas.microsoft.com/office/drawing/2014/main" id="{1853A5D2-5080-8545-A4A9-E4BC36E6068D}"/>
              </a:ext>
            </a:extLst>
          </p:cNvPr>
          <p:cNvSpPr txBox="1"/>
          <p:nvPr/>
        </p:nvSpPr>
        <p:spPr>
          <a:xfrm>
            <a:off x="11615007" y="5302244"/>
            <a:ext cx="2175139" cy="400110"/>
          </a:xfrm>
          <a:prstGeom prst="rect">
            <a:avLst/>
          </a:prstGeom>
          <a:noFill/>
        </p:spPr>
        <p:txBody>
          <a:bodyPr wrap="square" rtlCol="0">
            <a:spAutoFit/>
          </a:bodyPr>
          <a:lstStyle/>
          <a:p>
            <a:r>
              <a:rPr lang="en-US" sz="2000" dirty="0">
                <a:latin typeface="Amazon Ember" panose="020B0603020204020204" pitchFamily="34" charset="0"/>
                <a:ea typeface="Amazon Ember" panose="020B0603020204020204" pitchFamily="34" charset="0"/>
                <a:cs typeface="Amazon Ember" panose="020B0603020204020204" pitchFamily="34" charset="0"/>
              </a:rPr>
              <a:t>Container B</a:t>
            </a:r>
          </a:p>
        </p:txBody>
      </p:sp>
      <p:cxnSp>
        <p:nvCxnSpPr>
          <p:cNvPr id="4" name="Straight Arrow Connector 3">
            <a:extLst>
              <a:ext uri="{FF2B5EF4-FFF2-40B4-BE49-F238E27FC236}">
                <a16:creationId xmlns:a16="http://schemas.microsoft.com/office/drawing/2014/main" id="{3CDE36EA-DE97-DA44-85AD-ED8404356738}"/>
              </a:ext>
            </a:extLst>
          </p:cNvPr>
          <p:cNvCxnSpPr/>
          <p:nvPr/>
        </p:nvCxnSpPr>
        <p:spPr>
          <a:xfrm>
            <a:off x="3084163" y="4405663"/>
            <a:ext cx="1022888" cy="0"/>
          </a:xfrm>
          <a:prstGeom prst="straightConnector1">
            <a:avLst/>
          </a:prstGeom>
          <a:ln w="142875">
            <a:tailEnd type="triangle"/>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2420B5A5-59DD-1449-B4DA-92F21889F117}"/>
              </a:ext>
            </a:extLst>
          </p:cNvPr>
          <p:cNvCxnSpPr>
            <a:cxnSpLocks/>
          </p:cNvCxnSpPr>
          <p:nvPr/>
        </p:nvCxnSpPr>
        <p:spPr>
          <a:xfrm>
            <a:off x="9761350" y="4357096"/>
            <a:ext cx="1614406" cy="0"/>
          </a:xfrm>
          <a:prstGeom prst="straightConnector1">
            <a:avLst/>
          </a:prstGeom>
          <a:ln w="142875">
            <a:tailEnd type="triangle"/>
          </a:ln>
          <a:effectLst/>
        </p:spPr>
        <p:style>
          <a:lnRef idx="2">
            <a:schemeClr val="accent1"/>
          </a:lnRef>
          <a:fillRef idx="0">
            <a:schemeClr val="accent1"/>
          </a:fillRef>
          <a:effectRef idx="1">
            <a:schemeClr val="accent1"/>
          </a:effectRef>
          <a:fontRef idx="minor">
            <a:schemeClr val="tx1"/>
          </a:fontRef>
        </p:style>
      </p:cxnSp>
      <p:grpSp>
        <p:nvGrpSpPr>
          <p:cNvPr id="23" name="Group 22">
            <a:extLst>
              <a:ext uri="{FF2B5EF4-FFF2-40B4-BE49-F238E27FC236}">
                <a16:creationId xmlns:a16="http://schemas.microsoft.com/office/drawing/2014/main" id="{3FE51A3B-E741-8D43-972C-B817DFCCCC55}"/>
              </a:ext>
            </a:extLst>
          </p:cNvPr>
          <p:cNvGrpSpPr/>
          <p:nvPr/>
        </p:nvGrpSpPr>
        <p:grpSpPr>
          <a:xfrm>
            <a:off x="4762050" y="2874644"/>
            <a:ext cx="1443815" cy="1745071"/>
            <a:chOff x="2449311" y="3145756"/>
            <a:chExt cx="1443815" cy="1745071"/>
          </a:xfrm>
        </p:grpSpPr>
        <p:pic>
          <p:nvPicPr>
            <p:cNvPr id="24" name="Graphic 23">
              <a:extLst>
                <a:ext uri="{FF2B5EF4-FFF2-40B4-BE49-F238E27FC236}">
                  <a16:creationId xmlns:a16="http://schemas.microsoft.com/office/drawing/2014/main" id="{24C01A47-646F-7B45-B6B8-37545E109E5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49311" y="3145756"/>
              <a:ext cx="1443815" cy="1443815"/>
            </a:xfrm>
            <a:prstGeom prst="rect">
              <a:avLst/>
            </a:prstGeom>
          </p:spPr>
        </p:pic>
        <p:sp>
          <p:nvSpPr>
            <p:cNvPr id="25" name="TextBox 24">
              <a:extLst>
                <a:ext uri="{FF2B5EF4-FFF2-40B4-BE49-F238E27FC236}">
                  <a16:creationId xmlns:a16="http://schemas.microsoft.com/office/drawing/2014/main" id="{C0172B93-1637-054C-88D8-139012C3DF50}"/>
                </a:ext>
              </a:extLst>
            </p:cNvPr>
            <p:cNvSpPr txBox="1"/>
            <p:nvPr/>
          </p:nvSpPr>
          <p:spPr>
            <a:xfrm>
              <a:off x="2627520" y="4490717"/>
              <a:ext cx="1087395" cy="400110"/>
            </a:xfrm>
            <a:prstGeom prst="rect">
              <a:avLst/>
            </a:prstGeom>
            <a:noFill/>
          </p:spPr>
          <p:txBody>
            <a:bodyPr wrap="square" rtlCol="0">
              <a:spAutoFit/>
            </a:bodyPr>
            <a:lstStyle/>
            <a:p>
              <a:pPr algn="ctr"/>
              <a:r>
                <a:rPr lang="en-US" sz="2000" dirty="0">
                  <a:latin typeface="Amazon Ember" panose="020B0603020204020204" pitchFamily="34" charset="0"/>
                  <a:ea typeface="Amazon Ember" panose="020B0603020204020204" pitchFamily="34" charset="0"/>
                  <a:cs typeface="Amazon Ember" panose="020B0603020204020204" pitchFamily="34" charset="0"/>
                </a:rPr>
                <a:t>Code</a:t>
              </a:r>
            </a:p>
          </p:txBody>
        </p:sp>
      </p:grpSp>
      <p:grpSp>
        <p:nvGrpSpPr>
          <p:cNvPr id="26" name="Group 25">
            <a:extLst>
              <a:ext uri="{FF2B5EF4-FFF2-40B4-BE49-F238E27FC236}">
                <a16:creationId xmlns:a16="http://schemas.microsoft.com/office/drawing/2014/main" id="{30C0EF15-2C90-EE4A-95B5-955E377C7073}"/>
              </a:ext>
            </a:extLst>
          </p:cNvPr>
          <p:cNvGrpSpPr/>
          <p:nvPr/>
        </p:nvGrpSpPr>
        <p:grpSpPr>
          <a:xfrm>
            <a:off x="6944189" y="4888379"/>
            <a:ext cx="2175139" cy="1791742"/>
            <a:chOff x="4305808" y="5665466"/>
            <a:chExt cx="2175139" cy="1791742"/>
          </a:xfrm>
        </p:grpSpPr>
        <p:pic>
          <p:nvPicPr>
            <p:cNvPr id="27" name="Graphic 26">
              <a:extLst>
                <a:ext uri="{FF2B5EF4-FFF2-40B4-BE49-F238E27FC236}">
                  <a16:creationId xmlns:a16="http://schemas.microsoft.com/office/drawing/2014/main" id="{F4A2CAE7-CA83-0D43-BE6B-CBACA9FFAB9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855173" y="5665466"/>
              <a:ext cx="1076411" cy="1076411"/>
            </a:xfrm>
            <a:prstGeom prst="rect">
              <a:avLst/>
            </a:prstGeom>
          </p:spPr>
        </p:pic>
        <p:sp>
          <p:nvSpPr>
            <p:cNvPr id="28" name="TextBox 27">
              <a:extLst>
                <a:ext uri="{FF2B5EF4-FFF2-40B4-BE49-F238E27FC236}">
                  <a16:creationId xmlns:a16="http://schemas.microsoft.com/office/drawing/2014/main" id="{BD6B7C25-4902-EA46-9E6E-A886F2D2846C}"/>
                </a:ext>
              </a:extLst>
            </p:cNvPr>
            <p:cNvSpPr txBox="1"/>
            <p:nvPr/>
          </p:nvSpPr>
          <p:spPr>
            <a:xfrm>
              <a:off x="4305808" y="6749322"/>
              <a:ext cx="2175139" cy="707886"/>
            </a:xfrm>
            <a:prstGeom prst="rect">
              <a:avLst/>
            </a:prstGeom>
            <a:noFill/>
          </p:spPr>
          <p:txBody>
            <a:bodyPr wrap="square" rtlCol="0">
              <a:spAutoFit/>
            </a:bodyPr>
            <a:lstStyle/>
            <a:p>
              <a:pPr algn="ctr"/>
              <a:r>
                <a:rPr lang="en-US" sz="2000" dirty="0">
                  <a:latin typeface="Amazon Ember" panose="020B0603020204020204" pitchFamily="34" charset="0"/>
                  <a:ea typeface="Amazon Ember" panose="020B0603020204020204" pitchFamily="34" charset="0"/>
                  <a:cs typeface="Amazon Ember" panose="020B0603020204020204" pitchFamily="34" charset="0"/>
                </a:rPr>
                <a:t>Operating system packages</a:t>
              </a:r>
            </a:p>
          </p:txBody>
        </p:sp>
      </p:grpSp>
      <p:sp>
        <p:nvSpPr>
          <p:cNvPr id="29" name="Rectangle 28">
            <a:extLst>
              <a:ext uri="{FF2B5EF4-FFF2-40B4-BE49-F238E27FC236}">
                <a16:creationId xmlns:a16="http://schemas.microsoft.com/office/drawing/2014/main" id="{C48F4D3D-6432-304E-A923-702A9C498FE6}"/>
              </a:ext>
            </a:extLst>
          </p:cNvPr>
          <p:cNvSpPr/>
          <p:nvPr/>
        </p:nvSpPr>
        <p:spPr>
          <a:xfrm>
            <a:off x="4461015" y="2603713"/>
            <a:ext cx="4966348" cy="4339525"/>
          </a:xfrm>
          <a:prstGeom prst="rect">
            <a:avLst/>
          </a:prstGeom>
          <a:noFill/>
          <a:ln w="889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1D10DFCF-7137-2D48-AF46-89055CCC208E}"/>
              </a:ext>
            </a:extLst>
          </p:cNvPr>
          <p:cNvSpPr txBox="1"/>
          <p:nvPr/>
        </p:nvSpPr>
        <p:spPr>
          <a:xfrm>
            <a:off x="4441704" y="2133127"/>
            <a:ext cx="2175139" cy="400110"/>
          </a:xfrm>
          <a:prstGeom prst="rect">
            <a:avLst/>
          </a:prstGeom>
          <a:noFill/>
        </p:spPr>
        <p:txBody>
          <a:bodyPr wrap="square" rtlCol="0">
            <a:spAutoFit/>
          </a:bodyPr>
          <a:lstStyle/>
          <a:p>
            <a:r>
              <a:rPr lang="en-US" sz="2000" dirty="0">
                <a:latin typeface="Amazon Ember" panose="020B0603020204020204" pitchFamily="34" charset="0"/>
                <a:ea typeface="Amazon Ember" panose="020B0603020204020204" pitchFamily="34" charset="0"/>
                <a:cs typeface="Amazon Ember" panose="020B0603020204020204" pitchFamily="34" charset="0"/>
              </a:rPr>
              <a:t>Service B</a:t>
            </a:r>
          </a:p>
        </p:txBody>
      </p:sp>
      <p:pic>
        <p:nvPicPr>
          <p:cNvPr id="31" name="Picture 30">
            <a:extLst>
              <a:ext uri="{FF2B5EF4-FFF2-40B4-BE49-F238E27FC236}">
                <a16:creationId xmlns:a16="http://schemas.microsoft.com/office/drawing/2014/main" id="{546203CA-D154-0A44-8E25-5BEB3C22D8CE}"/>
              </a:ext>
            </a:extLst>
          </p:cNvPr>
          <p:cNvPicPr>
            <a:picLocks noChangeAspect="1"/>
          </p:cNvPicPr>
          <p:nvPr/>
        </p:nvPicPr>
        <p:blipFill>
          <a:blip r:embed="rId10"/>
          <a:stretch>
            <a:fillRect/>
          </a:stretch>
        </p:blipFill>
        <p:spPr>
          <a:xfrm>
            <a:off x="4980311" y="4997366"/>
            <a:ext cx="1206239" cy="1206239"/>
          </a:xfrm>
          <a:prstGeom prst="rect">
            <a:avLst/>
          </a:prstGeom>
        </p:spPr>
      </p:pic>
      <p:sp>
        <p:nvSpPr>
          <p:cNvPr id="34" name="TextBox 33">
            <a:extLst>
              <a:ext uri="{FF2B5EF4-FFF2-40B4-BE49-F238E27FC236}">
                <a16:creationId xmlns:a16="http://schemas.microsoft.com/office/drawing/2014/main" id="{F6FFAE72-413A-4C48-800C-C6C4960C4110}"/>
              </a:ext>
            </a:extLst>
          </p:cNvPr>
          <p:cNvSpPr txBox="1"/>
          <p:nvPr/>
        </p:nvSpPr>
        <p:spPr>
          <a:xfrm>
            <a:off x="4461015" y="6274081"/>
            <a:ext cx="2175139" cy="400110"/>
          </a:xfrm>
          <a:prstGeom prst="rect">
            <a:avLst/>
          </a:prstGeom>
          <a:noFill/>
        </p:spPr>
        <p:txBody>
          <a:bodyPr wrap="square" rtlCol="0">
            <a:spAutoFit/>
          </a:bodyPr>
          <a:lstStyle/>
          <a:p>
            <a:pPr algn="ctr"/>
            <a:r>
              <a:rPr lang="en-US" sz="2000" dirty="0">
                <a:latin typeface="Amazon Ember" panose="020B0603020204020204" pitchFamily="34" charset="0"/>
                <a:ea typeface="Amazon Ember" panose="020B0603020204020204" pitchFamily="34" charset="0"/>
                <a:cs typeface="Amazon Ember" panose="020B0603020204020204" pitchFamily="34" charset="0"/>
              </a:rPr>
              <a:t>Python: </a:t>
            </a:r>
            <a:r>
              <a:rPr lang="en-US" sz="2000" dirty="0"/>
              <a:t>3.9.6</a:t>
            </a:r>
            <a:endParaRPr lang="en-US" sz="2000" dirty="0">
              <a:latin typeface="Amazon Ember" panose="020B0603020204020204" pitchFamily="34" charset="0"/>
              <a:ea typeface="Amazon Ember" panose="020B0603020204020204" pitchFamily="34" charset="0"/>
              <a:cs typeface="Amazon Ember" panose="020B0603020204020204" pitchFamily="34" charset="0"/>
            </a:endParaRPr>
          </a:p>
        </p:txBody>
      </p:sp>
      <p:pic>
        <p:nvPicPr>
          <p:cNvPr id="35" name="Picture 34">
            <a:extLst>
              <a:ext uri="{FF2B5EF4-FFF2-40B4-BE49-F238E27FC236}">
                <a16:creationId xmlns:a16="http://schemas.microsoft.com/office/drawing/2014/main" id="{D8722CEB-861B-1D46-AE4B-1ABD9D49FA27}"/>
              </a:ext>
            </a:extLst>
          </p:cNvPr>
          <p:cNvPicPr>
            <a:picLocks noChangeAspect="1"/>
          </p:cNvPicPr>
          <p:nvPr/>
        </p:nvPicPr>
        <p:blipFill>
          <a:blip r:embed="rId10"/>
          <a:stretch>
            <a:fillRect/>
          </a:stretch>
        </p:blipFill>
        <p:spPr>
          <a:xfrm>
            <a:off x="7363726" y="2947403"/>
            <a:ext cx="1206239" cy="1206239"/>
          </a:xfrm>
          <a:prstGeom prst="rect">
            <a:avLst/>
          </a:prstGeom>
        </p:spPr>
      </p:pic>
      <p:sp>
        <p:nvSpPr>
          <p:cNvPr id="36" name="TextBox 35">
            <a:extLst>
              <a:ext uri="{FF2B5EF4-FFF2-40B4-BE49-F238E27FC236}">
                <a16:creationId xmlns:a16="http://schemas.microsoft.com/office/drawing/2014/main" id="{742A7B26-3D8A-4A4D-A51B-71654FF769C1}"/>
              </a:ext>
            </a:extLst>
          </p:cNvPr>
          <p:cNvSpPr txBox="1"/>
          <p:nvPr/>
        </p:nvSpPr>
        <p:spPr>
          <a:xfrm>
            <a:off x="6963504" y="4219605"/>
            <a:ext cx="2175139" cy="400110"/>
          </a:xfrm>
          <a:prstGeom prst="rect">
            <a:avLst/>
          </a:prstGeom>
          <a:noFill/>
        </p:spPr>
        <p:txBody>
          <a:bodyPr wrap="square" rtlCol="0">
            <a:spAutoFit/>
          </a:bodyPr>
          <a:lstStyle/>
          <a:p>
            <a:pPr algn="ctr"/>
            <a:r>
              <a:rPr lang="en-US" sz="2000" dirty="0" err="1">
                <a:latin typeface="Amazon Ember" panose="020B0603020204020204" pitchFamily="34" charset="0"/>
                <a:ea typeface="Amazon Ember" panose="020B0603020204020204" pitchFamily="34" charset="0"/>
                <a:cs typeface="Amazon Ember" panose="020B0603020204020204" pitchFamily="34" charset="0"/>
              </a:rPr>
              <a:t>PyPi</a:t>
            </a:r>
            <a:r>
              <a:rPr lang="en-US" sz="2000" dirty="0">
                <a:latin typeface="Amazon Ember" panose="020B0603020204020204" pitchFamily="34" charset="0"/>
                <a:ea typeface="Amazon Ember" panose="020B0603020204020204" pitchFamily="34" charset="0"/>
                <a:cs typeface="Amazon Ember" panose="020B0603020204020204" pitchFamily="34" charset="0"/>
              </a:rPr>
              <a:t> packages</a:t>
            </a:r>
          </a:p>
        </p:txBody>
      </p:sp>
    </p:spTree>
    <p:extLst>
      <p:ext uri="{BB962C8B-B14F-4D97-AF65-F5344CB8AC3E}">
        <p14:creationId xmlns:p14="http://schemas.microsoft.com/office/powerpoint/2010/main" val="3656586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9867754-E1AD-2744-80E5-99BA035693FC}"/>
              </a:ext>
            </a:extLst>
          </p:cNvPr>
          <p:cNvSpPr txBox="1"/>
          <p:nvPr/>
        </p:nvSpPr>
        <p:spPr>
          <a:xfrm>
            <a:off x="731735" y="692716"/>
            <a:ext cx="13581963" cy="707886"/>
          </a:xfrm>
          <a:prstGeom prst="rect">
            <a:avLst/>
          </a:prstGeom>
          <a:noFill/>
        </p:spPr>
        <p:txBody>
          <a:bodyPr wrap="square" rtlCol="0">
            <a:spAutoFit/>
          </a:bodyPr>
          <a:lstStyle/>
          <a:p>
            <a:pPr algn="l"/>
            <a:r>
              <a:rPr lang="en-US" sz="4000" dirty="0">
                <a:latin typeface="Amazon Ember" panose="020B0603020204020204" pitchFamily="34" charset="0"/>
                <a:ea typeface="Amazon Ember" panose="020B0603020204020204" pitchFamily="34" charset="0"/>
                <a:cs typeface="Amazon Ember" panose="020B0603020204020204" pitchFamily="34" charset="0"/>
              </a:rPr>
              <a:t>Infrastructure is now agnostic to container contents.</a:t>
            </a:r>
          </a:p>
        </p:txBody>
      </p:sp>
      <p:pic>
        <p:nvPicPr>
          <p:cNvPr id="53" name="Graphic 52">
            <a:extLst>
              <a:ext uri="{FF2B5EF4-FFF2-40B4-BE49-F238E27FC236}">
                <a16:creationId xmlns:a16="http://schemas.microsoft.com/office/drawing/2014/main" id="{C0643A02-55FE-AE4D-9CE1-60D639A805E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66746" y="1991308"/>
            <a:ext cx="1525937" cy="1525937"/>
          </a:xfrm>
          <a:prstGeom prst="rect">
            <a:avLst/>
          </a:prstGeom>
        </p:spPr>
      </p:pic>
      <p:sp>
        <p:nvSpPr>
          <p:cNvPr id="54" name="TextBox 53">
            <a:extLst>
              <a:ext uri="{FF2B5EF4-FFF2-40B4-BE49-F238E27FC236}">
                <a16:creationId xmlns:a16="http://schemas.microsoft.com/office/drawing/2014/main" id="{1853A5D2-5080-8545-A4A9-E4BC36E6068D}"/>
              </a:ext>
            </a:extLst>
          </p:cNvPr>
          <p:cNvSpPr txBox="1"/>
          <p:nvPr/>
        </p:nvSpPr>
        <p:spPr>
          <a:xfrm>
            <a:off x="3766746" y="3678015"/>
            <a:ext cx="1651541" cy="400110"/>
          </a:xfrm>
          <a:prstGeom prst="rect">
            <a:avLst/>
          </a:prstGeom>
          <a:noFill/>
        </p:spPr>
        <p:txBody>
          <a:bodyPr wrap="square" rtlCol="0">
            <a:spAutoFit/>
          </a:bodyPr>
          <a:lstStyle/>
          <a:p>
            <a:pPr algn="ctr"/>
            <a:r>
              <a:rPr lang="en-US" sz="2000" dirty="0">
                <a:latin typeface="Amazon Ember" panose="020B0603020204020204" pitchFamily="34" charset="0"/>
                <a:ea typeface="Amazon Ember" panose="020B0603020204020204" pitchFamily="34" charset="0"/>
                <a:cs typeface="Amazon Ember" panose="020B0603020204020204" pitchFamily="34" charset="0"/>
              </a:rPr>
              <a:t>Container B</a:t>
            </a:r>
          </a:p>
        </p:txBody>
      </p:sp>
      <p:pic>
        <p:nvPicPr>
          <p:cNvPr id="21" name="Graphic 20">
            <a:extLst>
              <a:ext uri="{FF2B5EF4-FFF2-40B4-BE49-F238E27FC236}">
                <a16:creationId xmlns:a16="http://schemas.microsoft.com/office/drawing/2014/main" id="{73948E08-376B-AE41-956B-4C691E7EAC4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02507" y="1991308"/>
            <a:ext cx="1525937" cy="1525937"/>
          </a:xfrm>
          <a:prstGeom prst="rect">
            <a:avLst/>
          </a:prstGeom>
        </p:spPr>
      </p:pic>
      <p:sp>
        <p:nvSpPr>
          <p:cNvPr id="22" name="TextBox 21">
            <a:extLst>
              <a:ext uri="{FF2B5EF4-FFF2-40B4-BE49-F238E27FC236}">
                <a16:creationId xmlns:a16="http://schemas.microsoft.com/office/drawing/2014/main" id="{73A2A164-072E-0F4B-925E-468CEC8ED37F}"/>
              </a:ext>
            </a:extLst>
          </p:cNvPr>
          <p:cNvSpPr txBox="1"/>
          <p:nvPr/>
        </p:nvSpPr>
        <p:spPr>
          <a:xfrm>
            <a:off x="1302507" y="3678015"/>
            <a:ext cx="1651541" cy="400110"/>
          </a:xfrm>
          <a:prstGeom prst="rect">
            <a:avLst/>
          </a:prstGeom>
          <a:noFill/>
        </p:spPr>
        <p:txBody>
          <a:bodyPr wrap="square" rtlCol="0">
            <a:spAutoFit/>
          </a:bodyPr>
          <a:lstStyle/>
          <a:p>
            <a:pPr algn="ctr"/>
            <a:r>
              <a:rPr lang="en-US" sz="2000" dirty="0">
                <a:latin typeface="Amazon Ember" panose="020B0603020204020204" pitchFamily="34" charset="0"/>
                <a:ea typeface="Amazon Ember" panose="020B0603020204020204" pitchFamily="34" charset="0"/>
                <a:cs typeface="Amazon Ember" panose="020B0603020204020204" pitchFamily="34" charset="0"/>
              </a:rPr>
              <a:t>Container A</a:t>
            </a:r>
          </a:p>
        </p:txBody>
      </p:sp>
      <p:pic>
        <p:nvPicPr>
          <p:cNvPr id="33" name="Graphic 14">
            <a:extLst>
              <a:ext uri="{FF2B5EF4-FFF2-40B4-BE49-F238E27FC236}">
                <a16:creationId xmlns:a16="http://schemas.microsoft.com/office/drawing/2014/main" id="{C8EEEF78-CB45-A34A-A0C5-D35C94FC6C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3396" y="3093037"/>
            <a:ext cx="1795550" cy="17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Box 37">
            <a:extLst>
              <a:ext uri="{FF2B5EF4-FFF2-40B4-BE49-F238E27FC236}">
                <a16:creationId xmlns:a16="http://schemas.microsoft.com/office/drawing/2014/main" id="{6A8FE64F-48DF-C948-8280-9D16808A27D1}"/>
              </a:ext>
            </a:extLst>
          </p:cNvPr>
          <p:cNvSpPr txBox="1"/>
          <p:nvPr/>
        </p:nvSpPr>
        <p:spPr>
          <a:xfrm>
            <a:off x="7811997" y="5049357"/>
            <a:ext cx="2538348" cy="523220"/>
          </a:xfrm>
          <a:prstGeom prst="rect">
            <a:avLst/>
          </a:prstGeom>
          <a:noFill/>
        </p:spPr>
        <p:txBody>
          <a:bodyPr wrap="square" rtlCol="0">
            <a:spAutoFit/>
          </a:bodyPr>
          <a:lstStyle/>
          <a:p>
            <a:pPr algn="ctr"/>
            <a:r>
              <a:rPr lang="en-US" sz="2800" dirty="0">
                <a:latin typeface="Amazon Ember" panose="020B0603020204020204" pitchFamily="34" charset="0"/>
                <a:ea typeface="Amazon Ember" panose="020B0603020204020204" pitchFamily="34" charset="0"/>
                <a:cs typeface="Amazon Ember" panose="020B0603020204020204" pitchFamily="34" charset="0"/>
              </a:rPr>
              <a:t>AWS </a:t>
            </a:r>
            <a:r>
              <a:rPr lang="en-US" sz="2800" dirty="0" err="1">
                <a:latin typeface="Amazon Ember" panose="020B0603020204020204" pitchFamily="34" charset="0"/>
                <a:ea typeface="Amazon Ember" panose="020B0603020204020204" pitchFamily="34" charset="0"/>
                <a:cs typeface="Amazon Ember" panose="020B0603020204020204" pitchFamily="34" charset="0"/>
              </a:rPr>
              <a:t>Fargate</a:t>
            </a:r>
            <a:endParaRPr lang="en-US" sz="2800" dirty="0">
              <a:latin typeface="Amazon Ember" panose="020B0603020204020204" pitchFamily="34" charset="0"/>
              <a:ea typeface="Amazon Ember" panose="020B0603020204020204" pitchFamily="34" charset="0"/>
              <a:cs typeface="Amazon Ember" panose="020B0603020204020204" pitchFamily="34" charset="0"/>
            </a:endParaRPr>
          </a:p>
        </p:txBody>
      </p:sp>
      <p:cxnSp>
        <p:nvCxnSpPr>
          <p:cNvPr id="39" name="Straight Arrow Connector 38">
            <a:extLst>
              <a:ext uri="{FF2B5EF4-FFF2-40B4-BE49-F238E27FC236}">
                <a16:creationId xmlns:a16="http://schemas.microsoft.com/office/drawing/2014/main" id="{4719868C-B72F-054E-BF5D-D6C95EB81447}"/>
              </a:ext>
            </a:extLst>
          </p:cNvPr>
          <p:cNvCxnSpPr>
            <a:cxnSpLocks/>
          </p:cNvCxnSpPr>
          <p:nvPr/>
        </p:nvCxnSpPr>
        <p:spPr>
          <a:xfrm>
            <a:off x="6072754" y="4078125"/>
            <a:ext cx="1614406" cy="0"/>
          </a:xfrm>
          <a:prstGeom prst="straightConnector1">
            <a:avLst/>
          </a:prstGeom>
          <a:ln w="142875">
            <a:tailEnd type="triangle"/>
          </a:ln>
          <a:effectLst/>
        </p:spPr>
        <p:style>
          <a:lnRef idx="2">
            <a:schemeClr val="accent1"/>
          </a:lnRef>
          <a:fillRef idx="0">
            <a:schemeClr val="accent1"/>
          </a:fillRef>
          <a:effectRef idx="1">
            <a:schemeClr val="accent1"/>
          </a:effectRef>
          <a:fontRef idx="minor">
            <a:schemeClr val="tx1"/>
          </a:fontRef>
        </p:style>
      </p:cxnSp>
      <p:pic>
        <p:nvPicPr>
          <p:cNvPr id="40" name="Graphic 39">
            <a:extLst>
              <a:ext uri="{FF2B5EF4-FFF2-40B4-BE49-F238E27FC236}">
                <a16:creationId xmlns:a16="http://schemas.microsoft.com/office/drawing/2014/main" id="{B2312235-4072-2A40-80A4-61BEB4565A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66746" y="4371423"/>
            <a:ext cx="1525937" cy="1525937"/>
          </a:xfrm>
          <a:prstGeom prst="rect">
            <a:avLst/>
          </a:prstGeom>
        </p:spPr>
      </p:pic>
      <p:sp>
        <p:nvSpPr>
          <p:cNvPr id="41" name="TextBox 40">
            <a:extLst>
              <a:ext uri="{FF2B5EF4-FFF2-40B4-BE49-F238E27FC236}">
                <a16:creationId xmlns:a16="http://schemas.microsoft.com/office/drawing/2014/main" id="{85090E4D-2D50-934C-9852-DAC5D29B0278}"/>
              </a:ext>
            </a:extLst>
          </p:cNvPr>
          <p:cNvSpPr txBox="1"/>
          <p:nvPr/>
        </p:nvSpPr>
        <p:spPr>
          <a:xfrm>
            <a:off x="3766746" y="6058130"/>
            <a:ext cx="1651541" cy="400110"/>
          </a:xfrm>
          <a:prstGeom prst="rect">
            <a:avLst/>
          </a:prstGeom>
          <a:noFill/>
        </p:spPr>
        <p:txBody>
          <a:bodyPr wrap="square" rtlCol="0">
            <a:spAutoFit/>
          </a:bodyPr>
          <a:lstStyle/>
          <a:p>
            <a:pPr algn="ctr"/>
            <a:r>
              <a:rPr lang="en-US" sz="2000" dirty="0">
                <a:latin typeface="Amazon Ember" panose="020B0603020204020204" pitchFamily="34" charset="0"/>
                <a:ea typeface="Amazon Ember" panose="020B0603020204020204" pitchFamily="34" charset="0"/>
                <a:cs typeface="Amazon Ember" panose="020B0603020204020204" pitchFamily="34" charset="0"/>
              </a:rPr>
              <a:t>Container D</a:t>
            </a:r>
          </a:p>
        </p:txBody>
      </p:sp>
      <p:pic>
        <p:nvPicPr>
          <p:cNvPr id="42" name="Graphic 41">
            <a:extLst>
              <a:ext uri="{FF2B5EF4-FFF2-40B4-BE49-F238E27FC236}">
                <a16:creationId xmlns:a16="http://schemas.microsoft.com/office/drawing/2014/main" id="{9F3612FD-9BDF-2B4F-ADC6-40CDB2059B2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02507" y="4371423"/>
            <a:ext cx="1525937" cy="1525937"/>
          </a:xfrm>
          <a:prstGeom prst="rect">
            <a:avLst/>
          </a:prstGeom>
        </p:spPr>
      </p:pic>
      <p:sp>
        <p:nvSpPr>
          <p:cNvPr id="43" name="TextBox 42">
            <a:extLst>
              <a:ext uri="{FF2B5EF4-FFF2-40B4-BE49-F238E27FC236}">
                <a16:creationId xmlns:a16="http://schemas.microsoft.com/office/drawing/2014/main" id="{85799588-4833-8D45-A79A-C8ABF86BF317}"/>
              </a:ext>
            </a:extLst>
          </p:cNvPr>
          <p:cNvSpPr txBox="1"/>
          <p:nvPr/>
        </p:nvSpPr>
        <p:spPr>
          <a:xfrm>
            <a:off x="1302507" y="6058130"/>
            <a:ext cx="1651541" cy="400110"/>
          </a:xfrm>
          <a:prstGeom prst="rect">
            <a:avLst/>
          </a:prstGeom>
          <a:noFill/>
        </p:spPr>
        <p:txBody>
          <a:bodyPr wrap="square" rtlCol="0">
            <a:spAutoFit/>
          </a:bodyPr>
          <a:lstStyle/>
          <a:p>
            <a:pPr algn="ctr"/>
            <a:r>
              <a:rPr lang="en-US" sz="2000" dirty="0">
                <a:latin typeface="Amazon Ember" panose="020B0603020204020204" pitchFamily="34" charset="0"/>
                <a:ea typeface="Amazon Ember" panose="020B0603020204020204" pitchFamily="34" charset="0"/>
                <a:cs typeface="Amazon Ember" panose="020B0603020204020204" pitchFamily="34" charset="0"/>
              </a:rPr>
              <a:t>Container C</a:t>
            </a:r>
          </a:p>
        </p:txBody>
      </p:sp>
      <p:sp>
        <p:nvSpPr>
          <p:cNvPr id="45" name="TextBox 44">
            <a:extLst>
              <a:ext uri="{FF2B5EF4-FFF2-40B4-BE49-F238E27FC236}">
                <a16:creationId xmlns:a16="http://schemas.microsoft.com/office/drawing/2014/main" id="{27B50F0C-572D-2F4B-B933-B6034C25BD6F}"/>
              </a:ext>
            </a:extLst>
          </p:cNvPr>
          <p:cNvSpPr txBox="1"/>
          <p:nvPr/>
        </p:nvSpPr>
        <p:spPr>
          <a:xfrm>
            <a:off x="6362803" y="5733347"/>
            <a:ext cx="9484313" cy="1938992"/>
          </a:xfrm>
          <a:prstGeom prst="rect">
            <a:avLst/>
          </a:prstGeom>
          <a:noFill/>
        </p:spPr>
        <p:txBody>
          <a:bodyPr wrap="square" rtlCol="0">
            <a:spAutoFit/>
          </a:bodyPr>
          <a:lstStyle/>
          <a:p>
            <a:pPr algn="l"/>
            <a:r>
              <a:rPr lang="en-US" sz="4000" dirty="0">
                <a:latin typeface="Amazon Ember" panose="020B0603020204020204" pitchFamily="34" charset="0"/>
                <a:ea typeface="Amazon Ember" panose="020B0603020204020204" pitchFamily="34" charset="0"/>
                <a:cs typeface="Amazon Ember" panose="020B0603020204020204" pitchFamily="34" charset="0"/>
              </a:rPr>
              <a:t>Different containers can be</a:t>
            </a:r>
          </a:p>
          <a:p>
            <a:pPr algn="l"/>
            <a:r>
              <a:rPr lang="en-US" sz="4000" dirty="0">
                <a:latin typeface="Amazon Ember" panose="020B0603020204020204" pitchFamily="34" charset="0"/>
                <a:ea typeface="Amazon Ember" panose="020B0603020204020204" pitchFamily="34" charset="0"/>
                <a:cs typeface="Amazon Ember" panose="020B0603020204020204" pitchFamily="34" charset="0"/>
              </a:rPr>
              <a:t>handled the same way</a:t>
            </a:r>
          </a:p>
          <a:p>
            <a:pPr algn="l"/>
            <a:r>
              <a:rPr lang="en-US" sz="4000" dirty="0">
                <a:latin typeface="Amazon Ember" panose="020B0603020204020204" pitchFamily="34" charset="0"/>
                <a:ea typeface="Amazon Ember" panose="020B0603020204020204" pitchFamily="34" charset="0"/>
                <a:cs typeface="Amazon Ember" panose="020B0603020204020204" pitchFamily="34" charset="0"/>
              </a:rPr>
              <a:t>using the same tooling</a:t>
            </a:r>
          </a:p>
        </p:txBody>
      </p:sp>
    </p:spTree>
    <p:extLst>
      <p:ext uri="{BB962C8B-B14F-4D97-AF65-F5344CB8AC3E}">
        <p14:creationId xmlns:p14="http://schemas.microsoft.com/office/powerpoint/2010/main" val="2997961217"/>
      </p:ext>
    </p:extLst>
  </p:cSld>
  <p:clrMapOvr>
    <a:masterClrMapping/>
  </p:clrMapOvr>
</p:sld>
</file>

<file path=ppt/theme/theme1.xml><?xml version="1.0" encoding="utf-8"?>
<a:theme xmlns:a="http://schemas.openxmlformats.org/drawingml/2006/main" name="DeckTemplate-AWS">
  <a:themeElements>
    <a:clrScheme name="Custom 14">
      <a:dk1>
        <a:srgbClr val="002D43"/>
      </a:dk1>
      <a:lt1>
        <a:srgbClr val="FFFFFF"/>
      </a:lt1>
      <a:dk2>
        <a:srgbClr val="232F3E"/>
      </a:dk2>
      <a:lt2>
        <a:srgbClr val="FFFFFF"/>
      </a:lt2>
      <a:accent1>
        <a:srgbClr val="FF9900"/>
      </a:accent1>
      <a:accent2>
        <a:srgbClr val="00A0C8"/>
      </a:accent2>
      <a:accent3>
        <a:srgbClr val="007DBC"/>
      </a:accent3>
      <a:accent4>
        <a:srgbClr val="69AE35"/>
      </a:accent4>
      <a:accent5>
        <a:srgbClr val="1D8900"/>
      </a:accent5>
      <a:accent6>
        <a:srgbClr val="FF5745"/>
      </a:accent6>
      <a:hlink>
        <a:srgbClr val="00E0EA"/>
      </a:hlink>
      <a:folHlink>
        <a:srgbClr val="00A0C8"/>
      </a:folHlink>
    </a:clrScheme>
    <a:fontScheme name="Test">
      <a:majorFont>
        <a:latin typeface="Amazon Ember"/>
        <a:ea typeface=""/>
        <a:cs typeface=""/>
      </a:majorFont>
      <a:minorFont>
        <a:latin typeface="Amazon Embe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2900" dirty="0" err="1" smtClean="0">
            <a:latin typeface="Amazon Ember" panose="020B0603020204020204" pitchFamily="34" charset="0"/>
            <a:ea typeface="Amazon Ember" panose="020B0603020204020204" pitchFamily="34" charset="0"/>
            <a:cs typeface="Amazon Ember" panose="020B0603020204020204" pitchFamily="34" charset="0"/>
          </a:defRPr>
        </a:defPPr>
      </a:lstStyle>
    </a:txDef>
  </a:objectDefaults>
  <a:extraClrSchemeLst/>
  <a:extLst>
    <a:ext uri="{05A4C25C-085E-4340-85A3-A5531E510DB2}">
      <thm15:themeFamily xmlns:thm15="http://schemas.microsoft.com/office/thememl/2012/main" name="AWS_Deck_Template.potx" id="{956C5B2E-0233-4212-9383-50A039694C0C}" vid="{0176EEA5-D87D-4097-B356-86DC884F45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26A3D6C04DFD740953BA1B2B9E62D60" ma:contentTypeVersion="0" ma:contentTypeDescription="Create a new document." ma:contentTypeScope="" ma:versionID="26617cd14cd3af163c0e97ff614e520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51A3258A-222C-4488-825E-7520D001FB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05B35A6-8B52-46A5-AE45-B98C6459DC10}">
  <ds:schemaRefs>
    <ds:schemaRef ds:uri="http://schemas.microsoft.com/sharepoint/v3/contenttype/forms"/>
  </ds:schemaRefs>
</ds:datastoreItem>
</file>

<file path=customXml/itemProps3.xml><?xml version="1.0" encoding="utf-8"?>
<ds:datastoreItem xmlns:ds="http://schemas.openxmlformats.org/officeDocument/2006/customXml" ds:itemID="{C597C89A-FD0C-431E-81F6-90225B937683}">
  <ds:schemaRefs>
    <ds:schemaRef ds:uri="http://schemas.microsoft.com/office/infopath/2007/PartnerControls"/>
    <ds:schemaRef ds:uri="http://www.w3.org/XML/1998/namespace"/>
    <ds:schemaRef ds:uri="http://schemas.microsoft.com/office/2006/documentManagement/types"/>
    <ds:schemaRef ds:uri="http://purl.org/dc/dcmitype/"/>
    <ds:schemaRef ds:uri="http://schemas.openxmlformats.org/package/2006/metadata/core-properties"/>
    <ds:schemaRef ds:uri="http://purl.org/dc/term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24928</TotalTime>
  <Words>2113</Words>
  <Application>Microsoft Macintosh PowerPoint</Application>
  <PresentationFormat>Custom</PresentationFormat>
  <Paragraphs>459</Paragraphs>
  <Slides>51</Slides>
  <Notes>14</Notes>
  <HiddenSlides>5</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Hack Nerd Font</vt:lpstr>
      <vt:lpstr>Amazon Ember</vt:lpstr>
      <vt:lpstr>Amazon Ember Light</vt:lpstr>
      <vt:lpstr>Amazon Ember Regular</vt:lpstr>
      <vt:lpstr>Andale Mono</vt:lpstr>
      <vt:lpstr>Arial</vt:lpstr>
      <vt:lpstr>Calibri</vt:lpstr>
      <vt:lpstr>DeckTemplate-AWS</vt:lpstr>
      <vt:lpstr>PowerPoint Presentation</vt:lpstr>
      <vt:lpstr>Why containers?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serverless?</vt:lpstr>
      <vt:lpstr>PowerPoint Presentation</vt:lpstr>
      <vt:lpstr>PowerPoint Presentation</vt:lpstr>
      <vt:lpstr>PowerPoint Presentation</vt:lpstr>
      <vt:lpstr>PowerPoint Presentation</vt:lpstr>
      <vt:lpstr>PowerPoint Presentation</vt:lpstr>
      <vt:lpstr>Run the code as a zip artifact</vt:lpstr>
      <vt:lpstr>Run the code as a container image</vt:lpstr>
      <vt:lpstr>Popular decoupling patterns with containers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Popular decoupling patterns with serverless</vt:lpstr>
      <vt:lpstr>Lambda can be invoked via three different methods</vt:lpstr>
      <vt:lpstr>API-Driven Use Cases</vt:lpstr>
      <vt:lpstr>RESTful Microservices</vt:lpstr>
      <vt:lpstr>RESTful Microservices with enhanced observability</vt:lpstr>
      <vt:lpstr>Event-driven Use Cases</vt:lpstr>
      <vt:lpstr>Event-driven architectures drive reliability and scalability</vt:lpstr>
      <vt:lpstr>Processing file uploads</vt:lpstr>
      <vt:lpstr>Processing file uploads, quickly add new functionality</vt:lpstr>
      <vt:lpstr>Streaming data ingestion and storage</vt:lpstr>
      <vt:lpstr>Fan out</vt:lpstr>
      <vt:lpstr>Decoupling with containers for security</vt:lpstr>
      <vt:lpstr>PowerPoint Presentation</vt:lpstr>
      <vt:lpstr>PowerPoint Presentation</vt:lpstr>
      <vt:lpstr>PowerPoint Presentation</vt:lpstr>
      <vt:lpstr>PowerPoint Presentation</vt:lpstr>
      <vt:lpstr>Practical decoupling tips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182</cp:revision>
  <dcterms:created xsi:type="dcterms:W3CDTF">2016-06-17T18:22:10Z</dcterms:created>
  <dcterms:modified xsi:type="dcterms:W3CDTF">2021-08-13T18:37:41Z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0x010100D26A3D6C04DFD740953BA1B2B9E62D60</vt:lpwstr>
  </property>
</Properties>
</file>