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34"/>
  </p:notesMasterIdLst>
  <p:handoutMasterIdLst>
    <p:handoutMasterId r:id="rId35"/>
  </p:handoutMasterIdLst>
  <p:sldIdLst>
    <p:sldId id="310" r:id="rId2"/>
    <p:sldId id="331" r:id="rId3"/>
    <p:sldId id="330" r:id="rId4"/>
    <p:sldId id="332" r:id="rId5"/>
    <p:sldId id="326" r:id="rId6"/>
    <p:sldId id="323" r:id="rId7"/>
    <p:sldId id="260" r:id="rId8"/>
    <p:sldId id="327" r:id="rId9"/>
    <p:sldId id="335" r:id="rId10"/>
    <p:sldId id="336" r:id="rId11"/>
    <p:sldId id="337" r:id="rId12"/>
    <p:sldId id="329" r:id="rId13"/>
    <p:sldId id="338" r:id="rId14"/>
    <p:sldId id="325" r:id="rId15"/>
    <p:sldId id="339" r:id="rId16"/>
    <p:sldId id="340" r:id="rId17"/>
    <p:sldId id="341" r:id="rId18"/>
    <p:sldId id="342" r:id="rId19"/>
    <p:sldId id="344" r:id="rId20"/>
    <p:sldId id="353" r:id="rId21"/>
    <p:sldId id="343" r:id="rId22"/>
    <p:sldId id="355" r:id="rId23"/>
    <p:sldId id="346" r:id="rId24"/>
    <p:sldId id="334" r:id="rId25"/>
    <p:sldId id="347" r:id="rId26"/>
    <p:sldId id="348" r:id="rId27"/>
    <p:sldId id="350" r:id="rId28"/>
    <p:sldId id="349" r:id="rId29"/>
    <p:sldId id="351" r:id="rId30"/>
    <p:sldId id="352" r:id="rId31"/>
    <p:sldId id="354" r:id="rId32"/>
    <p:sldId id="314" r:id="rId33"/>
  </p:sldIdLst>
  <p:sldSz cx="12192000" cy="6858000"/>
  <p:notesSz cx="6858000" cy="9144000"/>
  <p:embeddedFontLst>
    <p:embeddedFont>
      <p:font typeface="Amazon Ember" panose="020B0603020204020204" pitchFamily="34" charset="0"/>
      <p:regular r:id="rId36"/>
      <p:bold r:id="rId37"/>
      <p:italic r:id="rId38"/>
      <p:boldItalic r:id="rId39"/>
    </p:embeddedFont>
    <p:embeddedFont>
      <p:font typeface="Amazon Ember Display" panose="020B0603020204020204" pitchFamily="34" charset="0"/>
      <p:regular r:id="rId40"/>
      <p:bold r:id="rId41"/>
      <p:italic r:id="rId42"/>
      <p:boldItalic r:id="rId43"/>
    </p:embeddedFont>
    <p:embeddedFont>
      <p:font typeface="Amazon Ember Mono" panose="020B0603020204020204" pitchFamily="34" charset="0"/>
      <p:regular r:id="rId44"/>
      <p:bold r:id="rId45"/>
      <p:italic r:id="rId46"/>
      <p:boldItalic r:id="rId47"/>
    </p:embeddedFont>
    <p:embeddedFont>
      <p:font typeface="Lucida Console" panose="020B0609040504020204" pitchFamily="49"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25896864-DF69-40F5-8CB7-E9E220E900ED}">
          <p14:sldIdLst>
            <p14:sldId id="310"/>
            <p14:sldId id="331"/>
            <p14:sldId id="330"/>
            <p14:sldId id="332"/>
            <p14:sldId id="326"/>
            <p14:sldId id="323"/>
            <p14:sldId id="260"/>
            <p14:sldId id="327"/>
            <p14:sldId id="335"/>
            <p14:sldId id="336"/>
            <p14:sldId id="337"/>
            <p14:sldId id="329"/>
            <p14:sldId id="338"/>
            <p14:sldId id="325"/>
            <p14:sldId id="339"/>
            <p14:sldId id="340"/>
            <p14:sldId id="341"/>
            <p14:sldId id="342"/>
            <p14:sldId id="344"/>
            <p14:sldId id="353"/>
            <p14:sldId id="343"/>
            <p14:sldId id="355"/>
            <p14:sldId id="346"/>
            <p14:sldId id="334"/>
            <p14:sldId id="347"/>
            <p14:sldId id="348"/>
            <p14:sldId id="350"/>
            <p14:sldId id="349"/>
            <p14:sldId id="351"/>
            <p14:sldId id="352"/>
            <p14:sldId id="354"/>
            <p14:sldId id="31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yden, Shannon" initials="DS" lastIdx="1" clrIdx="0">
    <p:extLst>
      <p:ext uri="{19B8F6BF-5375-455C-9EA6-DF929625EA0E}">
        <p15:presenceInfo xmlns:p15="http://schemas.microsoft.com/office/powerpoint/2012/main" userId="S-1-5-21-1407069837-2091007605-538272213-39364416" providerId="AD"/>
      </p:ext>
    </p:extLst>
  </p:cmAuthor>
  <p:cmAuthor id="2" name="Strom, Hilary" initials="SH" lastIdx="1" clrIdx="1">
    <p:extLst>
      <p:ext uri="{19B8F6BF-5375-455C-9EA6-DF929625EA0E}">
        <p15:presenceInfo xmlns:p15="http://schemas.microsoft.com/office/powerpoint/2012/main" userId="S-1-5-21-1407069837-2091007605-538272213-41304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E9826"/>
    <a:srgbClr val="067D94"/>
    <a:srgbClr val="666666"/>
    <a:srgbClr val="0000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62" autoAdjust="0"/>
    <p:restoredTop sz="96190" autoAdjust="0"/>
  </p:normalViewPr>
  <p:slideViewPr>
    <p:cSldViewPr snapToGrid="0">
      <p:cViewPr varScale="1">
        <p:scale>
          <a:sx n="123" d="100"/>
          <a:sy n="123" d="100"/>
        </p:scale>
        <p:origin x="344" y="184"/>
      </p:cViewPr>
      <p:guideLst/>
    </p:cSldViewPr>
  </p:slideViewPr>
  <p:notesTextViewPr>
    <p:cViewPr>
      <p:scale>
        <a:sx n="1" d="1"/>
        <a:sy n="1" d="1"/>
      </p:scale>
      <p:origin x="0" y="0"/>
    </p:cViewPr>
  </p:notesTextViewPr>
  <p:notesViewPr>
    <p:cSldViewPr snapToGrid="0" showGuides="1">
      <p:cViewPr varScale="1">
        <p:scale>
          <a:sx n="81" d="100"/>
          <a:sy n="81" d="100"/>
        </p:scale>
        <p:origin x="389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30B3F9-42E9-426B-B3D2-D6012D7491A2}"/>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C71F7584-9745-40DA-BD49-9A41A97B2D2E}" type="slidenum">
              <a:rPr lang="en-US" sz="1000" smtClean="0"/>
              <a:pPr algn="ctr"/>
              <a:t>‹#›</a:t>
            </a:fld>
            <a:endParaRPr lang="en-US" sz="1000"/>
          </a:p>
        </p:txBody>
      </p:sp>
    </p:spTree>
    <p:extLst>
      <p:ext uri="{BB962C8B-B14F-4D97-AF65-F5344CB8AC3E}">
        <p14:creationId xmlns:p14="http://schemas.microsoft.com/office/powerpoint/2010/main" val="1292530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38150" y="457200"/>
            <a:ext cx="5981700" cy="3364706"/>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19100" y="4197679"/>
            <a:ext cx="6000750" cy="4328803"/>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000"/>
            </a:lvl1pPr>
          </a:lstStyle>
          <a:p>
            <a:fld id="{A3D89E5F-BEEF-42A1-A57B-E5A736D51194}" type="slidenum">
              <a:rPr lang="en-US" smtClean="0"/>
              <a:pPr/>
              <a:t>‹#›</a:t>
            </a:fld>
            <a:endParaRPr lang="en-US"/>
          </a:p>
        </p:txBody>
      </p:sp>
    </p:spTree>
    <p:extLst>
      <p:ext uri="{BB962C8B-B14F-4D97-AF65-F5344CB8AC3E}">
        <p14:creationId xmlns:p14="http://schemas.microsoft.com/office/powerpoint/2010/main" val="2644871954"/>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300"/>
      </a:spcAft>
      <a:defRPr sz="1200" kern="1200">
        <a:solidFill>
          <a:schemeClr val="tx1"/>
        </a:solidFill>
        <a:latin typeface="+mn-lt"/>
        <a:ea typeface="+mn-ea"/>
        <a:cs typeface="+mn-cs"/>
      </a:defRPr>
    </a:lvl1pPr>
    <a:lvl2pPr marL="225425" indent="-106363" algn="l" defTabSz="914400" rtl="0" eaLnBrk="1" latinLnBrk="0" hangingPunct="1">
      <a:spcAft>
        <a:spcPts val="300"/>
      </a:spcAft>
      <a:buFont typeface="Arial" panose="020B0604020202020204" pitchFamily="34" charset="0"/>
      <a:buChar char="•"/>
      <a:defRPr sz="1200" kern="1200">
        <a:solidFill>
          <a:schemeClr val="tx1"/>
        </a:solidFill>
        <a:latin typeface="+mn-lt"/>
        <a:ea typeface="+mn-ea"/>
        <a:cs typeface="+mn-cs"/>
      </a:defRPr>
    </a:lvl2pPr>
    <a:lvl3pPr marL="463550" indent="-119063" algn="l" defTabSz="914400" rtl="0" eaLnBrk="1" latinLnBrk="0" hangingPunct="1">
      <a:spcAft>
        <a:spcPts val="300"/>
      </a:spcAft>
      <a:buFont typeface="Arial" panose="020B0604020202020204" pitchFamily="34" charset="0"/>
      <a:buChar char="•"/>
      <a:defRPr sz="1200" kern="1200">
        <a:solidFill>
          <a:schemeClr val="tx1"/>
        </a:solidFill>
        <a:latin typeface="+mn-lt"/>
        <a:ea typeface="+mn-ea"/>
        <a:cs typeface="+mn-cs"/>
      </a:defRPr>
    </a:lvl3pPr>
    <a:lvl4pPr marL="747713" indent="-119063" algn="l" defTabSz="914400" rtl="0" eaLnBrk="1" latinLnBrk="0" hangingPunct="1">
      <a:spcAft>
        <a:spcPts val="300"/>
      </a:spcAft>
      <a:buFont typeface="Arial" panose="020B0604020202020204" pitchFamily="34" charset="0"/>
      <a:buChar char="•"/>
      <a:defRPr sz="1200" kern="1200">
        <a:solidFill>
          <a:schemeClr val="tx1"/>
        </a:solidFill>
        <a:latin typeface="+mn-lt"/>
        <a:ea typeface="+mn-ea"/>
        <a:cs typeface="+mn-cs"/>
      </a:defRPr>
    </a:lvl4pPr>
    <a:lvl5pPr marL="973138" indent="-117475" algn="l" defTabSz="914400" rtl="0" eaLnBrk="1" latinLnBrk="0" hangingPunct="1">
      <a:spcAft>
        <a:spcPts val="300"/>
      </a:spcAft>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2160" userDrawn="1">
          <p15:clr>
            <a:srgbClr val="F26B43"/>
          </p15:clr>
        </p15:guide>
        <p15:guide id="2" orient="horz" pos="2880" userDrawn="1">
          <p15:clr>
            <a:srgbClr val="F26B43"/>
          </p15:clr>
        </p15:guide>
        <p15:guide id="3" pos="264" userDrawn="1">
          <p15:clr>
            <a:srgbClr val="F26B43"/>
          </p15:clr>
        </p15:guide>
        <p15:guide id="4" pos="4056" userDrawn="1">
          <p15:clr>
            <a:srgbClr val="F26B43"/>
          </p15:clr>
        </p15:guide>
        <p15:guide id="5" orient="horz" pos="288" userDrawn="1">
          <p15:clr>
            <a:srgbClr val="F26B43"/>
          </p15:clr>
        </p15:guide>
        <p15:guide id="6" orient="horz" pos="264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The perfect Turing machine</a:t>
            </a:r>
          </a:p>
        </p:txBody>
      </p:sp>
      <p:sp>
        <p:nvSpPr>
          <p:cNvPr id="4" name="Slide Number Placeholder 3"/>
          <p:cNvSpPr>
            <a:spLocks noGrp="1"/>
          </p:cNvSpPr>
          <p:nvPr>
            <p:ph type="sldNum" sz="quarter" idx="5"/>
          </p:nvPr>
        </p:nvSpPr>
        <p:spPr/>
        <p:txBody>
          <a:bodyPr/>
          <a:lstStyle/>
          <a:p>
            <a:fld id="{A3D89E5F-BEEF-42A1-A57B-E5A736D51194}" type="slidenum">
              <a:rPr lang="en-US" smtClean="0"/>
              <a:pPr/>
              <a:t>2</a:t>
            </a:fld>
            <a:endParaRPr lang="en-US"/>
          </a:p>
        </p:txBody>
      </p:sp>
    </p:spTree>
    <p:extLst>
      <p:ext uri="{BB962C8B-B14F-4D97-AF65-F5344CB8AC3E}">
        <p14:creationId xmlns:p14="http://schemas.microsoft.com/office/powerpoint/2010/main" val="49834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Reality!</a:t>
            </a:r>
          </a:p>
        </p:txBody>
      </p:sp>
      <p:sp>
        <p:nvSpPr>
          <p:cNvPr id="4" name="Slide Number Placeholder 3"/>
          <p:cNvSpPr>
            <a:spLocks noGrp="1"/>
          </p:cNvSpPr>
          <p:nvPr>
            <p:ph type="sldNum" sz="quarter" idx="5"/>
          </p:nvPr>
        </p:nvSpPr>
        <p:spPr/>
        <p:txBody>
          <a:bodyPr/>
          <a:lstStyle/>
          <a:p>
            <a:fld id="{A3D89E5F-BEEF-42A1-A57B-E5A736D51194}" type="slidenum">
              <a:rPr lang="en-US" smtClean="0"/>
              <a:pPr/>
              <a:t>3</a:t>
            </a:fld>
            <a:endParaRPr lang="en-US"/>
          </a:p>
        </p:txBody>
      </p:sp>
    </p:spTree>
    <p:extLst>
      <p:ext uri="{BB962C8B-B14F-4D97-AF65-F5344CB8AC3E}">
        <p14:creationId xmlns:p14="http://schemas.microsoft.com/office/powerpoint/2010/main" val="624398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8</a:t>
            </a:fld>
            <a:endParaRPr lang="en-US"/>
          </a:p>
        </p:txBody>
      </p:sp>
    </p:spTree>
    <p:extLst>
      <p:ext uri="{BB962C8B-B14F-4D97-AF65-F5344CB8AC3E}">
        <p14:creationId xmlns:p14="http://schemas.microsoft.com/office/powerpoint/2010/main" val="1919026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10</a:t>
            </a:fld>
            <a:endParaRPr lang="en-US"/>
          </a:p>
        </p:txBody>
      </p:sp>
    </p:spTree>
    <p:extLst>
      <p:ext uri="{BB962C8B-B14F-4D97-AF65-F5344CB8AC3E}">
        <p14:creationId xmlns:p14="http://schemas.microsoft.com/office/powerpoint/2010/main" val="331771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7BD5E-A842-4A55-FBC1-FEB1B7101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D7C9D-D06B-5149-161C-81D3653112C5}"/>
              </a:ext>
            </a:extLst>
          </p:cNvPr>
          <p:cNvSpPr>
            <a:spLocks noGrp="1" noRot="1" noChangeAspect="1"/>
          </p:cNvSpPr>
          <p:nvPr>
            <p:ph type="sldImg"/>
          </p:nvPr>
        </p:nvSpPr>
        <p:spPr>
          <a:xfrm>
            <a:off x="438150" y="457200"/>
            <a:ext cx="5981700" cy="3363913"/>
          </a:xfrm>
        </p:spPr>
      </p:sp>
      <p:sp>
        <p:nvSpPr>
          <p:cNvPr id="3" name="Notes Placeholder 2">
            <a:extLst>
              <a:ext uri="{FF2B5EF4-FFF2-40B4-BE49-F238E27FC236}">
                <a16:creationId xmlns:a16="http://schemas.microsoft.com/office/drawing/2014/main" id="{6A5EB230-92F7-8BA2-2A46-916B693432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A231FF-5D40-2CEB-2A88-C5A8A59CD40D}"/>
              </a:ext>
            </a:extLst>
          </p:cNvPr>
          <p:cNvSpPr>
            <a:spLocks noGrp="1"/>
          </p:cNvSpPr>
          <p:nvPr>
            <p:ph type="sldNum" sz="quarter" idx="5"/>
          </p:nvPr>
        </p:nvSpPr>
        <p:spPr/>
        <p:txBody>
          <a:bodyPr/>
          <a:lstStyle/>
          <a:p>
            <a:fld id="{A3D89E5F-BEEF-42A1-A57B-E5A736D51194}" type="slidenum">
              <a:rPr lang="en-US" smtClean="0"/>
              <a:pPr/>
              <a:t>11</a:t>
            </a:fld>
            <a:endParaRPr lang="en-US"/>
          </a:p>
        </p:txBody>
      </p:sp>
    </p:spTree>
    <p:extLst>
      <p:ext uri="{BB962C8B-B14F-4D97-AF65-F5344CB8AC3E}">
        <p14:creationId xmlns:p14="http://schemas.microsoft.com/office/powerpoint/2010/main" val="107951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15</a:t>
            </a:fld>
            <a:endParaRPr lang="en-US"/>
          </a:p>
        </p:txBody>
      </p:sp>
    </p:spTree>
    <p:extLst>
      <p:ext uri="{BB962C8B-B14F-4D97-AF65-F5344CB8AC3E}">
        <p14:creationId xmlns:p14="http://schemas.microsoft.com/office/powerpoint/2010/main" val="2285073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1D4CE6B-C30D-1541-A9D1-D12F9799D0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2"/>
                </a:solidFill>
              </a:rPr>
              <a:t>© 2022, Amazon Web Services, Inc. or its affiliates. All rights reserved. Amazon Confidential and Trademark.</a:t>
            </a:r>
          </a:p>
        </p:txBody>
      </p:sp>
      <p:sp>
        <p:nvSpPr>
          <p:cNvPr id="14" name="Title 1">
            <a:extLst>
              <a:ext uri="{FF2B5EF4-FFF2-40B4-BE49-F238E27FC236}">
                <a16:creationId xmlns:a16="http://schemas.microsoft.com/office/drawing/2014/main" id="{9B8DE4AC-AB45-8A42-A9DB-9A2F5C33BEF7}"/>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C5D3C39E-991A-7C43-B950-F707ACD43B61}"/>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7" name="Text Placeholder 7">
            <a:extLst>
              <a:ext uri="{FF2B5EF4-FFF2-40B4-BE49-F238E27FC236}">
                <a16:creationId xmlns:a16="http://schemas.microsoft.com/office/drawing/2014/main" id="{5BA3B958-952E-054A-A625-3E7C2C8F1CBB}"/>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FFD7BC"/>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35109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Option 10">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95B9C8-25EB-5841-AB28-2A5A2061FE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16" name="Title 1">
            <a:extLst>
              <a:ext uri="{FF2B5EF4-FFF2-40B4-BE49-F238E27FC236}">
                <a16:creationId xmlns:a16="http://schemas.microsoft.com/office/drawing/2014/main" id="{A4B449B9-84CA-8142-AC90-0ED97BF3133E}"/>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7" name="Subtitle 2">
            <a:extLst>
              <a:ext uri="{FF2B5EF4-FFF2-40B4-BE49-F238E27FC236}">
                <a16:creationId xmlns:a16="http://schemas.microsoft.com/office/drawing/2014/main" id="{DE873E71-1756-F44F-8F62-355D2B21A41E}"/>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8" name="Text Placeholder 7">
            <a:extLst>
              <a:ext uri="{FF2B5EF4-FFF2-40B4-BE49-F238E27FC236}">
                <a16:creationId xmlns:a16="http://schemas.microsoft.com/office/drawing/2014/main" id="{2A23CB08-F3C2-9842-99D8-7F5CACA52B88}"/>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2"/>
                </a:solidFill>
              </a:rPr>
              <a:t>© 2022, Amazon Web Services, Inc. or its affiliates. All rights reserved. Amazon Confidential and Trademark.</a:t>
            </a:r>
          </a:p>
        </p:txBody>
      </p:sp>
      <p:pic>
        <p:nvPicPr>
          <p:cNvPr id="14" name="Picture 13">
            <a:extLst>
              <a:ext uri="{FF2B5EF4-FFF2-40B4-BE49-F238E27FC236}">
                <a16:creationId xmlns:a16="http://schemas.microsoft.com/office/drawing/2014/main" id="{7C5D5CC1-F214-4B0D-B624-747936DBC0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Tree>
    <p:extLst>
      <p:ext uri="{BB962C8B-B14F-4D97-AF65-F5344CB8AC3E}">
        <p14:creationId xmlns:p14="http://schemas.microsoft.com/office/powerpoint/2010/main" val="324589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Option 1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268F13E-C214-4B8D-880A-BA0FCE0C91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2"/>
                </a:solidFill>
              </a:rPr>
              <a:t>© 2022, Amazon Web Services, Inc. or its affiliates. All rights reserved. Amazon Confidential and Trademark.</a:t>
            </a:r>
          </a:p>
        </p:txBody>
      </p:sp>
      <p:pic>
        <p:nvPicPr>
          <p:cNvPr id="13" name="Picture 12">
            <a:extLst>
              <a:ext uri="{FF2B5EF4-FFF2-40B4-BE49-F238E27FC236}">
                <a16:creationId xmlns:a16="http://schemas.microsoft.com/office/drawing/2014/main" id="{1B98E043-3FBE-4BA4-AC46-79BDCCF502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5" name="Title 1">
            <a:extLst>
              <a:ext uri="{FF2B5EF4-FFF2-40B4-BE49-F238E27FC236}">
                <a16:creationId xmlns:a16="http://schemas.microsoft.com/office/drawing/2014/main" id="{125A79FE-3A50-4A4D-A227-9AECEA66C463}"/>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6" name="Subtitle 2">
            <a:extLst>
              <a:ext uri="{FF2B5EF4-FFF2-40B4-BE49-F238E27FC236}">
                <a16:creationId xmlns:a16="http://schemas.microsoft.com/office/drawing/2014/main" id="{B115305D-9E5E-3D47-BFE2-0EC434C31D6B}"/>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7" name="Text Placeholder 7">
            <a:extLst>
              <a:ext uri="{FF2B5EF4-FFF2-40B4-BE49-F238E27FC236}">
                <a16:creationId xmlns:a16="http://schemas.microsoft.com/office/drawing/2014/main" id="{EBF5AB51-D5EE-724B-BFF9-82F06CF4477E}"/>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9FFCEA"/>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43329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ption 1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5600E0-7AB0-4031-A612-7B2CCBEE75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2"/>
                </a:solidFill>
              </a:rPr>
              <a:t>© 2022, Amazon Web Services, Inc. or its affiliates. All rights reserved. Amazon Confidential and Trademark.</a:t>
            </a:r>
          </a:p>
        </p:txBody>
      </p:sp>
      <p:pic>
        <p:nvPicPr>
          <p:cNvPr id="14" name="Picture 13">
            <a:extLst>
              <a:ext uri="{FF2B5EF4-FFF2-40B4-BE49-F238E27FC236}">
                <a16:creationId xmlns:a16="http://schemas.microsoft.com/office/drawing/2014/main" id="{FCDCD881-DF20-456B-8D14-A0EB6AF3BE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5" name="Title 1">
            <a:extLst>
              <a:ext uri="{FF2B5EF4-FFF2-40B4-BE49-F238E27FC236}">
                <a16:creationId xmlns:a16="http://schemas.microsoft.com/office/drawing/2014/main" id="{D3F9E904-FF15-1341-8C80-456A6D281905}"/>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6" name="Subtitle 2">
            <a:extLst>
              <a:ext uri="{FF2B5EF4-FFF2-40B4-BE49-F238E27FC236}">
                <a16:creationId xmlns:a16="http://schemas.microsoft.com/office/drawing/2014/main" id="{2693833B-009C-F84A-A69D-1DE2DC485679}"/>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7" name="Text Placeholder 7">
            <a:extLst>
              <a:ext uri="{FF2B5EF4-FFF2-40B4-BE49-F238E27FC236}">
                <a16:creationId xmlns:a16="http://schemas.microsoft.com/office/drawing/2014/main" id="{25F844D2-18B6-334E-8B17-FD16D1F20A4D}"/>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FFAD97"/>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102291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4495800"/>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7639CD85-35E0-6B48-AB82-CCD067280D60}" type="datetime1">
              <a:rPr lang="en-US" smtClean="0"/>
              <a:t>2/8/24</a:t>
            </a:fld>
            <a:endParaRPr lang="en-US"/>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7061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9483809E-4D4E-C945-902A-7DD2DF6A7B18}" type="datetime1">
              <a:rPr lang="en-US" smtClean="0"/>
              <a:t>2/8/24</a:t>
            </a:fld>
            <a:endParaRPr lang="en-US"/>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2579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5E4A50-58AB-41B2-9F86-A8A832F565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 with art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p>
            <a:fld id="{5153E044-E072-2B4E-BFFC-0146FA9B6FE7}" type="datetime1">
              <a:rPr lang="en-US" smtClean="0"/>
              <a:t>2/8/24</a:t>
            </a:fld>
            <a:endParaRPr lang="en-US"/>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10" name="TextBox 9">
            <a:extLst>
              <a:ext uri="{FF2B5EF4-FFF2-40B4-BE49-F238E27FC236}">
                <a16:creationId xmlns:a16="http://schemas.microsoft.com/office/drawing/2014/main" id="{3D6CA99D-F312-4896-9CB8-88D2E4921513}"/>
              </a:ext>
            </a:extLst>
          </p:cNvPr>
          <p:cNvSpPr txBox="1"/>
          <p:nvPr userDrawn="1"/>
        </p:nvSpPr>
        <p:spPr>
          <a:xfrm>
            <a:off x="1141084" y="6389813"/>
            <a:ext cx="3937296" cy="184666"/>
          </a:xfrm>
          <a:prstGeom prst="rect">
            <a:avLst/>
          </a:prstGeom>
          <a:noFill/>
        </p:spPr>
        <p:txBody>
          <a:bodyPr wrap="none" rtlCol="0">
            <a:spAutoFit/>
          </a:bodyPr>
          <a:lstStyle/>
          <a:p>
            <a:pPr algn="l"/>
            <a:r>
              <a:rPr lang="en-US" sz="600" dirty="0"/>
              <a:t>© 2022, Amazon Web Services, Inc. or its affiliates. All rights reserved. Amazon Confidential and Trademark.</a:t>
            </a:r>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316544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7A9F4E3B-1942-C04A-96ED-CBB9A376700D}" type="datetime1">
              <a:rPr lang="en-US" smtClean="0"/>
              <a:t>2/8/24</a:t>
            </a:fld>
            <a:endParaRPr lang="en-US"/>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02420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E4D2FC72-B011-5D4E-9FDD-F83A5ADE7E91}" type="datetime1">
              <a:rPr lang="en-US" smtClean="0"/>
              <a:t>2/8/24</a:t>
            </a:fld>
            <a:endParaRPr lang="en-US"/>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4933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5A34E3C5-330F-2D40-943B-5649E099AC77}" type="datetime1">
              <a:rPr lang="en-US" smtClean="0"/>
              <a:t>2/8/24</a:t>
            </a:fld>
            <a:endParaRPr lang="en-US"/>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9732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a:defRPr/>
            </a:lvl1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96B53A37-3933-324D-9550-C146DAD2C6AB}" type="datetime1">
              <a:rPr lang="en-US" smtClean="0"/>
              <a:t>2/8/24</a:t>
            </a:fld>
            <a:endParaRPr lang="en-US"/>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17419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830B55-5063-9E41-8E56-26A5FA5A95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14" name="Title 1">
            <a:extLst>
              <a:ext uri="{FF2B5EF4-FFF2-40B4-BE49-F238E27FC236}">
                <a16:creationId xmlns:a16="http://schemas.microsoft.com/office/drawing/2014/main" id="{DFD3234B-AC5F-D143-8F1C-A3ED8AE543F5}"/>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FBE32A45-4DD7-834F-B55D-F4C7CF759295}"/>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7" name="Text Placeholder 7">
            <a:extLst>
              <a:ext uri="{FF2B5EF4-FFF2-40B4-BE49-F238E27FC236}">
                <a16:creationId xmlns:a16="http://schemas.microsoft.com/office/drawing/2014/main" id="{5142EF6B-C5A8-1846-AA27-86A32C760205}"/>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2"/>
                </a:solidFill>
              </a:rPr>
              <a:t>© 2022, Amazon Web Services, Inc. or its affiliates. All rights reserved. Amazon Confidential and Trademark.</a:t>
            </a:r>
          </a:p>
        </p:txBody>
      </p:sp>
    </p:spTree>
    <p:extLst>
      <p:ext uri="{BB962C8B-B14F-4D97-AF65-F5344CB8AC3E}">
        <p14:creationId xmlns:p14="http://schemas.microsoft.com/office/powerpoint/2010/main" val="223873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33600"/>
            <a:ext cx="10972800" cy="40767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dirty="0"/>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BB6A92C4-3991-4546-B9BF-0AD738BD844B}" type="datetime1">
              <a:rPr lang="en-US" smtClean="0"/>
              <a:t>2/8/24</a:t>
            </a:fld>
            <a:endParaRPr lang="en-US"/>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164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guide id="2" orient="horz" pos="1128" userDrawn="1">
          <p15:clr>
            <a:srgbClr val="9FCC3B"/>
          </p15:clr>
        </p15:guide>
        <p15:guide id="3" orient="horz" pos="134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981200"/>
            <a:ext cx="10972800" cy="4229100"/>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609600" y="1457034"/>
            <a:ext cx="10972800" cy="258532"/>
          </a:xfrm>
        </p:spPr>
        <p:txBody>
          <a:bodyPr/>
          <a:lstStyle>
            <a:lvl1pPr marL="0" indent="0">
              <a:buNone/>
              <a:defRPr sz="1200" b="1" i="0" cap="all" spc="300" baseline="0"/>
            </a:lvl1pPr>
          </a:lstStyle>
          <a:p>
            <a:pPr lvl="0"/>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4FE6CE57-CAF1-8B4B-BA5C-873ED0224EE8}" type="datetime1">
              <a:rPr lang="en-US" smtClean="0"/>
              <a:t>2/8/24</a:t>
            </a:fld>
            <a:endParaRPr lang="en-US"/>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09417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guide id="2" orient="horz" pos="1128" userDrawn="1">
          <p15:clr>
            <a:srgbClr val="9FCC3B"/>
          </p15:clr>
        </p15:guide>
        <p15:guide id="3" orient="horz" pos="124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914401"/>
            <a:ext cx="5334000" cy="1085849"/>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4038599"/>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6248400" y="0"/>
            <a:ext cx="5943600" cy="6858000"/>
          </a:xfrm>
        </p:spPr>
        <p:txBody>
          <a:bodyPr anchor="ctr">
            <a:noAutofit/>
          </a:bodyPr>
          <a:lstStyle>
            <a:lvl1pPr marL="0" indent="0" algn="ctr">
              <a:buNone/>
              <a:defRPr/>
            </a:lvl1pPr>
          </a:lstStyle>
          <a:p>
            <a:r>
              <a:rPr lang="en-US" dirty="0"/>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F95AC19C-C017-E94D-AC73-02AE4505C559}" type="datetime1">
              <a:rPr lang="en-US" smtClean="0"/>
              <a:t>2/8/24</a:t>
            </a:fld>
            <a:endParaRPr lang="en-US"/>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17291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86347AFF-B9A3-6640-9520-00F78D684E19}" type="datetime1">
              <a:rPr lang="en-US" smtClean="0"/>
              <a:t>2/8/24</a:t>
            </a:fld>
            <a:endParaRPr lang="en-US"/>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34481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5"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5"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27B8B273-0362-A44A-83F8-7BEB07154301}" type="datetime1">
              <a:rPr lang="en-US" smtClean="0"/>
              <a:t>2/8/24</a:t>
            </a:fld>
            <a:endParaRPr lang="en-US"/>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31040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8BB4287B-3925-EE4E-A3E2-A2570EAE5FFA}" type="datetime1">
              <a:rPr lang="en-US" smtClean="0"/>
              <a:t>2/8/24</a:t>
            </a:fld>
            <a:endParaRPr lang="en-US"/>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70450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6303F300-2884-444D-96BE-BD244C2A9EDC}" type="datetime1">
              <a:rPr lang="en-US" smtClean="0"/>
              <a:t>2/8/24</a:t>
            </a:fld>
            <a:endParaRPr lang="en-US"/>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1" y="1553369"/>
            <a:ext cx="1701800" cy="1481931"/>
          </a:xfrm>
        </p:spPr>
        <p:txBody>
          <a:bodyPr>
            <a:noAutofit/>
          </a:bodyPr>
          <a:lstStyle>
            <a:lvl1pPr marL="0" indent="0">
              <a:buNone/>
              <a:defRPr sz="1800"/>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9" y="1553369"/>
            <a:ext cx="1701800" cy="1481931"/>
          </a:xfrm>
        </p:spPr>
        <p:txBody>
          <a:bodyPr>
            <a:noAutofit/>
          </a:bodyPr>
          <a:lstStyle>
            <a:lvl1pPr marL="0" indent="0">
              <a:buNone/>
              <a:defRPr sz="1800"/>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68" y="1553369"/>
            <a:ext cx="1701800" cy="1481931"/>
          </a:xfrm>
        </p:spPr>
        <p:txBody>
          <a:bodyPr>
            <a:noAutofit/>
          </a:bodyPr>
          <a:lstStyle>
            <a:lvl1pPr marL="0" indent="0">
              <a:buNone/>
              <a:defRPr sz="1800"/>
            </a:lvl1pPr>
          </a:lstStyle>
          <a:p>
            <a:r>
              <a:rPr lang="en-US" dirty="0"/>
              <a:t>Click icon to add image</a:t>
            </a:r>
          </a:p>
        </p:txBody>
      </p:sp>
    </p:spTree>
    <p:extLst>
      <p:ext uri="{BB962C8B-B14F-4D97-AF65-F5344CB8AC3E}">
        <p14:creationId xmlns:p14="http://schemas.microsoft.com/office/powerpoint/2010/main" val="154642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7471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3983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204960"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20496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06907D3A-B643-F84A-A5E5-214B6BB7EB1C}" type="datetime1">
              <a:rPr lang="en-US" smtClean="0"/>
              <a:t>2/8/24</a:t>
            </a:fld>
            <a:endParaRPr lang="en-US"/>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0366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609600" y="917577"/>
            <a:ext cx="10972800" cy="535531"/>
          </a:xfrm>
        </p:spPr>
        <p:txBody>
          <a:bodyPr anchor="t" anchorCtr="0"/>
          <a:lstStyle>
            <a:lvl1pPr>
              <a:defRPr sz="3200"/>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714500"/>
            <a:ext cx="5372100" cy="4495799"/>
          </a:xfrm>
        </p:spPr>
        <p:txBody>
          <a:bodyPr>
            <a:no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598" y="1714501"/>
            <a:ext cx="5372101" cy="4495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02CF3B3F-7E49-9D45-8D05-F240BC1EA0FB}" type="datetime1">
              <a:rPr lang="en-US" smtClean="0"/>
              <a:t>2/8/24</a:t>
            </a:fld>
            <a:endParaRPr lang="en-US"/>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82962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06976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1AF21E-E504-A249-9478-ADC5CA04A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14" name="Title 1">
            <a:extLst>
              <a:ext uri="{FF2B5EF4-FFF2-40B4-BE49-F238E27FC236}">
                <a16:creationId xmlns:a16="http://schemas.microsoft.com/office/drawing/2014/main" id="{AC5FED71-3CDF-8046-9533-89B5A4F5A92A}"/>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57A051FF-3791-0E44-B650-E20905BB8342}"/>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7" name="Text Placeholder 7">
            <a:extLst>
              <a:ext uri="{FF2B5EF4-FFF2-40B4-BE49-F238E27FC236}">
                <a16:creationId xmlns:a16="http://schemas.microsoft.com/office/drawing/2014/main" id="{330522C6-DD22-BE44-90FC-AE83DA264125}"/>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9FFCEA"/>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2"/>
                </a:solidFill>
              </a:rPr>
              <a:t>© 2022, Amazon Web Services, Inc. or its affiliates. All rights reserved. Amazon Confidential and Trademark.</a:t>
            </a:r>
          </a:p>
        </p:txBody>
      </p:sp>
    </p:spTree>
    <p:extLst>
      <p:ext uri="{BB962C8B-B14F-4D97-AF65-F5344CB8AC3E}">
        <p14:creationId xmlns:p14="http://schemas.microsoft.com/office/powerpoint/2010/main" val="5448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49682283-19AD-4542-A7CC-27DFC2C72FDA}" type="datetime1">
              <a:rPr lang="en-US" smtClean="0"/>
              <a:t>2/8/24</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Tree>
    <p:extLst>
      <p:ext uri="{BB962C8B-B14F-4D97-AF65-F5344CB8AC3E}">
        <p14:creationId xmlns:p14="http://schemas.microsoft.com/office/powerpoint/2010/main" val="39583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47FB62D9-7B66-604C-8E3B-0199B6CCFED3}" type="datetime1">
              <a:rPr lang="en-US" smtClean="0"/>
              <a:t>2/8/24</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682496"/>
            <a:ext cx="12192000" cy="4242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err="1">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Tree>
    <p:extLst>
      <p:ext uri="{BB962C8B-B14F-4D97-AF65-F5344CB8AC3E}">
        <p14:creationId xmlns:p14="http://schemas.microsoft.com/office/powerpoint/2010/main" val="9628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AC310037-582D-9C4F-9EDA-A5DE32F4E309}" type="datetime1">
              <a:rPr lang="en-US" smtClean="0"/>
              <a:t>2/8/24</a:t>
            </a:fld>
            <a:endParaRPr lang="en-US"/>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61762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0"/>
            <a:ext cx="5248274"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598"/>
            <a:ext cx="5248276"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5A574BE1-A486-7D43-BD4E-DE57160EBF07}" type="datetime1">
              <a:rPr lang="en-US" smtClean="0"/>
              <a:t>2/8/24</a:t>
            </a:fld>
            <a:endParaRPr lang="en-US"/>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98549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userDrawn="1">
          <p15:clr>
            <a:srgbClr val="9FCC3B"/>
          </p15:clr>
        </p15:guide>
        <p15:guide id="3" orient="horz" pos="1128" userDrawn="1">
          <p15:clr>
            <a:srgbClr val="9FCC3B"/>
          </p15:clr>
        </p15:guide>
        <p15:guide id="4" orient="horz" pos="134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1"/>
            <a:ext cx="5248274" cy="4076699"/>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600"/>
            <a:ext cx="5248276" cy="4076699"/>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7354CE5A-5F80-7645-B25A-4E67E6C284B3}" type="datetime1">
              <a:rPr lang="en-US" smtClean="0"/>
              <a:t>2/8/24</a:t>
            </a:fld>
            <a:endParaRPr lang="en-US"/>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92114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userDrawn="1">
          <p15:clr>
            <a:srgbClr val="9FCC3B"/>
          </p15:clr>
        </p15:guide>
        <p15:guide id="3" orient="horz" pos="1128" userDrawn="1">
          <p15:clr>
            <a:srgbClr val="9FCC3B"/>
          </p15:clr>
        </p15:guide>
        <p15:guide id="4" orient="horz" pos="134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609599" y="1995221"/>
            <a:ext cx="8067261" cy="1900504"/>
          </a:xfrm>
        </p:spPr>
        <p:txBody>
          <a:bodyPr anchor="b" anchorCtr="0"/>
          <a:lstStyle>
            <a:lvl1pPr>
              <a:defRPr sz="4400"/>
            </a:lvl1pPr>
          </a:lstStyle>
          <a:p>
            <a:r>
              <a:rPr lang="en-US" dirty="0"/>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300036" y="1981200"/>
            <a:ext cx="309563" cy="309563"/>
          </a:xfrm>
          <a:blipFill>
            <a:blip r:embed="rId2"/>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5264150" y="3274218"/>
            <a:ext cx="309563" cy="309563"/>
          </a:xfrm>
          <a:blipFill>
            <a:blip r:embed="rId3"/>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609599" y="4127500"/>
            <a:ext cx="8067261" cy="369332"/>
          </a:xfrm>
        </p:spPr>
        <p:txBody>
          <a:bodyPr/>
          <a:lstStyle>
            <a:lvl1pPr marL="0" indent="0">
              <a:spcAft>
                <a:spcPts val="0"/>
              </a:spcAft>
              <a:buNone/>
              <a:defRPr sz="20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609599" y="4496832"/>
            <a:ext cx="8067261" cy="313932"/>
          </a:xfrm>
        </p:spPr>
        <p:txBody>
          <a:bodyPr/>
          <a:lstStyle>
            <a:lvl1pPr marL="0" indent="0">
              <a:buNone/>
              <a:defRPr sz="1600"/>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1530EE99-DDF6-674D-B237-1C080EEF9D2F}" type="datetime1">
              <a:rPr lang="en-US" smtClean="0"/>
              <a:t>2/8/24</a:t>
            </a:fld>
            <a:endParaRPr lang="en-US"/>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008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userDrawn="1">
          <p15:clr>
            <a:srgbClr val="FBAE40"/>
          </p15:clr>
        </p15:guide>
        <p15:guide id="2" orient="horz" pos="259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B98663-C594-E24A-9471-B9E63CA354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3937296" cy="184666"/>
          </a:xfrm>
          <a:prstGeom prst="rect">
            <a:avLst/>
          </a:prstGeom>
          <a:noFill/>
        </p:spPr>
        <p:txBody>
          <a:bodyPr wrap="none" rtlCol="0">
            <a:spAutoFit/>
          </a:bodyPr>
          <a:lstStyle/>
          <a:p>
            <a:pPr algn="l"/>
            <a:r>
              <a:rPr lang="en-US" sz="600" dirty="0"/>
              <a:t>© 2022, Amazon Web Services, Inc. or its affiliates. All rights reserved. Amazon Confidential and Trademark.</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307DF1F2-F062-1E44-9E8B-47E9627323C9}" type="datetime1">
              <a:rPr lang="en-US" smtClean="0"/>
              <a:t>2/8/24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398074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233416-0B02-4443-8A4B-F72AB5B869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3937296" cy="184666"/>
          </a:xfrm>
          <a:prstGeom prst="rect">
            <a:avLst/>
          </a:prstGeom>
          <a:noFill/>
        </p:spPr>
        <p:txBody>
          <a:bodyPr wrap="none" rtlCol="0">
            <a:spAutoFit/>
          </a:bodyPr>
          <a:lstStyle/>
          <a:p>
            <a:pPr algn="l"/>
            <a:r>
              <a:rPr lang="en-US" sz="600" dirty="0"/>
              <a:t>© 2022, Amazon Web Services, Inc. or its affiliates. All rights reserved. Amazon Confidential and Trademark.</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307DF1F2-F062-1E44-9E8B-47E9627323C9}" type="datetime1">
              <a:rPr lang="en-US" smtClean="0"/>
              <a:t>2/8/24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37849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69D89F-43BC-9C46-92A8-7CE20CA4D8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3937296" cy="184666"/>
          </a:xfrm>
          <a:prstGeom prst="rect">
            <a:avLst/>
          </a:prstGeom>
          <a:noFill/>
        </p:spPr>
        <p:txBody>
          <a:bodyPr wrap="none" rtlCol="0">
            <a:spAutoFit/>
          </a:bodyPr>
          <a:lstStyle/>
          <a:p>
            <a:pPr algn="l"/>
            <a:r>
              <a:rPr lang="en-US" sz="600" dirty="0"/>
              <a:t>© 2022, Amazon Web Services, Inc. or its affiliates. All rights reserved. Amazon Confidential and Trademark.</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307DF1F2-F062-1E44-9E8B-47E9627323C9}" type="datetime1">
              <a:rPr lang="en-US" smtClean="0"/>
              <a:t>2/8/24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147896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Opt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C930489-A60D-124F-90F7-0722F4F27B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3937296" cy="184666"/>
          </a:xfrm>
          <a:prstGeom prst="rect">
            <a:avLst/>
          </a:prstGeom>
          <a:noFill/>
        </p:spPr>
        <p:txBody>
          <a:bodyPr wrap="none" rtlCol="0">
            <a:spAutoFit/>
          </a:bodyPr>
          <a:lstStyle/>
          <a:p>
            <a:pPr algn="l"/>
            <a:r>
              <a:rPr lang="en-US" sz="600" dirty="0"/>
              <a:t>© 2022, Amazon Web Services, Inc. or its affiliates. All rights reserved. Amazon Confidential and Trademark.</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307DF1F2-F062-1E44-9E8B-47E9627323C9}" type="datetime1">
              <a:rPr lang="en-US" smtClean="0"/>
              <a:t>2/8/24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145470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B58269-151D-AA4F-B684-E0931AE0F7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FCF4614B-EB21-A142-A283-D899B14AF1EB}"/>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4CBAEA41-6F1E-1545-8ECD-173541D7B082}"/>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7" name="Text Placeholder 7">
            <a:extLst>
              <a:ext uri="{FF2B5EF4-FFF2-40B4-BE49-F238E27FC236}">
                <a16:creationId xmlns:a16="http://schemas.microsoft.com/office/drawing/2014/main" id="{E20226BB-DEAD-9D41-8D21-5B271B3FFC57}"/>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FFAD97"/>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2"/>
                </a:solidFill>
              </a:rPr>
              <a:t>© 2022, Amazon Web Services, Inc. or its affiliates. All rights reserved. Amazon Confidential and Trademark.</a:t>
            </a:r>
          </a:p>
        </p:txBody>
      </p:sp>
    </p:spTree>
    <p:extLst>
      <p:ext uri="{BB962C8B-B14F-4D97-AF65-F5344CB8AC3E}">
        <p14:creationId xmlns:p14="http://schemas.microsoft.com/office/powerpoint/2010/main" val="277391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Option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1A3FE-4D6A-4FEE-B1CD-1FE73B8F23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3937296" cy="184666"/>
          </a:xfrm>
          <a:prstGeom prst="rect">
            <a:avLst/>
          </a:prstGeom>
          <a:noFill/>
        </p:spPr>
        <p:txBody>
          <a:bodyPr wrap="none" rtlCol="0">
            <a:spAutoFit/>
          </a:bodyPr>
          <a:lstStyle/>
          <a:p>
            <a:pPr algn="l"/>
            <a:r>
              <a:rPr lang="en-US" sz="600" dirty="0"/>
              <a:t>© 2022, Amazon Web Services, Inc. or its affiliates. All rights reserved. Amazon Confidential and Trademark.</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307DF1F2-F062-1E44-9E8B-47E9627323C9}" type="datetime1">
              <a:rPr lang="en-US" smtClean="0"/>
              <a:t>2/8/24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355624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Option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743620-822C-4F2E-9998-6E304D9548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3937296" cy="184666"/>
          </a:xfrm>
          <a:prstGeom prst="rect">
            <a:avLst/>
          </a:prstGeom>
          <a:noFill/>
        </p:spPr>
        <p:txBody>
          <a:bodyPr wrap="none" rtlCol="0">
            <a:spAutoFit/>
          </a:bodyPr>
          <a:lstStyle/>
          <a:p>
            <a:pPr algn="l"/>
            <a:r>
              <a:rPr lang="en-US" sz="600" dirty="0"/>
              <a:t>© 2022, Amazon Web Services, Inc. or its affiliates. All rights reserved. Amazon Confidential and Trademark.</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78BE63C6-5FF2-F14D-A383-E6D5E2FB515E}" type="datetime1">
              <a:rPr lang="en-US" smtClean="0"/>
              <a:t>2/8/24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10" name="Picture 9">
            <a:extLst>
              <a:ext uri="{FF2B5EF4-FFF2-40B4-BE49-F238E27FC236}">
                <a16:creationId xmlns:a16="http://schemas.microsoft.com/office/drawing/2014/main" id="{94D5B3FF-A08D-44FC-A0AE-D869ED9C1C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54313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Option 7">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B7E57E-945E-46D1-BD61-D6921E80A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3937296" cy="184666"/>
          </a:xfrm>
          <a:prstGeom prst="rect">
            <a:avLst/>
          </a:prstGeom>
          <a:noFill/>
        </p:spPr>
        <p:txBody>
          <a:bodyPr wrap="none" rtlCol="0">
            <a:spAutoFit/>
          </a:bodyPr>
          <a:lstStyle/>
          <a:p>
            <a:pPr algn="l"/>
            <a:r>
              <a:rPr lang="en-US" sz="600" dirty="0"/>
              <a:t>© 2022, Amazon Web Services, Inc. or its affiliates. All rights reserved. Amazon Confidential and Trademark.</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ED600236-2A71-1743-979D-B68AA382AAA0}" type="datetime1">
              <a:rPr lang="en-US" smtClean="0"/>
              <a:t>2/8/24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375968E3-0DF7-407B-9A2D-1A1AE08904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383810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Option 8">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042FDE-DD19-41FD-8B6F-87590D7D76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7"/>
          <a:stretch/>
        </p:blipFill>
        <p:spPr>
          <a:xfrm>
            <a:off x="0" y="0"/>
            <a:ext cx="12191999"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3937296" cy="184666"/>
          </a:xfrm>
          <a:prstGeom prst="rect">
            <a:avLst/>
          </a:prstGeom>
          <a:noFill/>
        </p:spPr>
        <p:txBody>
          <a:bodyPr wrap="none" rtlCol="0">
            <a:spAutoFit/>
          </a:bodyPr>
          <a:lstStyle/>
          <a:p>
            <a:pPr algn="l"/>
            <a:r>
              <a:rPr lang="en-US" sz="600" dirty="0"/>
              <a:t>© 2022, Amazon Web Services, Inc. or its affiliates. All rights reserved. Amazon Confidential and Trademark.</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73824CAA-EED0-C24D-82E2-DAC3CA112108}" type="datetime1">
              <a:rPr lang="en-US" smtClean="0"/>
              <a:t>2/8/24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11" name="Picture 10">
            <a:extLst>
              <a:ext uri="{FF2B5EF4-FFF2-40B4-BE49-F238E27FC236}">
                <a16:creationId xmlns:a16="http://schemas.microsoft.com/office/drawing/2014/main" id="{0AAAC885-C2D4-4F14-8900-38C88CAB96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329398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CDC33748-602D-5D42-9D36-EB2BEB2D30D4}" type="datetime1">
              <a:rPr lang="en-US" smtClean="0"/>
              <a:t>2/8/24</a:t>
            </a:fld>
            <a:endParaRPr lang="en-US"/>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913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05FF824F-BE0F-B445-A153-DC955B33794C}" type="datetime1">
              <a:rPr lang="en-US" smtClean="0"/>
              <a:t>2/8/24</a:t>
            </a:fld>
            <a:endParaRPr lang="en-US"/>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78531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653256" y="3226552"/>
            <a:ext cx="6823869" cy="750238"/>
          </a:xfrm>
        </p:spPr>
        <p:txBody>
          <a:bodyPr/>
          <a:lstStyle>
            <a:lvl1pPr>
              <a:defRPr sz="2800" b="1">
                <a:latin typeface="+mn-lt"/>
              </a:defRPr>
            </a:lvl1pPr>
          </a:lstStyle>
          <a:p>
            <a:r>
              <a:rPr lang="en-US" dirty="0"/>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F03BEFF9-5A04-0F4B-B372-8013334DAACE}" type="datetime1">
              <a:rPr lang="en-US" smtClean="0"/>
              <a:t>2/8/24</a:t>
            </a:fld>
            <a:endParaRPr lang="en-US"/>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latin typeface="+mj-lt"/>
              </a:rPr>
              <a:t>Q&amp;A</a:t>
            </a:r>
          </a:p>
        </p:txBody>
      </p:sp>
    </p:spTree>
    <p:extLst>
      <p:ext uri="{BB962C8B-B14F-4D97-AF65-F5344CB8AC3E}">
        <p14:creationId xmlns:p14="http://schemas.microsoft.com/office/powerpoint/2010/main" val="276675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73436"/>
            <a:ext cx="7823200" cy="1311128"/>
          </a:xfrm>
        </p:spPr>
        <p:txBody>
          <a:bodyPr anchor="ctr" anchorCtr="0"/>
          <a:lstStyle>
            <a:lvl1pPr>
              <a:defRPr sz="4400"/>
            </a:lvl1pPr>
          </a:lstStyle>
          <a:p>
            <a:r>
              <a:rPr lang="en-US" dirty="0"/>
              <a:t>Video or demo divider: Enter “Video” or “Demo” here</a:t>
            </a:r>
          </a:p>
        </p:txBody>
      </p:sp>
    </p:spTree>
    <p:extLst>
      <p:ext uri="{BB962C8B-B14F-4D97-AF65-F5344CB8AC3E}">
        <p14:creationId xmlns:p14="http://schemas.microsoft.com/office/powerpoint/2010/main" val="328746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12192000" cy="6858000"/>
          </a:xfrm>
          <a:solidFill>
            <a:schemeClr val="bg2"/>
          </a:solidFill>
        </p:spPr>
        <p:txBody>
          <a:bodyPr lIns="548640" anchor="ctr">
            <a:noAutofit/>
          </a:bodyPr>
          <a:lstStyle>
            <a:lvl1pPr marL="0" indent="0" algn="ctr">
              <a:buNone/>
              <a:defRPr/>
            </a:lvl1pPr>
          </a:lstStyle>
          <a:p>
            <a:r>
              <a:rPr lang="en-US"/>
              <a:t>Click icon to add media</a:t>
            </a:r>
            <a:endParaRPr lang="en-US" dirty="0"/>
          </a:p>
        </p:txBody>
      </p:sp>
    </p:spTree>
    <p:extLst>
      <p:ext uri="{BB962C8B-B14F-4D97-AF65-F5344CB8AC3E}">
        <p14:creationId xmlns:p14="http://schemas.microsoft.com/office/powerpoint/2010/main" val="352729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609600" y="914401"/>
            <a:ext cx="10972800" cy="535531"/>
          </a:xfrm>
        </p:spPr>
        <p:txBody>
          <a:bodyPr anchor="t" anchorCtr="0"/>
          <a:lstStyle>
            <a:lvl1pPr>
              <a:defRPr sz="40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1714501"/>
            <a:ext cx="5372100" cy="4484688"/>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725611"/>
            <a:ext cx="5372101" cy="44846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Tree>
    <p:extLst>
      <p:ext uri="{BB962C8B-B14F-4D97-AF65-F5344CB8AC3E}">
        <p14:creationId xmlns:p14="http://schemas.microsoft.com/office/powerpoint/2010/main" val="385405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260DE7-04AD-4C12-9D26-5A8DB9DF78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2"/>
                </a:solidFill>
              </a:rPr>
              <a:t>© 2022, Amazon Web Services, Inc. or its affiliates. All rights reserved. Amazon Confidential and Trademark.</a:t>
            </a:r>
          </a:p>
        </p:txBody>
      </p:sp>
      <p:sp>
        <p:nvSpPr>
          <p:cNvPr id="13" name="Title 1">
            <a:extLst>
              <a:ext uri="{FF2B5EF4-FFF2-40B4-BE49-F238E27FC236}">
                <a16:creationId xmlns:a16="http://schemas.microsoft.com/office/drawing/2014/main" id="{8A869746-DA43-3149-9ABD-91A3433D23F5}"/>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4" name="Subtitle 2">
            <a:extLst>
              <a:ext uri="{FF2B5EF4-FFF2-40B4-BE49-F238E27FC236}">
                <a16:creationId xmlns:a16="http://schemas.microsoft.com/office/drawing/2014/main" id="{95E46ABA-5844-9F4F-9D90-698BEA2C2E6B}"/>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5" name="Text Placeholder 7">
            <a:extLst>
              <a:ext uri="{FF2B5EF4-FFF2-40B4-BE49-F238E27FC236}">
                <a16:creationId xmlns:a16="http://schemas.microsoft.com/office/drawing/2014/main" id="{F09C1942-923C-5945-AFF6-A232C1ED213C}"/>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FFD7BC"/>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188403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28911" y="3621643"/>
            <a:ext cx="1981201" cy="369332"/>
          </a:xfrm>
        </p:spPr>
        <p:txBody>
          <a:bodyPr anchor="b" anchorCtr="0"/>
          <a:lstStyle>
            <a:lvl1pPr marL="0" indent="0">
              <a:buNone/>
              <a:defRPr sz="2000"/>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28911"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38699" y="3621643"/>
            <a:ext cx="1981201" cy="369332"/>
          </a:xfrm>
        </p:spPr>
        <p:txBody>
          <a:bodyPr anchor="b" anchorCtr="0"/>
          <a:lstStyle>
            <a:lvl1pPr marL="0" indent="0">
              <a:buNone/>
              <a:defRPr sz="2000"/>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38699"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spTree>
    <p:extLst>
      <p:ext uri="{BB962C8B-B14F-4D97-AF65-F5344CB8AC3E}">
        <p14:creationId xmlns:p14="http://schemas.microsoft.com/office/powerpoint/2010/main" val="159671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Option 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B167C2-2A0E-8846-8C05-7763F985A3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28911" y="3621643"/>
            <a:ext cx="1981201" cy="369332"/>
          </a:xfrm>
        </p:spPr>
        <p:txBody>
          <a:bodyPr anchor="b" anchorCtr="0"/>
          <a:lstStyle>
            <a:lvl1pPr marL="0" indent="0">
              <a:buNone/>
              <a:defRPr sz="2000"/>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28911"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38699" y="3621643"/>
            <a:ext cx="1981201" cy="369332"/>
          </a:xfrm>
        </p:spPr>
        <p:txBody>
          <a:bodyPr anchor="b" anchorCtr="0"/>
          <a:lstStyle>
            <a:lvl1pPr marL="0" indent="0">
              <a:buNone/>
              <a:defRPr sz="2000"/>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38699"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spTree>
    <p:extLst>
      <p:ext uri="{BB962C8B-B14F-4D97-AF65-F5344CB8AC3E}">
        <p14:creationId xmlns:p14="http://schemas.microsoft.com/office/powerpoint/2010/main" val="63001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1950C10-454D-FE4C-9A5D-664D102CB7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28911" y="3621643"/>
            <a:ext cx="1981201" cy="369332"/>
          </a:xfrm>
        </p:spPr>
        <p:txBody>
          <a:bodyPr anchor="b" anchorCtr="0"/>
          <a:lstStyle>
            <a:lvl1pPr marL="0" indent="0">
              <a:buNone/>
              <a:defRPr sz="2000"/>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28911"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38699" y="3621643"/>
            <a:ext cx="1981201" cy="369332"/>
          </a:xfrm>
        </p:spPr>
        <p:txBody>
          <a:bodyPr anchor="b" anchorCtr="0"/>
          <a:lstStyle>
            <a:lvl1pPr marL="0" indent="0">
              <a:buNone/>
              <a:defRPr sz="2000"/>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38699"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spTree>
    <p:extLst>
      <p:ext uri="{BB962C8B-B14F-4D97-AF65-F5344CB8AC3E}">
        <p14:creationId xmlns:p14="http://schemas.microsoft.com/office/powerpoint/2010/main" val="278371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Option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683C566-26CB-9C4F-B284-C7CD737CE5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28911" y="3621643"/>
            <a:ext cx="1981201" cy="369332"/>
          </a:xfrm>
        </p:spPr>
        <p:txBody>
          <a:bodyPr anchor="b" anchorCtr="0"/>
          <a:lstStyle>
            <a:lvl1pPr marL="0" indent="0">
              <a:buNone/>
              <a:defRPr sz="2000"/>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28911"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38699" y="3621643"/>
            <a:ext cx="1981201" cy="369332"/>
          </a:xfrm>
        </p:spPr>
        <p:txBody>
          <a:bodyPr anchor="b" anchorCtr="0"/>
          <a:lstStyle>
            <a:lvl1pPr marL="0" indent="0">
              <a:buNone/>
              <a:defRPr sz="2000"/>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38699"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spTree>
    <p:extLst>
      <p:ext uri="{BB962C8B-B14F-4D97-AF65-F5344CB8AC3E}">
        <p14:creationId xmlns:p14="http://schemas.microsoft.com/office/powerpoint/2010/main" val="41168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Option 4">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EDE91B4-4462-2246-8DF5-3687FF455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28911" y="3621643"/>
            <a:ext cx="1981201" cy="369332"/>
          </a:xfrm>
        </p:spPr>
        <p:txBody>
          <a:bodyPr anchor="b" anchorCtr="0"/>
          <a:lstStyle>
            <a:lvl1pPr marL="0" indent="0">
              <a:buNone/>
              <a:defRPr sz="2000"/>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28911"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38699" y="3621643"/>
            <a:ext cx="1981201" cy="369332"/>
          </a:xfrm>
        </p:spPr>
        <p:txBody>
          <a:bodyPr anchor="b" anchorCtr="0"/>
          <a:lstStyle>
            <a:lvl1pPr marL="0" indent="0">
              <a:buNone/>
              <a:defRPr sz="2000"/>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38699"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spTree>
    <p:extLst>
      <p:ext uri="{BB962C8B-B14F-4D97-AF65-F5344CB8AC3E}">
        <p14:creationId xmlns:p14="http://schemas.microsoft.com/office/powerpoint/2010/main" val="183264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Option 5">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182581B-2B1E-1A4E-80B2-7B8C9A42A5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28911" y="3621643"/>
            <a:ext cx="1981201" cy="369332"/>
          </a:xfrm>
        </p:spPr>
        <p:txBody>
          <a:bodyPr anchor="b" anchorCtr="0"/>
          <a:lstStyle>
            <a:lvl1pPr marL="0" indent="0">
              <a:buNone/>
              <a:defRPr sz="2000"/>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28911"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38699" y="3621643"/>
            <a:ext cx="1981201" cy="369332"/>
          </a:xfrm>
        </p:spPr>
        <p:txBody>
          <a:bodyPr anchor="b" anchorCtr="0"/>
          <a:lstStyle>
            <a:lvl1pPr marL="0" indent="0">
              <a:buNone/>
              <a:defRPr sz="2000"/>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38699"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spTree>
    <p:extLst>
      <p:ext uri="{BB962C8B-B14F-4D97-AF65-F5344CB8AC3E}">
        <p14:creationId xmlns:p14="http://schemas.microsoft.com/office/powerpoint/2010/main" val="22534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Option 6">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7C2939-AAA1-AA45-897D-5E953E1F9E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9" name="Picture 18">
            <a:extLst>
              <a:ext uri="{FF2B5EF4-FFF2-40B4-BE49-F238E27FC236}">
                <a16:creationId xmlns:a16="http://schemas.microsoft.com/office/drawing/2014/main" id="{8954476E-F626-4819-A736-EC4102742C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D2DEB717-2DE7-459C-BBF4-D1DE18E28BEC}"/>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21" name="Text Placeholder 9">
            <a:extLst>
              <a:ext uri="{FF2B5EF4-FFF2-40B4-BE49-F238E27FC236}">
                <a16:creationId xmlns:a16="http://schemas.microsoft.com/office/drawing/2014/main" id="{497C2B80-F3FA-418B-83A2-AD00C724B062}"/>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4944E1C8-03C2-4996-BF98-A9CACDB54787}"/>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dirty="0"/>
              <a:t>Speaker name</a:t>
            </a:r>
          </a:p>
        </p:txBody>
      </p:sp>
      <p:sp>
        <p:nvSpPr>
          <p:cNvPr id="23" name="Text Placeholder 9">
            <a:extLst>
              <a:ext uri="{FF2B5EF4-FFF2-40B4-BE49-F238E27FC236}">
                <a16:creationId xmlns:a16="http://schemas.microsoft.com/office/drawing/2014/main" id="{81FA1AA7-555D-4F9D-A68D-165E76FE781C}"/>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3B05F162-C8A5-4E12-B74F-866E647CBB7B}"/>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dirty="0"/>
              <a:t>Speaker name</a:t>
            </a:r>
          </a:p>
        </p:txBody>
      </p:sp>
      <p:sp>
        <p:nvSpPr>
          <p:cNvPr id="25" name="Text Placeholder 9">
            <a:extLst>
              <a:ext uri="{FF2B5EF4-FFF2-40B4-BE49-F238E27FC236}">
                <a16:creationId xmlns:a16="http://schemas.microsoft.com/office/drawing/2014/main" id="{F7ABC795-AA3D-4A5F-885A-E07B8B8AF883}"/>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dirty="0"/>
              <a:t>Speaker contact info (email or socials)</a:t>
            </a:r>
          </a:p>
        </p:txBody>
      </p:sp>
    </p:spTree>
    <p:extLst>
      <p:ext uri="{BB962C8B-B14F-4D97-AF65-F5344CB8AC3E}">
        <p14:creationId xmlns:p14="http://schemas.microsoft.com/office/powerpoint/2010/main" val="372133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Option 7">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2AE363-E174-413B-A5D8-84EF102481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8" name="Picture 17">
            <a:extLst>
              <a:ext uri="{FF2B5EF4-FFF2-40B4-BE49-F238E27FC236}">
                <a16:creationId xmlns:a16="http://schemas.microsoft.com/office/drawing/2014/main" id="{AF79ABD0-4BB3-454B-96DF-FA1598EF70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B52DB849-62DF-461B-B820-A4F32D048C1C}"/>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21" name="Text Placeholder 9">
            <a:extLst>
              <a:ext uri="{FF2B5EF4-FFF2-40B4-BE49-F238E27FC236}">
                <a16:creationId xmlns:a16="http://schemas.microsoft.com/office/drawing/2014/main" id="{1DA8CEFC-CF61-4A31-A788-161B3972BFC0}"/>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4439D56A-BB5E-4F3A-B629-0A1D1E862B54}"/>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dirty="0"/>
              <a:t>Speaker name</a:t>
            </a:r>
          </a:p>
        </p:txBody>
      </p:sp>
      <p:sp>
        <p:nvSpPr>
          <p:cNvPr id="23" name="Text Placeholder 9">
            <a:extLst>
              <a:ext uri="{FF2B5EF4-FFF2-40B4-BE49-F238E27FC236}">
                <a16:creationId xmlns:a16="http://schemas.microsoft.com/office/drawing/2014/main" id="{D5D8D917-6B13-42D6-8690-C650241DA955}"/>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F0321A4E-2574-41DF-96BF-F2CDB2C809AE}"/>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dirty="0"/>
              <a:t>Speaker name</a:t>
            </a:r>
          </a:p>
        </p:txBody>
      </p:sp>
      <p:sp>
        <p:nvSpPr>
          <p:cNvPr id="25" name="Text Placeholder 9">
            <a:extLst>
              <a:ext uri="{FF2B5EF4-FFF2-40B4-BE49-F238E27FC236}">
                <a16:creationId xmlns:a16="http://schemas.microsoft.com/office/drawing/2014/main" id="{32E8CB69-C161-4F4F-8247-6F0E5557C9AF}"/>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dirty="0"/>
              <a:t>Speaker contact info (email or socials)</a:t>
            </a:r>
          </a:p>
        </p:txBody>
      </p:sp>
    </p:spTree>
    <p:extLst>
      <p:ext uri="{BB962C8B-B14F-4D97-AF65-F5344CB8AC3E}">
        <p14:creationId xmlns:p14="http://schemas.microsoft.com/office/powerpoint/2010/main" val="9703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Option 8">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EE2A75-D393-46AE-BBAB-0EB32F6FE0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9" name="Picture 18">
            <a:extLst>
              <a:ext uri="{FF2B5EF4-FFF2-40B4-BE49-F238E27FC236}">
                <a16:creationId xmlns:a16="http://schemas.microsoft.com/office/drawing/2014/main" id="{73A73902-C254-4348-AC8F-7A5712464B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5C957602-E6E1-48FD-A674-F0E29B19C852}"/>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21" name="Text Placeholder 9">
            <a:extLst>
              <a:ext uri="{FF2B5EF4-FFF2-40B4-BE49-F238E27FC236}">
                <a16:creationId xmlns:a16="http://schemas.microsoft.com/office/drawing/2014/main" id="{D5E640DD-5644-4072-B700-BE75881795F4}"/>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1CE8A87F-3E35-4DEB-81B0-C1AC29D11862}"/>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dirty="0"/>
              <a:t>Speaker name</a:t>
            </a:r>
          </a:p>
        </p:txBody>
      </p:sp>
      <p:sp>
        <p:nvSpPr>
          <p:cNvPr id="23" name="Text Placeholder 9">
            <a:extLst>
              <a:ext uri="{FF2B5EF4-FFF2-40B4-BE49-F238E27FC236}">
                <a16:creationId xmlns:a16="http://schemas.microsoft.com/office/drawing/2014/main" id="{DCA938FB-2229-41FA-B422-BA4198B7425A}"/>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3E92DC88-034C-420D-85C5-F8681F9E9FAB}"/>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dirty="0"/>
              <a:t>Speaker name</a:t>
            </a:r>
          </a:p>
        </p:txBody>
      </p:sp>
      <p:sp>
        <p:nvSpPr>
          <p:cNvPr id="25" name="Text Placeholder 9">
            <a:extLst>
              <a:ext uri="{FF2B5EF4-FFF2-40B4-BE49-F238E27FC236}">
                <a16:creationId xmlns:a16="http://schemas.microsoft.com/office/drawing/2014/main" id="{4D8C021E-4635-4036-8672-099B9DD4B340}"/>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dirty="0"/>
              <a:t>Speaker contact info (email or socials)</a:t>
            </a:r>
          </a:p>
        </p:txBody>
      </p:sp>
    </p:spTree>
    <p:extLst>
      <p:ext uri="{BB962C8B-B14F-4D97-AF65-F5344CB8AC3E}">
        <p14:creationId xmlns:p14="http://schemas.microsoft.com/office/powerpoint/2010/main" val="14227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 You Option 9">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280A60-AE9B-4B6A-975D-35CFC5451D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8" name="Picture 17">
            <a:extLst>
              <a:ext uri="{FF2B5EF4-FFF2-40B4-BE49-F238E27FC236}">
                <a16:creationId xmlns:a16="http://schemas.microsoft.com/office/drawing/2014/main" id="{742C9EB4-F1AF-4D5B-B797-12A017CD00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9070AF26-7CD2-427C-AA91-5007610CFA2B}"/>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21" name="Text Placeholder 9">
            <a:extLst>
              <a:ext uri="{FF2B5EF4-FFF2-40B4-BE49-F238E27FC236}">
                <a16:creationId xmlns:a16="http://schemas.microsoft.com/office/drawing/2014/main" id="{2C7F58AC-B161-4FBE-9FD6-B35E51E34568}"/>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F1CD2A80-C504-434F-936F-3B2B1AFCEFD2}"/>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dirty="0"/>
              <a:t>Speaker name</a:t>
            </a:r>
          </a:p>
        </p:txBody>
      </p:sp>
      <p:sp>
        <p:nvSpPr>
          <p:cNvPr id="23" name="Text Placeholder 9">
            <a:extLst>
              <a:ext uri="{FF2B5EF4-FFF2-40B4-BE49-F238E27FC236}">
                <a16:creationId xmlns:a16="http://schemas.microsoft.com/office/drawing/2014/main" id="{47C96C28-DBE7-41AE-B2A4-8E50C128D8D9}"/>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AE9D8EDA-E4CA-4B74-9177-7D67910B1738}"/>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dirty="0"/>
              <a:t>Speaker name</a:t>
            </a:r>
          </a:p>
        </p:txBody>
      </p:sp>
      <p:sp>
        <p:nvSpPr>
          <p:cNvPr id="25" name="Text Placeholder 9">
            <a:extLst>
              <a:ext uri="{FF2B5EF4-FFF2-40B4-BE49-F238E27FC236}">
                <a16:creationId xmlns:a16="http://schemas.microsoft.com/office/drawing/2014/main" id="{B45939A9-6CA0-455E-9033-788F15899CEB}"/>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dirty="0"/>
              <a:t>Speaker contact info (email or socials)</a:t>
            </a:r>
          </a:p>
        </p:txBody>
      </p:sp>
    </p:spTree>
    <p:extLst>
      <p:ext uri="{BB962C8B-B14F-4D97-AF65-F5344CB8AC3E}">
        <p14:creationId xmlns:p14="http://schemas.microsoft.com/office/powerpoint/2010/main" val="303992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6F6C234-214B-8E45-A8C4-1B5635B3F2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16" name="Title 1">
            <a:extLst>
              <a:ext uri="{FF2B5EF4-FFF2-40B4-BE49-F238E27FC236}">
                <a16:creationId xmlns:a16="http://schemas.microsoft.com/office/drawing/2014/main" id="{BB96F7E5-CEF7-F94F-807E-725EFBF7DC31}"/>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7" name="Subtitle 2">
            <a:extLst>
              <a:ext uri="{FF2B5EF4-FFF2-40B4-BE49-F238E27FC236}">
                <a16:creationId xmlns:a16="http://schemas.microsoft.com/office/drawing/2014/main" id="{9F02685D-2D0B-0647-B990-BED1A5FB2D11}"/>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8" name="Text Placeholder 7">
            <a:extLst>
              <a:ext uri="{FF2B5EF4-FFF2-40B4-BE49-F238E27FC236}">
                <a16:creationId xmlns:a16="http://schemas.microsoft.com/office/drawing/2014/main" id="{D522E963-54F4-AF43-9481-C52EC63504FA}"/>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2"/>
                </a:solidFill>
              </a:rPr>
              <a:t>© 2022, Amazon Web Services, Inc. or its affiliates. All rights reserved. Amazon Confidential and Trademark.</a:t>
            </a:r>
          </a:p>
        </p:txBody>
      </p:sp>
      <p:pic>
        <p:nvPicPr>
          <p:cNvPr id="14" name="Picture 13">
            <a:extLst>
              <a:ext uri="{FF2B5EF4-FFF2-40B4-BE49-F238E27FC236}">
                <a16:creationId xmlns:a16="http://schemas.microsoft.com/office/drawing/2014/main" id="{F2353722-68E3-4138-8A81-F72F7531BC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Tree>
    <p:extLst>
      <p:ext uri="{BB962C8B-B14F-4D97-AF65-F5344CB8AC3E}">
        <p14:creationId xmlns:p14="http://schemas.microsoft.com/office/powerpoint/2010/main" val="71268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Option 10">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9A699E-B4B3-1840-979A-7213DB9862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9" name="Picture 18">
            <a:extLst>
              <a:ext uri="{FF2B5EF4-FFF2-40B4-BE49-F238E27FC236}">
                <a16:creationId xmlns:a16="http://schemas.microsoft.com/office/drawing/2014/main" id="{67DDEC3C-3A7B-41CD-BA1E-F1F67821AD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8E75229E-512D-4B42-B5D1-CF8CCA9E6AA1}"/>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21" name="Text Placeholder 9">
            <a:extLst>
              <a:ext uri="{FF2B5EF4-FFF2-40B4-BE49-F238E27FC236}">
                <a16:creationId xmlns:a16="http://schemas.microsoft.com/office/drawing/2014/main" id="{BA19A9CC-5AEE-44CE-AEDF-830A16B5066B}"/>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1DE48800-5CD8-4B07-BDB4-0138FFA20772}"/>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dirty="0"/>
              <a:t>Speaker name</a:t>
            </a:r>
          </a:p>
        </p:txBody>
      </p:sp>
      <p:sp>
        <p:nvSpPr>
          <p:cNvPr id="23" name="Text Placeholder 9">
            <a:extLst>
              <a:ext uri="{FF2B5EF4-FFF2-40B4-BE49-F238E27FC236}">
                <a16:creationId xmlns:a16="http://schemas.microsoft.com/office/drawing/2014/main" id="{950D0EB8-6F99-44AC-AA8F-9D74CE0E12F4}"/>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21EF49EB-4904-4C76-997C-A99DA56896B4}"/>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dirty="0"/>
              <a:t>Speaker name</a:t>
            </a:r>
          </a:p>
        </p:txBody>
      </p:sp>
      <p:sp>
        <p:nvSpPr>
          <p:cNvPr id="25" name="Text Placeholder 9">
            <a:extLst>
              <a:ext uri="{FF2B5EF4-FFF2-40B4-BE49-F238E27FC236}">
                <a16:creationId xmlns:a16="http://schemas.microsoft.com/office/drawing/2014/main" id="{50712B44-50FF-4BA1-9E6C-5F60AEE2F435}"/>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dirty="0"/>
              <a:t>Speaker contact info (email or socials)</a:t>
            </a:r>
          </a:p>
        </p:txBody>
      </p:sp>
    </p:spTree>
    <p:extLst>
      <p:ext uri="{BB962C8B-B14F-4D97-AF65-F5344CB8AC3E}">
        <p14:creationId xmlns:p14="http://schemas.microsoft.com/office/powerpoint/2010/main" val="400853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 You Option 11">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2AD207-CE0A-4D3E-A94F-E95D4794AF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600" y="2461211"/>
            <a:ext cx="6257926"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8" name="Picture 17">
            <a:extLst>
              <a:ext uri="{FF2B5EF4-FFF2-40B4-BE49-F238E27FC236}">
                <a16:creationId xmlns:a16="http://schemas.microsoft.com/office/drawing/2014/main" id="{D3E8DB85-756D-43AA-A4E5-05992D1281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97B59644-4343-4773-A28F-4CBF7DF4E515}"/>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21" name="Text Placeholder 9">
            <a:extLst>
              <a:ext uri="{FF2B5EF4-FFF2-40B4-BE49-F238E27FC236}">
                <a16:creationId xmlns:a16="http://schemas.microsoft.com/office/drawing/2014/main" id="{E64855C4-2627-46E1-A9CA-B148C6AD8185}"/>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8E36E688-F3C3-40CD-9899-3D65D5174B02}"/>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dirty="0"/>
              <a:t>Speaker name</a:t>
            </a:r>
          </a:p>
        </p:txBody>
      </p:sp>
      <p:sp>
        <p:nvSpPr>
          <p:cNvPr id="23" name="Text Placeholder 9">
            <a:extLst>
              <a:ext uri="{FF2B5EF4-FFF2-40B4-BE49-F238E27FC236}">
                <a16:creationId xmlns:a16="http://schemas.microsoft.com/office/drawing/2014/main" id="{1DF14098-B30D-4FC9-B638-A7F0EAA1DD63}"/>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EA87B262-4F9C-4963-B71F-6A599F51E47C}"/>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dirty="0"/>
              <a:t>Speaker name</a:t>
            </a:r>
          </a:p>
        </p:txBody>
      </p:sp>
      <p:sp>
        <p:nvSpPr>
          <p:cNvPr id="25" name="Text Placeholder 9">
            <a:extLst>
              <a:ext uri="{FF2B5EF4-FFF2-40B4-BE49-F238E27FC236}">
                <a16:creationId xmlns:a16="http://schemas.microsoft.com/office/drawing/2014/main" id="{92E6B7D5-F737-477D-BCEB-A0FC9AA5214E}"/>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dirty="0"/>
              <a:t>Speaker contact info (email or socials)</a:t>
            </a:r>
          </a:p>
        </p:txBody>
      </p:sp>
    </p:spTree>
    <p:extLst>
      <p:ext uri="{BB962C8B-B14F-4D97-AF65-F5344CB8AC3E}">
        <p14:creationId xmlns:p14="http://schemas.microsoft.com/office/powerpoint/2010/main" val="99838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Option 12">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E68949-CE6F-4504-96F3-8F99C5B810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600" y="2461211"/>
            <a:ext cx="6257926"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9" name="Picture 18">
            <a:extLst>
              <a:ext uri="{FF2B5EF4-FFF2-40B4-BE49-F238E27FC236}">
                <a16:creationId xmlns:a16="http://schemas.microsoft.com/office/drawing/2014/main" id="{3A34A202-5BCA-4C63-9A75-29E977C2BC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564D0F4C-32F5-4FAE-A5FD-112D779673FA}"/>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21" name="Text Placeholder 9">
            <a:extLst>
              <a:ext uri="{FF2B5EF4-FFF2-40B4-BE49-F238E27FC236}">
                <a16:creationId xmlns:a16="http://schemas.microsoft.com/office/drawing/2014/main" id="{2BAE7EE1-DB4F-46E7-B763-260F18958565}"/>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A923609D-11EC-4A90-9DF4-6011CEFA068B}"/>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dirty="0"/>
              <a:t>Speaker name</a:t>
            </a:r>
          </a:p>
        </p:txBody>
      </p:sp>
      <p:sp>
        <p:nvSpPr>
          <p:cNvPr id="23" name="Text Placeholder 9">
            <a:extLst>
              <a:ext uri="{FF2B5EF4-FFF2-40B4-BE49-F238E27FC236}">
                <a16:creationId xmlns:a16="http://schemas.microsoft.com/office/drawing/2014/main" id="{FA5F0A2C-DD2C-42D9-9891-3AC7EAC58A02}"/>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16FE6896-B28C-4407-9B9D-30EF7DEEC102}"/>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dirty="0"/>
              <a:t>Speaker name</a:t>
            </a:r>
          </a:p>
        </p:txBody>
      </p:sp>
      <p:sp>
        <p:nvSpPr>
          <p:cNvPr id="25" name="Text Placeholder 9">
            <a:extLst>
              <a:ext uri="{FF2B5EF4-FFF2-40B4-BE49-F238E27FC236}">
                <a16:creationId xmlns:a16="http://schemas.microsoft.com/office/drawing/2014/main" id="{B0B2D505-D8BD-49D5-BA6B-C78D78B5144C}"/>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dirty="0"/>
              <a:t>Speaker contact info (email or socials)</a:t>
            </a:r>
          </a:p>
        </p:txBody>
      </p:sp>
    </p:spTree>
    <p:extLst>
      <p:ext uri="{BB962C8B-B14F-4D97-AF65-F5344CB8AC3E}">
        <p14:creationId xmlns:p14="http://schemas.microsoft.com/office/powerpoint/2010/main" val="62878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Option 13">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6BDE67F-978F-4031-B3D3-DF4DCF6C9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600" y="2461211"/>
            <a:ext cx="6257926"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8" name="Picture 17">
            <a:extLst>
              <a:ext uri="{FF2B5EF4-FFF2-40B4-BE49-F238E27FC236}">
                <a16:creationId xmlns:a16="http://schemas.microsoft.com/office/drawing/2014/main" id="{08EAADDF-3715-41F9-80EB-8089BE4C7D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230FD717-B5D1-4382-B640-9A1502DF2959}"/>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21" name="Text Placeholder 9">
            <a:extLst>
              <a:ext uri="{FF2B5EF4-FFF2-40B4-BE49-F238E27FC236}">
                <a16:creationId xmlns:a16="http://schemas.microsoft.com/office/drawing/2014/main" id="{680AFCB4-6EDA-47FA-9B03-8D52A0247087}"/>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2A3C913E-49B8-4E01-84BA-3E1302AAAAB4}"/>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dirty="0"/>
              <a:t>Speaker name</a:t>
            </a:r>
          </a:p>
        </p:txBody>
      </p:sp>
      <p:sp>
        <p:nvSpPr>
          <p:cNvPr id="23" name="Text Placeholder 9">
            <a:extLst>
              <a:ext uri="{FF2B5EF4-FFF2-40B4-BE49-F238E27FC236}">
                <a16:creationId xmlns:a16="http://schemas.microsoft.com/office/drawing/2014/main" id="{35F2329A-FFEB-498F-831A-5B64A8D8A288}"/>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7DE1BE55-27D0-4CCD-BC1C-1E28603B288D}"/>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dirty="0"/>
              <a:t>Speaker name</a:t>
            </a:r>
          </a:p>
        </p:txBody>
      </p:sp>
      <p:sp>
        <p:nvSpPr>
          <p:cNvPr id="25" name="Text Placeholder 9">
            <a:extLst>
              <a:ext uri="{FF2B5EF4-FFF2-40B4-BE49-F238E27FC236}">
                <a16:creationId xmlns:a16="http://schemas.microsoft.com/office/drawing/2014/main" id="{801B2B04-0E68-469F-97F4-1485CABC8942}"/>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dirty="0"/>
              <a:t>Speaker contact info (email or socials)</a:t>
            </a:r>
          </a:p>
        </p:txBody>
      </p:sp>
    </p:spTree>
    <p:extLst>
      <p:ext uri="{BB962C8B-B14F-4D97-AF65-F5344CB8AC3E}">
        <p14:creationId xmlns:p14="http://schemas.microsoft.com/office/powerpoint/2010/main" val="297730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Option 14">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A8B14CE-D48C-4755-97B8-C8D09BC428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600" y="2461211"/>
            <a:ext cx="6257926"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9" name="Picture 18">
            <a:extLst>
              <a:ext uri="{FF2B5EF4-FFF2-40B4-BE49-F238E27FC236}">
                <a16:creationId xmlns:a16="http://schemas.microsoft.com/office/drawing/2014/main" id="{A72E4779-460A-4AB2-B60F-636DA52DBE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46067447-57A4-4241-95CA-58BA6147CCF0}"/>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21" name="Text Placeholder 9">
            <a:extLst>
              <a:ext uri="{FF2B5EF4-FFF2-40B4-BE49-F238E27FC236}">
                <a16:creationId xmlns:a16="http://schemas.microsoft.com/office/drawing/2014/main" id="{86F5222C-6420-402E-8432-442A9B9039BD}"/>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7FF9F2DF-FEFD-4519-BA6A-321AE118D617}"/>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dirty="0"/>
              <a:t>Speaker name</a:t>
            </a:r>
          </a:p>
        </p:txBody>
      </p:sp>
      <p:sp>
        <p:nvSpPr>
          <p:cNvPr id="23" name="Text Placeholder 9">
            <a:extLst>
              <a:ext uri="{FF2B5EF4-FFF2-40B4-BE49-F238E27FC236}">
                <a16:creationId xmlns:a16="http://schemas.microsoft.com/office/drawing/2014/main" id="{FB278312-C7E9-4084-9DA4-8FF690E63DCB}"/>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3841CF4B-BB8A-4DB4-9E3A-0FE156EE607E}"/>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dirty="0"/>
              <a:t>Speaker name</a:t>
            </a:r>
          </a:p>
        </p:txBody>
      </p:sp>
      <p:sp>
        <p:nvSpPr>
          <p:cNvPr id="25" name="Text Placeholder 9">
            <a:extLst>
              <a:ext uri="{FF2B5EF4-FFF2-40B4-BE49-F238E27FC236}">
                <a16:creationId xmlns:a16="http://schemas.microsoft.com/office/drawing/2014/main" id="{2CCD502E-CCF3-4763-BBA5-9668C6A2CD81}"/>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dirty="0"/>
              <a:t>Speaker contact info (email or socials)</a:t>
            </a:r>
          </a:p>
        </p:txBody>
      </p:sp>
    </p:spTree>
    <p:extLst>
      <p:ext uri="{BB962C8B-B14F-4D97-AF65-F5344CB8AC3E}">
        <p14:creationId xmlns:p14="http://schemas.microsoft.com/office/powerpoint/2010/main" val="165344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Option 15">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99E97E-66C6-4818-BD73-FD1DEC2A17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600" y="2461211"/>
            <a:ext cx="6257926"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8" name="Picture 17">
            <a:extLst>
              <a:ext uri="{FF2B5EF4-FFF2-40B4-BE49-F238E27FC236}">
                <a16:creationId xmlns:a16="http://schemas.microsoft.com/office/drawing/2014/main" id="{73CF5C72-58D2-4105-AADB-DD17ABECFC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EE89F7E8-34D5-405B-AE9C-9A1ACC3C2B2E}"/>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21" name="Text Placeholder 9">
            <a:extLst>
              <a:ext uri="{FF2B5EF4-FFF2-40B4-BE49-F238E27FC236}">
                <a16:creationId xmlns:a16="http://schemas.microsoft.com/office/drawing/2014/main" id="{FE382DE2-8277-44F2-BA33-B9F080C86318}"/>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2F3C8CFB-D16E-4A3C-AD00-0A429FF6466C}"/>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dirty="0"/>
              <a:t>Speaker name</a:t>
            </a:r>
          </a:p>
        </p:txBody>
      </p:sp>
      <p:sp>
        <p:nvSpPr>
          <p:cNvPr id="23" name="Text Placeholder 9">
            <a:extLst>
              <a:ext uri="{FF2B5EF4-FFF2-40B4-BE49-F238E27FC236}">
                <a16:creationId xmlns:a16="http://schemas.microsoft.com/office/drawing/2014/main" id="{C0923359-3BBB-4CE7-B735-2F4ADEAECF74}"/>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E287D8B1-049A-44B5-941A-00789112FB84}"/>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dirty="0"/>
              <a:t>Speaker name</a:t>
            </a:r>
          </a:p>
        </p:txBody>
      </p:sp>
      <p:sp>
        <p:nvSpPr>
          <p:cNvPr id="25" name="Text Placeholder 9">
            <a:extLst>
              <a:ext uri="{FF2B5EF4-FFF2-40B4-BE49-F238E27FC236}">
                <a16:creationId xmlns:a16="http://schemas.microsoft.com/office/drawing/2014/main" id="{C754C1F4-1140-46D2-8F46-A49CC24C6485}"/>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dirty="0"/>
              <a:t>Speaker contact info (email or socials)</a:t>
            </a:r>
          </a:p>
        </p:txBody>
      </p:sp>
    </p:spTree>
    <p:extLst>
      <p:ext uri="{BB962C8B-B14F-4D97-AF65-F5344CB8AC3E}">
        <p14:creationId xmlns:p14="http://schemas.microsoft.com/office/powerpoint/2010/main" val="388654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Option 16">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4623BD-B67C-4E55-8A2B-78F2A27CCA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7"/>
          <a:stretch/>
        </p:blipFill>
        <p:spPr>
          <a:xfrm>
            <a:off x="0" y="0"/>
            <a:ext cx="12191999"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1"/>
                </a:solidFill>
              </a:rPr>
              <a:t>© 2022,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600" y="2461211"/>
            <a:ext cx="6257926"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9" name="Picture 18">
            <a:extLst>
              <a:ext uri="{FF2B5EF4-FFF2-40B4-BE49-F238E27FC236}">
                <a16:creationId xmlns:a16="http://schemas.microsoft.com/office/drawing/2014/main" id="{DB5FD913-AA31-4215-9688-5AEC91B155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2122668E-8FB9-448F-A378-4A580E1A57BF}"/>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dirty="0"/>
              <a:t>Speaker name</a:t>
            </a:r>
          </a:p>
        </p:txBody>
      </p:sp>
      <p:sp>
        <p:nvSpPr>
          <p:cNvPr id="21" name="Text Placeholder 9">
            <a:extLst>
              <a:ext uri="{FF2B5EF4-FFF2-40B4-BE49-F238E27FC236}">
                <a16:creationId xmlns:a16="http://schemas.microsoft.com/office/drawing/2014/main" id="{A949EC9C-3C70-49AA-8B49-6ADBA205EF42}"/>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B4F15B12-1AC6-4328-97BB-8B37EE3A0222}"/>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dirty="0"/>
              <a:t>Speaker name</a:t>
            </a:r>
          </a:p>
        </p:txBody>
      </p:sp>
      <p:sp>
        <p:nvSpPr>
          <p:cNvPr id="23" name="Text Placeholder 9">
            <a:extLst>
              <a:ext uri="{FF2B5EF4-FFF2-40B4-BE49-F238E27FC236}">
                <a16:creationId xmlns:a16="http://schemas.microsoft.com/office/drawing/2014/main" id="{CEF48591-DA78-43C0-AB30-09A697E96E1A}"/>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B2E2B554-8152-4875-8AE7-DB559878A5EE}"/>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dirty="0"/>
              <a:t>Speaker name</a:t>
            </a:r>
          </a:p>
        </p:txBody>
      </p:sp>
      <p:sp>
        <p:nvSpPr>
          <p:cNvPr id="25" name="Text Placeholder 9">
            <a:extLst>
              <a:ext uri="{FF2B5EF4-FFF2-40B4-BE49-F238E27FC236}">
                <a16:creationId xmlns:a16="http://schemas.microsoft.com/office/drawing/2014/main" id="{94C9D5B0-6B00-4369-AE51-42B65E61ED2C}"/>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dirty="0"/>
              <a:t>Speaker contact info (email or socials)</a:t>
            </a:r>
          </a:p>
        </p:txBody>
      </p:sp>
    </p:spTree>
    <p:extLst>
      <p:ext uri="{BB962C8B-B14F-4D97-AF65-F5344CB8AC3E}">
        <p14:creationId xmlns:p14="http://schemas.microsoft.com/office/powerpoint/2010/main" val="19068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09600" y="1718982"/>
            <a:ext cx="10972800" cy="44913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fld id="{C5B9618C-9F62-4F45-BFEE-50FB60B5EA01}" type="datetime1">
              <a:rPr lang="en-US" smtClean="0"/>
              <a:t>2/8/24</a:t>
            </a:fld>
            <a:endParaRPr lang="en-US"/>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a:t>
            </a:fld>
            <a:endParaRPr lang="en-US"/>
          </a:p>
        </p:txBody>
      </p:sp>
    </p:spTree>
    <p:extLst>
      <p:ext uri="{BB962C8B-B14F-4D97-AF65-F5344CB8AC3E}">
        <p14:creationId xmlns:p14="http://schemas.microsoft.com/office/powerpoint/2010/main" val="248409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724900" y="914399"/>
            <a:ext cx="2857500" cy="52959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609600" y="914399"/>
            <a:ext cx="7962900" cy="52959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fld id="{5DB1154A-3B33-8844-9990-D67A6550F1FA}" type="datetime1">
              <a:rPr lang="en-US" smtClean="0"/>
              <a:t>2/8/24</a:t>
            </a:fld>
            <a:endParaRPr lang="en-US"/>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a:t>
            </a:fld>
            <a:endParaRPr lang="en-US"/>
          </a:p>
        </p:txBody>
      </p:sp>
    </p:spTree>
    <p:extLst>
      <p:ext uri="{BB962C8B-B14F-4D97-AF65-F5344CB8AC3E}">
        <p14:creationId xmlns:p14="http://schemas.microsoft.com/office/powerpoint/2010/main" val="284774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3486150" y="2512370"/>
            <a:ext cx="7353300" cy="1874103"/>
          </a:xfrm>
          <a:prstGeom prst="rect">
            <a:avLst/>
          </a:prstGeom>
          <a:noFill/>
        </p:spPr>
        <p:txBody>
          <a:bodyPr wrap="square" rtlCol="0">
            <a:spAutoFit/>
          </a:bodyPr>
          <a:lstStyle/>
          <a:p>
            <a:pPr algn="l">
              <a:lnSpc>
                <a:spcPct val="80000"/>
              </a:lnSpc>
            </a:pPr>
            <a:r>
              <a:rPr lang="en-US" sz="6000" dirty="0">
                <a:latin typeface="+mj-lt"/>
              </a:rPr>
              <a:t>Do not use layouts after this slide.</a:t>
            </a:r>
            <a:br>
              <a:rPr lang="en-US" sz="6000" dirty="0">
                <a:latin typeface="+mj-lt"/>
              </a:rPr>
            </a:br>
            <a:r>
              <a:rPr lang="en-US" sz="2000" dirty="0">
                <a:latin typeface="+mj-lt"/>
              </a:rPr>
              <a:t>They are not part of the official template.</a:t>
            </a:r>
            <a:endParaRPr lang="en-US" sz="60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250" y="2114549"/>
            <a:ext cx="2628900" cy="2628900"/>
          </a:xfrm>
          <a:prstGeom prst="rect">
            <a:avLst/>
          </a:prstGeom>
        </p:spPr>
      </p:pic>
      <p:sp>
        <p:nvSpPr>
          <p:cNvPr id="8" name="Rectangle 7">
            <a:extLst>
              <a:ext uri="{FF2B5EF4-FFF2-40B4-BE49-F238E27FC236}">
                <a16:creationId xmlns:a16="http://schemas.microsoft.com/office/drawing/2014/main" id="{A56A91D7-A142-41A9-9775-90FA8A0EC8F4}"/>
              </a:ext>
            </a:extLst>
          </p:cNvPr>
          <p:cNvSpPr/>
          <p:nvPr userDrawn="1"/>
        </p:nvSpPr>
        <p:spPr>
          <a:xfrm>
            <a:off x="380999" y="6337300"/>
            <a:ext cx="4943475" cy="5207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4A252AA-410C-4410-AE45-9D483892FCD8}"/>
              </a:ext>
            </a:extLst>
          </p:cNvPr>
          <p:cNvSpPr/>
          <p:nvPr userDrawn="1"/>
        </p:nvSpPr>
        <p:spPr>
          <a:xfrm>
            <a:off x="380999" y="163722"/>
            <a:ext cx="4943475" cy="5207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04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Option 7">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A13C1F-8C67-404B-B806-4F34A751FD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2"/>
                </a:solidFill>
              </a:rPr>
              <a:t>© 2022, Amazon Web Services, Inc. or its affiliates. All rights reserved. Amazon Confidential and Trademark.</a:t>
            </a:r>
          </a:p>
        </p:txBody>
      </p:sp>
      <p:pic>
        <p:nvPicPr>
          <p:cNvPr id="13" name="Picture 12">
            <a:extLst>
              <a:ext uri="{FF2B5EF4-FFF2-40B4-BE49-F238E27FC236}">
                <a16:creationId xmlns:a16="http://schemas.microsoft.com/office/drawing/2014/main" id="{0A0E4D76-1B78-41A6-A9DC-5B3B502BB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5" name="Title 1">
            <a:extLst>
              <a:ext uri="{FF2B5EF4-FFF2-40B4-BE49-F238E27FC236}">
                <a16:creationId xmlns:a16="http://schemas.microsoft.com/office/drawing/2014/main" id="{6E455010-7B35-9742-B50E-A6B674540647}"/>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6" name="Subtitle 2">
            <a:extLst>
              <a:ext uri="{FF2B5EF4-FFF2-40B4-BE49-F238E27FC236}">
                <a16:creationId xmlns:a16="http://schemas.microsoft.com/office/drawing/2014/main" id="{2A1C31DD-7D86-6C4C-99E0-7D46330512AA}"/>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7" name="Text Placeholder 7">
            <a:extLst>
              <a:ext uri="{FF2B5EF4-FFF2-40B4-BE49-F238E27FC236}">
                <a16:creationId xmlns:a16="http://schemas.microsoft.com/office/drawing/2014/main" id="{00053B94-E105-D042-9913-F855569405C3}"/>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9FFCEA"/>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411802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Option 8">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97EE93C-8CD6-4A71-B69D-AC03D8B478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2"/>
                </a:solidFill>
              </a:rPr>
              <a:t>© 2022, Amazon Web Services, Inc. or its affiliates. All rights reserved. Amazon Confidential and Trademark.</a:t>
            </a:r>
          </a:p>
        </p:txBody>
      </p:sp>
      <p:pic>
        <p:nvPicPr>
          <p:cNvPr id="14" name="Picture 13">
            <a:extLst>
              <a:ext uri="{FF2B5EF4-FFF2-40B4-BE49-F238E27FC236}">
                <a16:creationId xmlns:a16="http://schemas.microsoft.com/office/drawing/2014/main" id="{E7155C57-5861-4985-97FD-080A655F69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5" name="Title 1">
            <a:extLst>
              <a:ext uri="{FF2B5EF4-FFF2-40B4-BE49-F238E27FC236}">
                <a16:creationId xmlns:a16="http://schemas.microsoft.com/office/drawing/2014/main" id="{D0496D7F-8811-9C40-8AD9-1215D49C648A}"/>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6" name="Subtitle 2">
            <a:extLst>
              <a:ext uri="{FF2B5EF4-FFF2-40B4-BE49-F238E27FC236}">
                <a16:creationId xmlns:a16="http://schemas.microsoft.com/office/drawing/2014/main" id="{E4E46639-F61D-9F4E-968F-2A5A6E6F3EA0}"/>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7" name="Text Placeholder 7">
            <a:extLst>
              <a:ext uri="{FF2B5EF4-FFF2-40B4-BE49-F238E27FC236}">
                <a16:creationId xmlns:a16="http://schemas.microsoft.com/office/drawing/2014/main" id="{B0110855-9386-BD40-9094-B241BE8F6CF1}"/>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FFAD97"/>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62937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Option 9">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B70BFFB-0093-421A-9336-050D902227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dirty="0">
                <a:solidFill>
                  <a:schemeClr val="tx2"/>
                </a:solidFill>
              </a:rPr>
              <a:t>© 2022, Amazon Web Services, Inc. or its affiliates. All rights reserved. Amazon Confidential and Trademark.</a:t>
            </a:r>
          </a:p>
        </p:txBody>
      </p:sp>
      <p:pic>
        <p:nvPicPr>
          <p:cNvPr id="13" name="Picture 12">
            <a:extLst>
              <a:ext uri="{FF2B5EF4-FFF2-40B4-BE49-F238E27FC236}">
                <a16:creationId xmlns:a16="http://schemas.microsoft.com/office/drawing/2014/main" id="{AF33CD46-0AFF-491A-81DD-A41D6C0A0C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5" name="Title 1">
            <a:extLst>
              <a:ext uri="{FF2B5EF4-FFF2-40B4-BE49-F238E27FC236}">
                <a16:creationId xmlns:a16="http://schemas.microsoft.com/office/drawing/2014/main" id="{4ED0A9D8-59DF-E64A-890C-A6D60159A66C}"/>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6" name="Subtitle 2">
            <a:extLst>
              <a:ext uri="{FF2B5EF4-FFF2-40B4-BE49-F238E27FC236}">
                <a16:creationId xmlns:a16="http://schemas.microsoft.com/office/drawing/2014/main" id="{139E3358-D530-E04F-9A88-6C2403D3A7C9}"/>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7" name="Text Placeholder 7">
            <a:extLst>
              <a:ext uri="{FF2B5EF4-FFF2-40B4-BE49-F238E27FC236}">
                <a16:creationId xmlns:a16="http://schemas.microsoft.com/office/drawing/2014/main" id="{C97EDE61-6AC1-604A-8F9B-2FF45A758628}"/>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FFD7BC"/>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89932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609600" y="914401"/>
            <a:ext cx="10972800" cy="535531"/>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609600" y="1718983"/>
            <a:ext cx="10972800" cy="2203680"/>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5FF7498-417D-4745-9CAD-8718DE78FE52}" type="datetime1">
              <a:rPr lang="en-US" smtClean="0"/>
              <a:t>2/8/24</a:t>
            </a:fld>
            <a:endParaRPr lang="en-US"/>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4B8DE2-A4E8-46E4-8BBF-D75455EFF32C}" type="slidenum">
              <a:rPr lang="en-US" smtClean="0"/>
              <a:pPr/>
              <a:t>‹#›</a:t>
            </a:fld>
            <a:endParaRPr lang="en-US"/>
          </a:p>
        </p:txBody>
      </p:sp>
      <p:sp>
        <p:nvSpPr>
          <p:cNvPr id="10" name="TextBox 9">
            <a:extLst>
              <a:ext uri="{FF2B5EF4-FFF2-40B4-BE49-F238E27FC236}">
                <a16:creationId xmlns:a16="http://schemas.microsoft.com/office/drawing/2014/main" id="{C6F1CF42-1C9C-47C2-AE41-78BE145251DB}"/>
              </a:ext>
            </a:extLst>
          </p:cNvPr>
          <p:cNvSpPr txBox="1"/>
          <p:nvPr userDrawn="1"/>
        </p:nvSpPr>
        <p:spPr>
          <a:xfrm>
            <a:off x="1141084" y="6389813"/>
            <a:ext cx="2638864" cy="184666"/>
          </a:xfrm>
          <a:prstGeom prst="rect">
            <a:avLst/>
          </a:prstGeom>
          <a:noFill/>
        </p:spPr>
        <p:txBody>
          <a:bodyPr wrap="none" rtlCol="0">
            <a:spAutoFit/>
          </a:bodyPr>
          <a:lstStyle/>
          <a:p>
            <a:pPr algn="l"/>
            <a:r>
              <a:rPr lang="en-US" sz="600" dirty="0"/>
              <a:t>© 2024, Amazon Web Services, Inc. or its affiliates. All rights reserved. </a:t>
            </a:r>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71">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471148940"/>
      </p:ext>
    </p:extLst>
  </p:cSld>
  <p:clrMap bg1="dk1" tx1="lt1" bg2="dk2" tx2="lt2" accent1="accent1" accent2="accent2" accent3="accent3" accent4="accent4" accent5="accent5" accent6="accent6" hlink="hlink" folHlink="folHlink"/>
  <p:sldLayoutIdLst>
    <p:sldLayoutId id="2147483649" r:id="rId1"/>
    <p:sldLayoutId id="2147483712" r:id="rId2"/>
    <p:sldLayoutId id="2147483711" r:id="rId3"/>
    <p:sldLayoutId id="2147483710" r:id="rId4"/>
    <p:sldLayoutId id="2147483709" r:id="rId5"/>
    <p:sldLayoutId id="2147483679" r:id="rId6"/>
    <p:sldLayoutId id="2147483680" r:id="rId7"/>
    <p:sldLayoutId id="2147483681" r:id="rId8"/>
    <p:sldLayoutId id="2147483682" r:id="rId9"/>
    <p:sldLayoutId id="2147483683" r:id="rId10"/>
    <p:sldLayoutId id="2147483684" r:id="rId11"/>
    <p:sldLayoutId id="2147483685" r:id="rId12"/>
    <p:sldLayoutId id="2147483661" r:id="rId13"/>
    <p:sldLayoutId id="2147483654" r:id="rId14"/>
    <p:sldLayoutId id="2147483662" r:id="rId15"/>
    <p:sldLayoutId id="2147483663" r:id="rId16"/>
    <p:sldLayoutId id="2147483655" r:id="rId17"/>
    <p:sldLayoutId id="2147483650" r:id="rId18"/>
    <p:sldLayoutId id="2147483664" r:id="rId19"/>
    <p:sldLayoutId id="2147483666" r:id="rId20"/>
    <p:sldLayoutId id="2147483667" r:id="rId21"/>
    <p:sldLayoutId id="2147483665" r:id="rId22"/>
    <p:sldLayoutId id="2147483668" r:id="rId23"/>
    <p:sldLayoutId id="2147483653" r:id="rId24"/>
    <p:sldLayoutId id="2147483689" r:id="rId25"/>
    <p:sldLayoutId id="2147483691" r:id="rId26"/>
    <p:sldLayoutId id="2147483690" r:id="rId27"/>
    <p:sldLayoutId id="2147483657" r:id="rId28"/>
    <p:sldLayoutId id="2147483692" r:id="rId29"/>
    <p:sldLayoutId id="2147483694" r:id="rId30"/>
    <p:sldLayoutId id="2147483693" r:id="rId31"/>
    <p:sldLayoutId id="2147483652" r:id="rId32"/>
    <p:sldLayoutId id="2147483669" r:id="rId33"/>
    <p:sldLayoutId id="2147483670" r:id="rId34"/>
    <p:sldLayoutId id="2147483673" r:id="rId35"/>
    <p:sldLayoutId id="2147483651" r:id="rId36"/>
    <p:sldLayoutId id="2147483715" r:id="rId37"/>
    <p:sldLayoutId id="2147483714" r:id="rId38"/>
    <p:sldLayoutId id="2147483713" r:id="rId39"/>
    <p:sldLayoutId id="2147483716" r:id="rId40"/>
    <p:sldLayoutId id="2147483686" r:id="rId41"/>
    <p:sldLayoutId id="2147483687" r:id="rId42"/>
    <p:sldLayoutId id="2147483688" r:id="rId43"/>
    <p:sldLayoutId id="2147483671" r:id="rId44"/>
    <p:sldLayoutId id="2147483672" r:id="rId45"/>
    <p:sldLayoutId id="2147483695" r:id="rId46"/>
    <p:sldLayoutId id="2147483674" r:id="rId47"/>
    <p:sldLayoutId id="2147483675" r:id="rId48"/>
    <p:sldLayoutId id="2147483656" r:id="rId49"/>
    <p:sldLayoutId id="2147483676" r:id="rId50"/>
    <p:sldLayoutId id="2147483719" r:id="rId51"/>
    <p:sldLayoutId id="2147483720" r:id="rId52"/>
    <p:sldLayoutId id="2147483718" r:id="rId53"/>
    <p:sldLayoutId id="2147483717" r:id="rId54"/>
    <p:sldLayoutId id="2147483721" r:id="rId55"/>
    <p:sldLayoutId id="2147483696" r:id="rId56"/>
    <p:sldLayoutId id="2147483697" r:id="rId57"/>
    <p:sldLayoutId id="2147483698" r:id="rId58"/>
    <p:sldLayoutId id="2147483699" r:id="rId59"/>
    <p:sldLayoutId id="2147483700" r:id="rId60"/>
    <p:sldLayoutId id="2147483701" r:id="rId61"/>
    <p:sldLayoutId id="2147483702" r:id="rId62"/>
    <p:sldLayoutId id="2147483703" r:id="rId63"/>
    <p:sldLayoutId id="2147483704" r:id="rId64"/>
    <p:sldLayoutId id="2147483705" r:id="rId65"/>
    <p:sldLayoutId id="2147483706" r:id="rId66"/>
    <p:sldLayoutId id="2147483707" r:id="rId67"/>
    <p:sldLayoutId id="2147483708" r:id="rId68"/>
    <p:sldLayoutId id="2147483678" r:id="rId6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i="0" kern="1200" baseline="0">
          <a:solidFill>
            <a:schemeClr val="tx1"/>
          </a:solidFill>
          <a:latin typeface="Amazon Ember Display" panose="020F0603020204020204" pitchFamily="34" charset="0"/>
          <a:ea typeface="+mj-ea"/>
          <a:cs typeface="+mj-cs"/>
        </a:defRPr>
      </a:lvl1pPr>
    </p:titleStyle>
    <p:body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1"/>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1"/>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1"/>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296" userDrawn="1">
          <p15:clr>
            <a:srgbClr val="F26B43"/>
          </p15:clr>
        </p15:guide>
        <p15:guide id="3" orient="horz" pos="192" userDrawn="1">
          <p15:clr>
            <a:srgbClr val="F26B43"/>
          </p15:clr>
        </p15:guide>
        <p15:guide id="4" orient="horz" pos="3912" userDrawn="1">
          <p15:clr>
            <a:srgbClr val="F26B43"/>
          </p15:clr>
        </p15:guide>
        <p15:guide id="5" orient="horz" pos="1080" userDrawn="1">
          <p15:clr>
            <a:srgbClr val="F26B43"/>
          </p15:clr>
        </p15:guide>
        <p15:guide id="6" orient="horz" pos="57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5EA0A4-BFFF-4BC3-A456-4F94C8037741}"/>
              </a:ext>
            </a:extLst>
          </p:cNvPr>
          <p:cNvSpPr>
            <a:spLocks noGrp="1"/>
          </p:cNvSpPr>
          <p:nvPr>
            <p:ph type="title"/>
          </p:nvPr>
        </p:nvSpPr>
        <p:spPr>
          <a:xfrm>
            <a:off x="609600" y="2718036"/>
            <a:ext cx="7823200" cy="1421928"/>
          </a:xfrm>
        </p:spPr>
        <p:txBody>
          <a:bodyPr/>
          <a:lstStyle/>
          <a:p>
            <a:r>
              <a:rPr lang="en-US" dirty="0"/>
              <a:t>Chaos in Containers</a:t>
            </a:r>
            <a:br>
              <a:rPr lang="en-US" dirty="0"/>
            </a:br>
            <a:r>
              <a:rPr lang="en-US" dirty="0"/>
              <a:t>Unleashing Resilience</a:t>
            </a:r>
          </a:p>
        </p:txBody>
      </p:sp>
      <p:sp>
        <p:nvSpPr>
          <p:cNvPr id="2" name="Slide Number Placeholder 1">
            <a:extLst>
              <a:ext uri="{FF2B5EF4-FFF2-40B4-BE49-F238E27FC236}">
                <a16:creationId xmlns:a16="http://schemas.microsoft.com/office/drawing/2014/main" id="{B315E936-6D72-A74C-BEEF-F8A39E796599}"/>
              </a:ext>
            </a:extLst>
          </p:cNvPr>
          <p:cNvSpPr>
            <a:spLocks noGrp="1"/>
          </p:cNvSpPr>
          <p:nvPr>
            <p:ph type="sldNum" sz="quarter" idx="12"/>
          </p:nvPr>
        </p:nvSpPr>
        <p:spPr/>
        <p:txBody>
          <a:bodyPr/>
          <a:lstStyle/>
          <a:p>
            <a:fld id="{EB4B8DE2-A4E8-46E4-8BBF-D75455EFF32C}" type="slidenum">
              <a:rPr lang="en-US" smtClean="0"/>
              <a:pPr/>
              <a:t>1</a:t>
            </a:fld>
            <a:endParaRPr lang="en-US"/>
          </a:p>
        </p:txBody>
      </p:sp>
      <p:sp>
        <p:nvSpPr>
          <p:cNvPr id="4" name="TextBox 3">
            <a:extLst>
              <a:ext uri="{FF2B5EF4-FFF2-40B4-BE49-F238E27FC236}">
                <a16:creationId xmlns:a16="http://schemas.microsoft.com/office/drawing/2014/main" id="{97781C1B-D22D-CF94-B73C-F477682B6B83}"/>
              </a:ext>
            </a:extLst>
          </p:cNvPr>
          <p:cNvSpPr txBox="1"/>
          <p:nvPr/>
        </p:nvSpPr>
        <p:spPr>
          <a:xfrm>
            <a:off x="698500" y="4394200"/>
            <a:ext cx="7251700" cy="1015663"/>
          </a:xfrm>
          <a:prstGeom prst="rect">
            <a:avLst/>
          </a:prstGeom>
          <a:noFill/>
        </p:spPr>
        <p:txBody>
          <a:bodyPr wrap="square" lIns="0" rIns="0" rtlCol="0">
            <a:spAutoFit/>
          </a:bodyPr>
          <a:lstStyle/>
          <a:p>
            <a:pPr algn="l"/>
            <a:r>
              <a:rPr lang="en-US" sz="2400" b="1" dirty="0"/>
              <a:t>Nathan Peck</a:t>
            </a:r>
          </a:p>
          <a:p>
            <a:pPr algn="l"/>
            <a:r>
              <a:rPr lang="en-US" dirty="0"/>
              <a:t>Senior Developer Advocate</a:t>
            </a:r>
          </a:p>
          <a:p>
            <a:pPr algn="l"/>
            <a:r>
              <a:rPr lang="en-US" dirty="0"/>
              <a:t>Amazon Web Services</a:t>
            </a:r>
          </a:p>
        </p:txBody>
      </p:sp>
    </p:spTree>
    <p:extLst>
      <p:ext uri="{BB962C8B-B14F-4D97-AF65-F5344CB8AC3E}">
        <p14:creationId xmlns:p14="http://schemas.microsoft.com/office/powerpoint/2010/main" val="299930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BC5DB-0C6C-CE2B-B5BD-67A555255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D9E64C-3F9E-6211-E1D7-B086B2A0B8CA}"/>
              </a:ext>
            </a:extLst>
          </p:cNvPr>
          <p:cNvSpPr>
            <a:spLocks noGrp="1"/>
          </p:cNvSpPr>
          <p:nvPr>
            <p:ph type="sldNum" sz="quarter" idx="12"/>
          </p:nvPr>
        </p:nvSpPr>
        <p:spPr/>
        <p:txBody>
          <a:bodyPr/>
          <a:lstStyle/>
          <a:p>
            <a:fld id="{EB4B8DE2-A4E8-46E4-8BBF-D75455EFF32C}" type="slidenum">
              <a:rPr lang="en-US" smtClean="0"/>
              <a:pPr/>
              <a:t>10</a:t>
            </a:fld>
            <a:endParaRPr lang="en-US" dirty="0"/>
          </a:p>
        </p:txBody>
      </p:sp>
      <p:sp>
        <p:nvSpPr>
          <p:cNvPr id="6" name="TextBox 5">
            <a:extLst>
              <a:ext uri="{FF2B5EF4-FFF2-40B4-BE49-F238E27FC236}">
                <a16:creationId xmlns:a16="http://schemas.microsoft.com/office/drawing/2014/main" id="{B7B73CD4-CCD9-0FB9-A072-C7E0601D9932}"/>
              </a:ext>
            </a:extLst>
          </p:cNvPr>
          <p:cNvSpPr txBox="1"/>
          <p:nvPr/>
        </p:nvSpPr>
        <p:spPr>
          <a:xfrm>
            <a:off x="7327900" y="630618"/>
            <a:ext cx="4610100" cy="1877437"/>
          </a:xfrm>
          <a:prstGeom prst="rect">
            <a:avLst/>
          </a:prstGeom>
          <a:noFill/>
        </p:spPr>
        <p:txBody>
          <a:bodyPr wrap="square" lIns="0" rIns="0" rtlCol="0">
            <a:spAutoFit/>
          </a:bodyPr>
          <a:lstStyle/>
          <a:p>
            <a:pPr algn="l"/>
            <a:r>
              <a:rPr lang="en-US" sz="2800" dirty="0"/>
              <a:t>The Collocation Facility</a:t>
            </a:r>
          </a:p>
          <a:p>
            <a:pPr algn="l"/>
            <a:endParaRPr lang="en-US" sz="2800" dirty="0"/>
          </a:p>
          <a:p>
            <a:pPr algn="l"/>
            <a:r>
              <a:rPr lang="en-US" sz="2000" dirty="0"/>
              <a:t>Application runs on a server in a professional collocation facility. Data  is stored on the racked server.</a:t>
            </a:r>
          </a:p>
        </p:txBody>
      </p:sp>
      <p:sp>
        <p:nvSpPr>
          <p:cNvPr id="8" name="TextBox 7">
            <a:extLst>
              <a:ext uri="{FF2B5EF4-FFF2-40B4-BE49-F238E27FC236}">
                <a16:creationId xmlns:a16="http://schemas.microsoft.com/office/drawing/2014/main" id="{B3A9A928-A42A-7AFD-55D3-C8FFD23F544D}"/>
              </a:ext>
            </a:extLst>
          </p:cNvPr>
          <p:cNvSpPr txBox="1"/>
          <p:nvPr/>
        </p:nvSpPr>
        <p:spPr>
          <a:xfrm>
            <a:off x="7327900" y="2873180"/>
            <a:ext cx="4433400" cy="2862322"/>
          </a:xfrm>
          <a:prstGeom prst="rect">
            <a:avLst/>
          </a:prstGeom>
          <a:noFill/>
        </p:spPr>
        <p:txBody>
          <a:bodyPr wrap="square" lIns="0" rIns="0" rtlCol="0">
            <a:spAutoFit/>
          </a:bodyPr>
          <a:lstStyle/>
          <a:p>
            <a:pPr algn="l"/>
            <a:r>
              <a:rPr lang="en-US" dirty="0"/>
              <a:t>Does this facility offer redundant internet and power?</a:t>
            </a:r>
          </a:p>
          <a:p>
            <a:pPr algn="l"/>
            <a:endParaRPr lang="en-US" dirty="0"/>
          </a:p>
          <a:p>
            <a:pPr algn="l"/>
            <a:r>
              <a:rPr lang="en-US" dirty="0"/>
              <a:t>What if my server hardware fails?</a:t>
            </a:r>
          </a:p>
          <a:p>
            <a:pPr algn="l"/>
            <a:endParaRPr lang="en-US" dirty="0"/>
          </a:p>
          <a:p>
            <a:pPr algn="l"/>
            <a:r>
              <a:rPr lang="en-US" dirty="0"/>
              <a:t>What if a neighboring rack catches fire?</a:t>
            </a:r>
            <a:br>
              <a:rPr lang="en-US" dirty="0"/>
            </a:br>
            <a:br>
              <a:rPr lang="en-US" dirty="0"/>
            </a:br>
            <a:r>
              <a:rPr lang="en-US" dirty="0"/>
              <a:t>What if the fire suppression system fails and this entire collocation facility burns down?</a:t>
            </a:r>
          </a:p>
        </p:txBody>
      </p:sp>
      <p:pic>
        <p:nvPicPr>
          <p:cNvPr id="5" name="Picture 4">
            <a:extLst>
              <a:ext uri="{FF2B5EF4-FFF2-40B4-BE49-F238E27FC236}">
                <a16:creationId xmlns:a16="http://schemas.microsoft.com/office/drawing/2014/main" id="{43BD155D-F7FA-4EF2-96D3-E8A9126C5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284640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B82D4-8B2C-F3F6-E587-02B8332C1F7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24DB2E-B22D-FC44-BFBF-25E1CC39DAD6}"/>
              </a:ext>
            </a:extLst>
          </p:cNvPr>
          <p:cNvSpPr>
            <a:spLocks noGrp="1"/>
          </p:cNvSpPr>
          <p:nvPr>
            <p:ph type="sldNum" sz="quarter" idx="12"/>
          </p:nvPr>
        </p:nvSpPr>
        <p:spPr/>
        <p:txBody>
          <a:bodyPr/>
          <a:lstStyle/>
          <a:p>
            <a:fld id="{EB4B8DE2-A4E8-46E4-8BBF-D75455EFF32C}" type="slidenum">
              <a:rPr lang="en-US" smtClean="0"/>
              <a:pPr/>
              <a:t>11</a:t>
            </a:fld>
            <a:endParaRPr lang="en-US" dirty="0"/>
          </a:p>
        </p:txBody>
      </p:sp>
      <p:sp>
        <p:nvSpPr>
          <p:cNvPr id="6" name="TextBox 5">
            <a:extLst>
              <a:ext uri="{FF2B5EF4-FFF2-40B4-BE49-F238E27FC236}">
                <a16:creationId xmlns:a16="http://schemas.microsoft.com/office/drawing/2014/main" id="{BD8F727A-09F4-C812-CDC9-413BD37202EC}"/>
              </a:ext>
            </a:extLst>
          </p:cNvPr>
          <p:cNvSpPr txBox="1"/>
          <p:nvPr/>
        </p:nvSpPr>
        <p:spPr>
          <a:xfrm>
            <a:off x="7327900" y="547319"/>
            <a:ext cx="4610100" cy="3416320"/>
          </a:xfrm>
          <a:prstGeom prst="rect">
            <a:avLst/>
          </a:prstGeom>
          <a:noFill/>
        </p:spPr>
        <p:txBody>
          <a:bodyPr wrap="square" lIns="0" rIns="0" rtlCol="0">
            <a:spAutoFit/>
          </a:bodyPr>
          <a:lstStyle/>
          <a:p>
            <a:pPr algn="l"/>
            <a:r>
              <a:rPr lang="en-US" sz="2800" dirty="0"/>
              <a:t>Cloud Deployment</a:t>
            </a:r>
          </a:p>
          <a:p>
            <a:pPr algn="l"/>
            <a:endParaRPr lang="en-US" sz="2800" dirty="0"/>
          </a:p>
          <a:p>
            <a:pPr algn="l"/>
            <a:r>
              <a:rPr lang="en-US" sz="2000" dirty="0"/>
              <a:t>Application and data are now replicated across multiple redundant pieces of hardware distributed across multiple data centers separated by up to 50 miles. Each availability zone has it’s own redundant backup power generation, fire suppression systems, cooling, etc.</a:t>
            </a:r>
          </a:p>
        </p:txBody>
      </p:sp>
      <p:pic>
        <p:nvPicPr>
          <p:cNvPr id="9" name="Picture 8">
            <a:extLst>
              <a:ext uri="{FF2B5EF4-FFF2-40B4-BE49-F238E27FC236}">
                <a16:creationId xmlns:a16="http://schemas.microsoft.com/office/drawing/2014/main" id="{A39C22D9-552A-F89F-7267-598FA0B08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3798114"/>
            <a:ext cx="3848100" cy="2198914"/>
          </a:xfrm>
          <a:prstGeom prst="rect">
            <a:avLst/>
          </a:prstGeom>
        </p:spPr>
      </p:pic>
      <p:pic>
        <p:nvPicPr>
          <p:cNvPr id="11" name="Picture 10">
            <a:extLst>
              <a:ext uri="{FF2B5EF4-FFF2-40B4-BE49-F238E27FC236}">
                <a16:creationId xmlns:a16="http://schemas.microsoft.com/office/drawing/2014/main" id="{C8C336B7-A6EA-4E20-0552-E5A6AD16E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0100" y="1896743"/>
            <a:ext cx="3327399" cy="1901371"/>
          </a:xfrm>
          <a:prstGeom prst="rect">
            <a:avLst/>
          </a:prstGeom>
        </p:spPr>
      </p:pic>
      <p:pic>
        <p:nvPicPr>
          <p:cNvPr id="13" name="Picture 12">
            <a:extLst>
              <a:ext uri="{FF2B5EF4-FFF2-40B4-BE49-F238E27FC236}">
                <a16:creationId xmlns:a16="http://schemas.microsoft.com/office/drawing/2014/main" id="{9E628105-1F13-0318-9462-CDF8BE5C3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96743"/>
            <a:ext cx="3327400" cy="1901371"/>
          </a:xfrm>
          <a:prstGeom prst="rect">
            <a:avLst/>
          </a:prstGeom>
        </p:spPr>
      </p:pic>
      <p:cxnSp>
        <p:nvCxnSpPr>
          <p:cNvPr id="15" name="Straight Connector 14">
            <a:extLst>
              <a:ext uri="{FF2B5EF4-FFF2-40B4-BE49-F238E27FC236}">
                <a16:creationId xmlns:a16="http://schemas.microsoft.com/office/drawing/2014/main" id="{A7F0E857-93BF-F49B-0DF2-5BFB6EA13736}"/>
              </a:ext>
            </a:extLst>
          </p:cNvPr>
          <p:cNvCxnSpPr/>
          <p:nvPr/>
        </p:nvCxnSpPr>
        <p:spPr>
          <a:xfrm>
            <a:off x="2082800" y="2847428"/>
            <a:ext cx="1968500" cy="0"/>
          </a:xfrm>
          <a:prstGeom prst="line">
            <a:avLst/>
          </a:prstGeom>
          <a:ln w="5715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1A4041-29DB-B427-105D-8191497E9D16}"/>
              </a:ext>
            </a:extLst>
          </p:cNvPr>
          <p:cNvCxnSpPr>
            <a:cxnSpLocks/>
          </p:cNvCxnSpPr>
          <p:nvPr/>
        </p:nvCxnSpPr>
        <p:spPr>
          <a:xfrm flipV="1">
            <a:off x="3594100" y="3179441"/>
            <a:ext cx="939800" cy="1465779"/>
          </a:xfrm>
          <a:prstGeom prst="line">
            <a:avLst/>
          </a:prstGeom>
          <a:ln w="5715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DFC74F-7C8D-DBA5-2EBA-3526EDBC533F}"/>
              </a:ext>
            </a:extLst>
          </p:cNvPr>
          <p:cNvCxnSpPr>
            <a:cxnSpLocks/>
          </p:cNvCxnSpPr>
          <p:nvPr/>
        </p:nvCxnSpPr>
        <p:spPr>
          <a:xfrm flipH="1" flipV="1">
            <a:off x="1663700" y="3179441"/>
            <a:ext cx="698500" cy="1517569"/>
          </a:xfrm>
          <a:prstGeom prst="line">
            <a:avLst/>
          </a:prstGeom>
          <a:ln w="5715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C8B01B9-3EE7-CA7F-1DA9-6F9BBEE30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4874" y="4264523"/>
            <a:ext cx="2478551" cy="1416315"/>
          </a:xfrm>
          <a:prstGeom prst="rect">
            <a:avLst/>
          </a:prstGeom>
        </p:spPr>
      </p:pic>
      <p:cxnSp>
        <p:nvCxnSpPr>
          <p:cNvPr id="22" name="Straight Connector 21">
            <a:extLst>
              <a:ext uri="{FF2B5EF4-FFF2-40B4-BE49-F238E27FC236}">
                <a16:creationId xmlns:a16="http://schemas.microsoft.com/office/drawing/2014/main" id="{58D1D4F7-6A11-522F-8BFD-FC38368C4EC0}"/>
              </a:ext>
            </a:extLst>
          </p:cNvPr>
          <p:cNvCxnSpPr>
            <a:cxnSpLocks/>
            <a:stCxn id="21" idx="0"/>
          </p:cNvCxnSpPr>
          <p:nvPr/>
        </p:nvCxnSpPr>
        <p:spPr>
          <a:xfrm flipH="1" flipV="1">
            <a:off x="5194301" y="3179441"/>
            <a:ext cx="1339849" cy="1085082"/>
          </a:xfrm>
          <a:prstGeom prst="line">
            <a:avLst/>
          </a:prstGeom>
          <a:ln w="57150" cap="rnd">
            <a:solidFill>
              <a:srgbClr val="FFFF00"/>
            </a:soli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1E52BE6-8310-1FD3-BF33-8048EE9280C6}"/>
              </a:ext>
            </a:extLst>
          </p:cNvPr>
          <p:cNvCxnSpPr>
            <a:cxnSpLocks/>
          </p:cNvCxnSpPr>
          <p:nvPr/>
        </p:nvCxnSpPr>
        <p:spPr>
          <a:xfrm flipH="1">
            <a:off x="3308075" y="5263893"/>
            <a:ext cx="2787925" cy="106485"/>
          </a:xfrm>
          <a:prstGeom prst="line">
            <a:avLst/>
          </a:prstGeom>
          <a:ln w="57150" cap="rnd">
            <a:solidFill>
              <a:srgbClr val="FFFF00"/>
            </a:solidFill>
            <a:prstDash val="sysDot"/>
            <a:round/>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A8E0555-C4E9-4B9A-2D49-5A7A4C1A38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001" y="171521"/>
            <a:ext cx="3200401" cy="1828801"/>
          </a:xfrm>
          <a:prstGeom prst="rect">
            <a:avLst/>
          </a:prstGeom>
        </p:spPr>
      </p:pic>
      <p:cxnSp>
        <p:nvCxnSpPr>
          <p:cNvPr id="28" name="Straight Connector 27">
            <a:extLst>
              <a:ext uri="{FF2B5EF4-FFF2-40B4-BE49-F238E27FC236}">
                <a16:creationId xmlns:a16="http://schemas.microsoft.com/office/drawing/2014/main" id="{472450A7-AB3A-6681-6A87-38C67CB979DD}"/>
              </a:ext>
            </a:extLst>
          </p:cNvPr>
          <p:cNvCxnSpPr>
            <a:cxnSpLocks/>
          </p:cNvCxnSpPr>
          <p:nvPr/>
        </p:nvCxnSpPr>
        <p:spPr>
          <a:xfrm flipV="1">
            <a:off x="1994175" y="1753413"/>
            <a:ext cx="863325" cy="696357"/>
          </a:xfrm>
          <a:prstGeom prst="line">
            <a:avLst/>
          </a:prstGeom>
          <a:ln w="57150" cap="rnd">
            <a:solidFill>
              <a:srgbClr val="FFFF00"/>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F7A84FD-7496-3E3D-1368-CCE79D78AABA}"/>
              </a:ext>
            </a:extLst>
          </p:cNvPr>
          <p:cNvCxnSpPr>
            <a:cxnSpLocks/>
          </p:cNvCxnSpPr>
          <p:nvPr/>
        </p:nvCxnSpPr>
        <p:spPr>
          <a:xfrm flipH="1" flipV="1">
            <a:off x="3847825" y="1690986"/>
            <a:ext cx="817650" cy="938647"/>
          </a:xfrm>
          <a:prstGeom prst="line">
            <a:avLst/>
          </a:prstGeom>
          <a:ln w="57150" cap="rnd">
            <a:solidFill>
              <a:srgbClr val="FFFF00"/>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78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60E75-5164-9ED9-6D33-6C625544718C}"/>
              </a:ext>
            </a:extLst>
          </p:cNvPr>
          <p:cNvSpPr>
            <a:spLocks noGrp="1"/>
          </p:cNvSpPr>
          <p:nvPr>
            <p:ph type="sldNum" sz="quarter" idx="12"/>
          </p:nvPr>
        </p:nvSpPr>
        <p:spPr/>
        <p:txBody>
          <a:bodyPr/>
          <a:lstStyle/>
          <a:p>
            <a:fld id="{EB4B8DE2-A4E8-46E4-8BBF-D75455EFF32C}" type="slidenum">
              <a:rPr lang="en-US" smtClean="0"/>
              <a:pPr/>
              <a:t>12</a:t>
            </a:fld>
            <a:endParaRPr lang="en-US"/>
          </a:p>
        </p:txBody>
      </p:sp>
      <p:pic>
        <p:nvPicPr>
          <p:cNvPr id="13" name="Picture 12">
            <a:extLst>
              <a:ext uri="{FF2B5EF4-FFF2-40B4-BE49-F238E27FC236}">
                <a16:creationId xmlns:a16="http://schemas.microsoft.com/office/drawing/2014/main" id="{A74954B2-630B-FAD2-A7DC-EC7A0B5F0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857"/>
            <a:ext cx="12192000" cy="6966857"/>
          </a:xfrm>
          <a:prstGeom prst="rect">
            <a:avLst/>
          </a:prstGeom>
        </p:spPr>
      </p:pic>
    </p:spTree>
    <p:extLst>
      <p:ext uri="{BB962C8B-B14F-4D97-AF65-F5344CB8AC3E}">
        <p14:creationId xmlns:p14="http://schemas.microsoft.com/office/powerpoint/2010/main" val="900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17AED-662D-3434-9909-0F9F23AB9A2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8A73BE-D275-F3EE-3F73-AEA95C67B60F}"/>
              </a:ext>
            </a:extLst>
          </p:cNvPr>
          <p:cNvSpPr>
            <a:spLocks noGrp="1"/>
          </p:cNvSpPr>
          <p:nvPr>
            <p:ph type="sldNum" sz="quarter" idx="12"/>
          </p:nvPr>
        </p:nvSpPr>
        <p:spPr/>
        <p:txBody>
          <a:bodyPr/>
          <a:lstStyle/>
          <a:p>
            <a:fld id="{EB4B8DE2-A4E8-46E4-8BBF-D75455EFF32C}" type="slidenum">
              <a:rPr lang="en-US" smtClean="0"/>
              <a:pPr/>
              <a:t>13</a:t>
            </a:fld>
            <a:endParaRPr lang="en-US"/>
          </a:p>
        </p:txBody>
      </p:sp>
      <p:sp>
        <p:nvSpPr>
          <p:cNvPr id="4" name="Title 1">
            <a:extLst>
              <a:ext uri="{FF2B5EF4-FFF2-40B4-BE49-F238E27FC236}">
                <a16:creationId xmlns:a16="http://schemas.microsoft.com/office/drawing/2014/main" id="{E725DB06-E803-A3D9-3829-D2D73B0E374D}"/>
              </a:ext>
            </a:extLst>
          </p:cNvPr>
          <p:cNvSpPr>
            <a:spLocks noGrp="1"/>
          </p:cNvSpPr>
          <p:nvPr>
            <p:ph type="title"/>
          </p:nvPr>
        </p:nvSpPr>
        <p:spPr>
          <a:xfrm>
            <a:off x="432900" y="463648"/>
            <a:ext cx="6184900" cy="618631"/>
          </a:xfrm>
        </p:spPr>
        <p:txBody>
          <a:bodyPr/>
          <a:lstStyle/>
          <a:p>
            <a:pPr defTabSz="731520"/>
            <a:r>
              <a:rPr lang="en-US" sz="3800" dirty="0">
                <a:latin typeface="Amazon Ember" panose="020B0603020204020204" pitchFamily="34" charset="0"/>
                <a:ea typeface="Amazon Ember" panose="020B0603020204020204" pitchFamily="34" charset="0"/>
                <a:cs typeface="Amazon Ember" panose="020B0603020204020204" pitchFamily="34" charset="0"/>
              </a:rPr>
              <a:t>A resiliency </a:t>
            </a:r>
            <a:r>
              <a:rPr lang="en-US" sz="3800" dirty="0">
                <a:solidFill>
                  <a:srgbClr val="FE9826"/>
                </a:solidFill>
                <a:latin typeface="Amazon Ember" panose="020B0603020204020204" pitchFamily="34" charset="0"/>
                <a:ea typeface="Amazon Ember" panose="020B0603020204020204" pitchFamily="34" charset="0"/>
                <a:cs typeface="Amazon Ember" panose="020B0603020204020204" pitchFamily="34" charset="0"/>
              </a:rPr>
              <a:t>paradox</a:t>
            </a:r>
          </a:p>
        </p:txBody>
      </p:sp>
      <p:sp>
        <p:nvSpPr>
          <p:cNvPr id="5" name="TextBox 4">
            <a:extLst>
              <a:ext uri="{FF2B5EF4-FFF2-40B4-BE49-F238E27FC236}">
                <a16:creationId xmlns:a16="http://schemas.microsoft.com/office/drawing/2014/main" id="{CA18E8DC-6CF3-0C2A-FDF7-84C6C32BB12E}"/>
              </a:ext>
            </a:extLst>
          </p:cNvPr>
          <p:cNvSpPr txBox="1"/>
          <p:nvPr/>
        </p:nvSpPr>
        <p:spPr>
          <a:xfrm>
            <a:off x="432900" y="1659285"/>
            <a:ext cx="11022500" cy="3970318"/>
          </a:xfrm>
          <a:prstGeom prst="rect">
            <a:avLst/>
          </a:prstGeom>
          <a:noFill/>
        </p:spPr>
        <p:txBody>
          <a:bodyPr wrap="square" lIns="0" rIns="0" rtlCol="0">
            <a:spAutoFit/>
          </a:bodyPr>
          <a:lstStyle/>
          <a:p>
            <a:pPr algn="l"/>
            <a:r>
              <a:rPr lang="en-US" sz="2800" dirty="0"/>
              <a:t>The more distributed your software system is:</a:t>
            </a:r>
          </a:p>
          <a:p>
            <a:pPr algn="l"/>
            <a:endParaRPr lang="en-US" sz="2800" dirty="0"/>
          </a:p>
          <a:p>
            <a:pPr marL="457200" indent="-457200" algn="l">
              <a:buFont typeface="Arial" panose="020B0604020202020204" pitchFamily="34" charset="0"/>
              <a:buChar char="•"/>
            </a:pPr>
            <a:r>
              <a:rPr lang="en-US" sz="2800" dirty="0"/>
              <a:t>the more resilient it is against catastrophic failures and data loss</a:t>
            </a:r>
          </a:p>
          <a:p>
            <a:pPr marL="457200" indent="-457200" algn="l">
              <a:buFont typeface="Arial" panose="020B0604020202020204" pitchFamily="34" charset="0"/>
              <a:buChar char="•"/>
            </a:pPr>
            <a:endParaRPr lang="en-US" sz="2800" dirty="0"/>
          </a:p>
          <a:p>
            <a:pPr algn="l"/>
            <a:r>
              <a:rPr lang="en-US" sz="2800" dirty="0"/>
              <a:t>BUT:</a:t>
            </a:r>
          </a:p>
          <a:p>
            <a:pPr marL="457200" indent="-457200" algn="l">
              <a:buFont typeface="Arial" panose="020B0604020202020204" pitchFamily="34" charset="0"/>
              <a:buChar char="•"/>
            </a:pPr>
            <a:endParaRPr lang="en-US" sz="2800" dirty="0"/>
          </a:p>
          <a:p>
            <a:pPr marL="457200" indent="-457200" algn="l">
              <a:buFont typeface="Arial" panose="020B0604020202020204" pitchFamily="34" charset="0"/>
              <a:buChar char="•"/>
            </a:pPr>
            <a:r>
              <a:rPr lang="en-US" sz="2800" dirty="0"/>
              <a:t>the more independent pieces there are which can fail</a:t>
            </a:r>
          </a:p>
          <a:p>
            <a:pPr marL="457200" indent="-457200">
              <a:buFont typeface="Arial" panose="020B0604020202020204" pitchFamily="34" charset="0"/>
              <a:buChar char="•"/>
            </a:pPr>
            <a:r>
              <a:rPr lang="en-US" sz="2800" dirty="0"/>
              <a:t>the more vulnerable it is to connectivity failures between the distributed pieces</a:t>
            </a:r>
          </a:p>
        </p:txBody>
      </p:sp>
    </p:spTree>
    <p:extLst>
      <p:ext uri="{BB962C8B-B14F-4D97-AF65-F5344CB8AC3E}">
        <p14:creationId xmlns:p14="http://schemas.microsoft.com/office/powerpoint/2010/main" val="296639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13836-F446-E6D3-5198-A7C33B9709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280750-84C5-1076-1BA8-663E909484EB}"/>
              </a:ext>
            </a:extLst>
          </p:cNvPr>
          <p:cNvSpPr>
            <a:spLocks noGrp="1"/>
          </p:cNvSpPr>
          <p:nvPr>
            <p:ph type="title"/>
          </p:nvPr>
        </p:nvSpPr>
        <p:spPr>
          <a:xfrm>
            <a:off x="609600" y="1651000"/>
            <a:ext cx="10795000" cy="3486160"/>
          </a:xfrm>
        </p:spPr>
        <p:txBody>
          <a:bodyPr/>
          <a:lstStyle/>
          <a:p>
            <a:r>
              <a:rPr lang="en-US" dirty="0"/>
              <a:t>“The more a thing tends to be permanent, the more it tends to be lifeless”</a:t>
            </a:r>
            <a:br>
              <a:rPr lang="en-US" dirty="0"/>
            </a:br>
            <a:br>
              <a:rPr lang="en-US" dirty="0"/>
            </a:br>
            <a:r>
              <a:rPr lang="en-US" dirty="0"/>
              <a:t>- Alan Watts</a:t>
            </a:r>
          </a:p>
        </p:txBody>
      </p:sp>
      <p:sp>
        <p:nvSpPr>
          <p:cNvPr id="3" name="Slide Number Placeholder 2">
            <a:extLst>
              <a:ext uri="{FF2B5EF4-FFF2-40B4-BE49-F238E27FC236}">
                <a16:creationId xmlns:a16="http://schemas.microsoft.com/office/drawing/2014/main" id="{6B5A07D3-13A8-2410-DB48-CFC8077313CC}"/>
              </a:ext>
            </a:extLst>
          </p:cNvPr>
          <p:cNvSpPr>
            <a:spLocks noGrp="1"/>
          </p:cNvSpPr>
          <p:nvPr>
            <p:ph type="sldNum" sz="quarter" idx="12"/>
          </p:nvPr>
        </p:nvSpPr>
        <p:spPr/>
        <p:txBody>
          <a:bodyPr/>
          <a:lstStyle/>
          <a:p>
            <a:fld id="{EB4B8DE2-A4E8-46E4-8BBF-D75455EFF32C}" type="slidenum">
              <a:rPr lang="en-US" smtClean="0"/>
              <a:pPr/>
              <a:t>14</a:t>
            </a:fld>
            <a:endParaRPr lang="en-US"/>
          </a:p>
        </p:txBody>
      </p:sp>
    </p:spTree>
    <p:extLst>
      <p:ext uri="{BB962C8B-B14F-4D97-AF65-F5344CB8AC3E}">
        <p14:creationId xmlns:p14="http://schemas.microsoft.com/office/powerpoint/2010/main" val="409102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8043E-9A40-502D-4B66-C6816595950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A17507-5B3F-C835-76EA-DA779E418A8E}"/>
              </a:ext>
            </a:extLst>
          </p:cNvPr>
          <p:cNvSpPr>
            <a:spLocks noGrp="1"/>
          </p:cNvSpPr>
          <p:nvPr>
            <p:ph type="sldNum" sz="quarter" idx="12"/>
          </p:nvPr>
        </p:nvSpPr>
        <p:spPr/>
        <p:txBody>
          <a:bodyPr/>
          <a:lstStyle/>
          <a:p>
            <a:fld id="{EB4B8DE2-A4E8-46E4-8BBF-D75455EFF32C}" type="slidenum">
              <a:rPr lang="en-US" smtClean="0"/>
              <a:pPr/>
              <a:t>15</a:t>
            </a:fld>
            <a:endParaRPr lang="en-US" dirty="0"/>
          </a:p>
        </p:txBody>
      </p:sp>
      <p:sp>
        <p:nvSpPr>
          <p:cNvPr id="2" name="Title 1">
            <a:extLst>
              <a:ext uri="{FF2B5EF4-FFF2-40B4-BE49-F238E27FC236}">
                <a16:creationId xmlns:a16="http://schemas.microsoft.com/office/drawing/2014/main" id="{0167ED1B-5C76-B72C-8606-994FA7098BF7}"/>
              </a:ext>
            </a:extLst>
          </p:cNvPr>
          <p:cNvSpPr>
            <a:spLocks noGrp="1"/>
          </p:cNvSpPr>
          <p:nvPr>
            <p:ph type="title"/>
          </p:nvPr>
        </p:nvSpPr>
        <p:spPr>
          <a:xfrm>
            <a:off x="432900" y="376484"/>
            <a:ext cx="10946300" cy="618631"/>
          </a:xfrm>
        </p:spPr>
        <p:txBody>
          <a:bodyPr/>
          <a:lstStyle/>
          <a:p>
            <a:pPr defTabSz="731520"/>
            <a:r>
              <a:rPr lang="en-US" sz="3800" dirty="0">
                <a:latin typeface="Amazon Ember" panose="020B0603020204020204" pitchFamily="34" charset="0"/>
                <a:ea typeface="Amazon Ember" panose="020B0603020204020204" pitchFamily="34" charset="0"/>
                <a:cs typeface="Amazon Ember" panose="020B0603020204020204" pitchFamily="34" charset="0"/>
              </a:rPr>
              <a:t>Embrace the idea of </a:t>
            </a:r>
            <a:r>
              <a:rPr lang="en-US" sz="3800" dirty="0">
                <a:solidFill>
                  <a:srgbClr val="FE9826"/>
                </a:solidFill>
                <a:latin typeface="Amazon Ember" panose="020B0603020204020204" pitchFamily="34" charset="0"/>
                <a:ea typeface="Amazon Ember" panose="020B0603020204020204" pitchFamily="34" charset="0"/>
                <a:cs typeface="Amazon Ember" panose="020B0603020204020204" pitchFamily="34" charset="0"/>
              </a:rPr>
              <a:t>ephemeral</a:t>
            </a:r>
            <a:r>
              <a:rPr lang="en-US" sz="3800" dirty="0">
                <a:latin typeface="Amazon Ember" panose="020B0603020204020204" pitchFamily="34" charset="0"/>
                <a:ea typeface="Amazon Ember" panose="020B0603020204020204" pitchFamily="34" charset="0"/>
                <a:cs typeface="Amazon Ember" panose="020B0603020204020204" pitchFamily="34" charset="0"/>
              </a:rPr>
              <a:t> computing</a:t>
            </a:r>
          </a:p>
        </p:txBody>
      </p:sp>
      <p:pic>
        <p:nvPicPr>
          <p:cNvPr id="4" name="Picture 3">
            <a:extLst>
              <a:ext uri="{FF2B5EF4-FFF2-40B4-BE49-F238E27FC236}">
                <a16:creationId xmlns:a16="http://schemas.microsoft.com/office/drawing/2014/main" id="{F25F01EF-2C55-AB4E-8D18-172B041AE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900" y="1358900"/>
            <a:ext cx="4813300" cy="4813300"/>
          </a:xfrm>
          <a:prstGeom prst="rect">
            <a:avLst/>
          </a:prstGeom>
        </p:spPr>
      </p:pic>
      <p:sp>
        <p:nvSpPr>
          <p:cNvPr id="5" name="TextBox 4">
            <a:extLst>
              <a:ext uri="{FF2B5EF4-FFF2-40B4-BE49-F238E27FC236}">
                <a16:creationId xmlns:a16="http://schemas.microsoft.com/office/drawing/2014/main" id="{5080D857-7CC1-059F-38F7-582035D55F9D}"/>
              </a:ext>
            </a:extLst>
          </p:cNvPr>
          <p:cNvSpPr txBox="1"/>
          <p:nvPr/>
        </p:nvSpPr>
        <p:spPr>
          <a:xfrm>
            <a:off x="5842000" y="1564947"/>
            <a:ext cx="5257800" cy="3970318"/>
          </a:xfrm>
          <a:prstGeom prst="rect">
            <a:avLst/>
          </a:prstGeom>
          <a:noFill/>
        </p:spPr>
        <p:txBody>
          <a:bodyPr wrap="square" lIns="0" rIns="0" rtlCol="0">
            <a:spAutoFit/>
          </a:bodyPr>
          <a:lstStyle/>
          <a:p>
            <a:pPr algn="l"/>
            <a:r>
              <a:rPr lang="en-US" sz="2800" dirty="0"/>
              <a:t>Ephemeral means:</a:t>
            </a:r>
          </a:p>
          <a:p>
            <a:pPr algn="l"/>
            <a:endParaRPr lang="en-US" sz="2800" dirty="0"/>
          </a:p>
          <a:p>
            <a:pPr marL="457200" indent="-457200" algn="l">
              <a:buFont typeface="Arial" panose="020B0604020202020204" pitchFamily="34" charset="0"/>
              <a:buChar char="•"/>
            </a:pPr>
            <a:r>
              <a:rPr lang="en-US" sz="2800" dirty="0"/>
              <a:t>Computers aren’t special pets, they are just capacity</a:t>
            </a:r>
          </a:p>
          <a:p>
            <a:pPr marL="457200" indent="-457200" algn="l">
              <a:buFont typeface="Arial" panose="020B0604020202020204" pitchFamily="34" charset="0"/>
              <a:buChar char="•"/>
            </a:pPr>
            <a:endParaRPr lang="en-US" sz="2800" dirty="0"/>
          </a:p>
          <a:p>
            <a:pPr marL="457200" indent="-457200" algn="l">
              <a:buFont typeface="Arial" panose="020B0604020202020204" pitchFamily="34" charset="0"/>
              <a:buChar char="•"/>
            </a:pPr>
            <a:r>
              <a:rPr lang="en-US" sz="2800" dirty="0"/>
              <a:t>We can turn off any computer in the rack, or it can break suddenly, and your application keeps functioning</a:t>
            </a:r>
          </a:p>
        </p:txBody>
      </p:sp>
    </p:spTree>
    <p:extLst>
      <p:ext uri="{BB962C8B-B14F-4D97-AF65-F5344CB8AC3E}">
        <p14:creationId xmlns:p14="http://schemas.microsoft.com/office/powerpoint/2010/main" val="27804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23A6A4-1A4A-283D-958F-546D94AFB3E9}"/>
              </a:ext>
            </a:extLst>
          </p:cNvPr>
          <p:cNvSpPr>
            <a:spLocks noGrp="1"/>
          </p:cNvSpPr>
          <p:nvPr>
            <p:ph type="sldNum" sz="quarter" idx="12"/>
          </p:nvPr>
        </p:nvSpPr>
        <p:spPr/>
        <p:txBody>
          <a:bodyPr/>
          <a:lstStyle/>
          <a:p>
            <a:fld id="{EB4B8DE2-A4E8-46E4-8BBF-D75455EFF32C}" type="slidenum">
              <a:rPr lang="en-US" smtClean="0"/>
              <a:pPr/>
              <a:t>16</a:t>
            </a:fld>
            <a:endParaRPr lang="en-US"/>
          </a:p>
        </p:txBody>
      </p:sp>
      <p:sp>
        <p:nvSpPr>
          <p:cNvPr id="4" name="Title 1">
            <a:extLst>
              <a:ext uri="{FF2B5EF4-FFF2-40B4-BE49-F238E27FC236}">
                <a16:creationId xmlns:a16="http://schemas.microsoft.com/office/drawing/2014/main" id="{4A8AB8D6-CFCD-2607-BDF2-19144D5264B0}"/>
              </a:ext>
            </a:extLst>
          </p:cNvPr>
          <p:cNvSpPr>
            <a:spLocks noGrp="1"/>
          </p:cNvSpPr>
          <p:nvPr>
            <p:ph type="title"/>
          </p:nvPr>
        </p:nvSpPr>
        <p:spPr>
          <a:xfrm>
            <a:off x="2349927" y="527631"/>
            <a:ext cx="7721173" cy="618631"/>
          </a:xfrm>
        </p:spPr>
        <p:txBody>
          <a:bodyPr/>
          <a:lstStyle/>
          <a:p>
            <a:pPr defTabSz="731520"/>
            <a:r>
              <a:rPr lang="en-US" sz="3800" dirty="0">
                <a:solidFill>
                  <a:srgbClr val="FE9826"/>
                </a:solidFill>
                <a:latin typeface="Amazon Ember" panose="020B0603020204020204" pitchFamily="34" charset="0"/>
                <a:ea typeface="Amazon Ember" panose="020B0603020204020204" pitchFamily="34" charset="0"/>
                <a:cs typeface="Amazon Ember" panose="020B0603020204020204" pitchFamily="34" charset="0"/>
              </a:rPr>
              <a:t>Containers</a:t>
            </a:r>
            <a:r>
              <a:rPr lang="en-US" sz="3800" dirty="0">
                <a:latin typeface="Amazon Ember" panose="020B0603020204020204" pitchFamily="34" charset="0"/>
                <a:ea typeface="Amazon Ember" panose="020B0603020204020204" pitchFamily="34" charset="0"/>
                <a:cs typeface="Amazon Ember" panose="020B0603020204020204" pitchFamily="34" charset="0"/>
              </a:rPr>
              <a:t> enable ephemerality</a:t>
            </a:r>
          </a:p>
        </p:txBody>
      </p:sp>
      <p:grpSp>
        <p:nvGrpSpPr>
          <p:cNvPr id="5" name="Group 4">
            <a:extLst>
              <a:ext uri="{FF2B5EF4-FFF2-40B4-BE49-F238E27FC236}">
                <a16:creationId xmlns:a16="http://schemas.microsoft.com/office/drawing/2014/main" id="{75630FBA-1CF2-E32A-F97C-2DF51811900B}"/>
              </a:ext>
            </a:extLst>
          </p:cNvPr>
          <p:cNvGrpSpPr/>
          <p:nvPr/>
        </p:nvGrpSpPr>
        <p:grpSpPr>
          <a:xfrm>
            <a:off x="1457727" y="1908998"/>
            <a:ext cx="1203179" cy="1469679"/>
            <a:chOff x="2449311" y="3145756"/>
            <a:chExt cx="1443815" cy="1763614"/>
          </a:xfrm>
        </p:grpSpPr>
        <p:pic>
          <p:nvPicPr>
            <p:cNvPr id="6" name="Graphic 5">
              <a:extLst>
                <a:ext uri="{FF2B5EF4-FFF2-40B4-BE49-F238E27FC236}">
                  <a16:creationId xmlns:a16="http://schemas.microsoft.com/office/drawing/2014/main" id="{30DCD43E-E99E-5D40-3365-1460857C90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49311" y="3145756"/>
              <a:ext cx="1443815" cy="1443815"/>
            </a:xfrm>
            <a:prstGeom prst="rect">
              <a:avLst/>
            </a:prstGeom>
          </p:spPr>
        </p:pic>
        <p:sp>
          <p:nvSpPr>
            <p:cNvPr id="7" name="TextBox 6">
              <a:extLst>
                <a:ext uri="{FF2B5EF4-FFF2-40B4-BE49-F238E27FC236}">
                  <a16:creationId xmlns:a16="http://schemas.microsoft.com/office/drawing/2014/main" id="{14D78959-2404-5C0D-AAC6-6161411D3A24}"/>
                </a:ext>
              </a:extLst>
            </p:cNvPr>
            <p:cNvSpPr txBox="1"/>
            <p:nvPr/>
          </p:nvSpPr>
          <p:spPr>
            <a:xfrm>
              <a:off x="2627519" y="4490717"/>
              <a:ext cx="1087395" cy="418653"/>
            </a:xfrm>
            <a:prstGeom prst="rect">
              <a:avLst/>
            </a:prstGeom>
            <a:noFill/>
          </p:spPr>
          <p:txBody>
            <a:bodyPr wrap="square" rtlCol="0">
              <a:spAutoFit/>
            </a:bodyPr>
            <a:lstStyle/>
            <a:p>
              <a:pPr algn="ctr"/>
              <a:r>
                <a:rPr lang="en-US" sz="1667" dirty="0">
                  <a:latin typeface="Amazon Ember" panose="020B0603020204020204" pitchFamily="34" charset="0"/>
                  <a:ea typeface="Amazon Ember" panose="020B0603020204020204" pitchFamily="34" charset="0"/>
                  <a:cs typeface="Amazon Ember" panose="020B0603020204020204" pitchFamily="34" charset="0"/>
                </a:rPr>
                <a:t>Code</a:t>
              </a:r>
            </a:p>
          </p:txBody>
        </p:sp>
      </p:grpSp>
      <p:grpSp>
        <p:nvGrpSpPr>
          <p:cNvPr id="8" name="Group 7">
            <a:extLst>
              <a:ext uri="{FF2B5EF4-FFF2-40B4-BE49-F238E27FC236}">
                <a16:creationId xmlns:a16="http://schemas.microsoft.com/office/drawing/2014/main" id="{9EE45323-300A-0D48-215E-8B7EF93A9864}"/>
              </a:ext>
            </a:extLst>
          </p:cNvPr>
          <p:cNvGrpSpPr/>
          <p:nvPr/>
        </p:nvGrpSpPr>
        <p:grpSpPr>
          <a:xfrm>
            <a:off x="6178525" y="2317648"/>
            <a:ext cx="1812616" cy="865888"/>
            <a:chOff x="7197636" y="3961138"/>
            <a:chExt cx="2175139" cy="1039065"/>
          </a:xfrm>
        </p:grpSpPr>
        <p:pic>
          <p:nvPicPr>
            <p:cNvPr id="9" name="Picture 8">
              <a:extLst>
                <a:ext uri="{FF2B5EF4-FFF2-40B4-BE49-F238E27FC236}">
                  <a16:creationId xmlns:a16="http://schemas.microsoft.com/office/drawing/2014/main" id="{7F03A53B-43F1-869F-9DFC-ACA33DBEC4BE}"/>
                </a:ext>
              </a:extLst>
            </p:cNvPr>
            <p:cNvPicPr>
              <a:picLocks noChangeAspect="1"/>
            </p:cNvPicPr>
            <p:nvPr/>
          </p:nvPicPr>
          <p:blipFill>
            <a:blip r:embed="rId4"/>
            <a:stretch>
              <a:fillRect/>
            </a:stretch>
          </p:blipFill>
          <p:spPr>
            <a:xfrm>
              <a:off x="7488195" y="3961138"/>
              <a:ext cx="1594022" cy="510905"/>
            </a:xfrm>
            <a:prstGeom prst="rect">
              <a:avLst/>
            </a:prstGeom>
          </p:spPr>
        </p:pic>
        <p:sp>
          <p:nvSpPr>
            <p:cNvPr id="10" name="TextBox 9">
              <a:extLst>
                <a:ext uri="{FF2B5EF4-FFF2-40B4-BE49-F238E27FC236}">
                  <a16:creationId xmlns:a16="http://schemas.microsoft.com/office/drawing/2014/main" id="{F6BB08AD-C857-FBAD-53A3-39CF501790C7}"/>
                </a:ext>
              </a:extLst>
            </p:cNvPr>
            <p:cNvSpPr txBox="1"/>
            <p:nvPr/>
          </p:nvSpPr>
          <p:spPr>
            <a:xfrm>
              <a:off x="7197636" y="4581550"/>
              <a:ext cx="2175139" cy="418653"/>
            </a:xfrm>
            <a:prstGeom prst="rect">
              <a:avLst/>
            </a:prstGeom>
            <a:noFill/>
          </p:spPr>
          <p:txBody>
            <a:bodyPr wrap="square" rtlCol="0">
              <a:spAutoFit/>
            </a:bodyPr>
            <a:lstStyle/>
            <a:p>
              <a:pPr algn="ctr"/>
              <a:r>
                <a:rPr lang="en-US" sz="1667" dirty="0">
                  <a:latin typeface="Amazon Ember" panose="020B0603020204020204" pitchFamily="34" charset="0"/>
                  <a:ea typeface="Amazon Ember" panose="020B0603020204020204" pitchFamily="34" charset="0"/>
                  <a:cs typeface="Amazon Ember" panose="020B0603020204020204" pitchFamily="34" charset="0"/>
                </a:rPr>
                <a:t>Code packages</a:t>
              </a:r>
            </a:p>
          </p:txBody>
        </p:sp>
      </p:grpSp>
      <p:grpSp>
        <p:nvGrpSpPr>
          <p:cNvPr id="11" name="Group 10">
            <a:extLst>
              <a:ext uri="{FF2B5EF4-FFF2-40B4-BE49-F238E27FC236}">
                <a16:creationId xmlns:a16="http://schemas.microsoft.com/office/drawing/2014/main" id="{20C14EE7-98FD-1C25-6AEC-2F1AFBE397C0}"/>
              </a:ext>
            </a:extLst>
          </p:cNvPr>
          <p:cNvGrpSpPr/>
          <p:nvPr/>
        </p:nvGrpSpPr>
        <p:grpSpPr>
          <a:xfrm>
            <a:off x="8567206" y="1908996"/>
            <a:ext cx="1812616" cy="1508636"/>
            <a:chOff x="4305808" y="5665466"/>
            <a:chExt cx="2175139" cy="1810363"/>
          </a:xfrm>
        </p:grpSpPr>
        <p:pic>
          <p:nvPicPr>
            <p:cNvPr id="12" name="Graphic 11">
              <a:extLst>
                <a:ext uri="{FF2B5EF4-FFF2-40B4-BE49-F238E27FC236}">
                  <a16:creationId xmlns:a16="http://schemas.microsoft.com/office/drawing/2014/main" id="{34E8CCA1-40F6-0FF6-92D9-CBF13B1470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55173" y="5665466"/>
              <a:ext cx="1076411" cy="1076411"/>
            </a:xfrm>
            <a:prstGeom prst="rect">
              <a:avLst/>
            </a:prstGeom>
          </p:spPr>
        </p:pic>
        <p:sp>
          <p:nvSpPr>
            <p:cNvPr id="13" name="TextBox 12">
              <a:extLst>
                <a:ext uri="{FF2B5EF4-FFF2-40B4-BE49-F238E27FC236}">
                  <a16:creationId xmlns:a16="http://schemas.microsoft.com/office/drawing/2014/main" id="{8562F501-E23F-BB5E-CBE2-B8A441C89650}"/>
                </a:ext>
              </a:extLst>
            </p:cNvPr>
            <p:cNvSpPr txBox="1"/>
            <p:nvPr/>
          </p:nvSpPr>
          <p:spPr>
            <a:xfrm>
              <a:off x="4305808" y="6749323"/>
              <a:ext cx="2175139" cy="726506"/>
            </a:xfrm>
            <a:prstGeom prst="rect">
              <a:avLst/>
            </a:prstGeom>
            <a:noFill/>
          </p:spPr>
          <p:txBody>
            <a:bodyPr wrap="square" rtlCol="0">
              <a:spAutoFit/>
            </a:bodyPr>
            <a:lstStyle/>
            <a:p>
              <a:pPr algn="ctr"/>
              <a:r>
                <a:rPr lang="en-US" sz="1667" dirty="0">
                  <a:latin typeface="Amazon Ember" panose="020B0603020204020204" pitchFamily="34" charset="0"/>
                  <a:ea typeface="Amazon Ember" panose="020B0603020204020204" pitchFamily="34" charset="0"/>
                  <a:cs typeface="Amazon Ember" panose="020B0603020204020204" pitchFamily="34" charset="0"/>
                </a:rPr>
                <a:t>Operating system packages</a:t>
              </a:r>
            </a:p>
          </p:txBody>
        </p:sp>
      </p:grpSp>
      <p:sp>
        <p:nvSpPr>
          <p:cNvPr id="14" name="TextBox 13">
            <a:extLst>
              <a:ext uri="{FF2B5EF4-FFF2-40B4-BE49-F238E27FC236}">
                <a16:creationId xmlns:a16="http://schemas.microsoft.com/office/drawing/2014/main" id="{7FB2E3D0-FE85-CD2B-6651-5B6147CCDED5}"/>
              </a:ext>
            </a:extLst>
          </p:cNvPr>
          <p:cNvSpPr txBox="1"/>
          <p:nvPr/>
        </p:nvSpPr>
        <p:spPr>
          <a:xfrm>
            <a:off x="4957999" y="5950373"/>
            <a:ext cx="1812616" cy="348878"/>
          </a:xfrm>
          <a:prstGeom prst="rect">
            <a:avLst/>
          </a:prstGeom>
          <a:noFill/>
        </p:spPr>
        <p:txBody>
          <a:bodyPr wrap="square" rtlCol="0">
            <a:spAutoFit/>
          </a:bodyPr>
          <a:lstStyle/>
          <a:p>
            <a:pPr algn="ctr"/>
            <a:r>
              <a:rPr lang="en-US" sz="1667" dirty="0">
                <a:latin typeface="Amazon Ember" panose="020B0603020204020204" pitchFamily="34" charset="0"/>
                <a:ea typeface="Amazon Ember" panose="020B0603020204020204" pitchFamily="34" charset="0"/>
                <a:cs typeface="Amazon Ember" panose="020B0603020204020204" pitchFamily="34" charset="0"/>
              </a:rPr>
              <a:t>Container image</a:t>
            </a:r>
          </a:p>
        </p:txBody>
      </p:sp>
      <p:cxnSp>
        <p:nvCxnSpPr>
          <p:cNvPr id="15" name="Straight Arrow Connector 14">
            <a:extLst>
              <a:ext uri="{FF2B5EF4-FFF2-40B4-BE49-F238E27FC236}">
                <a16:creationId xmlns:a16="http://schemas.microsoft.com/office/drawing/2014/main" id="{F21A1C22-D98F-19CE-DC2E-846979386CB8}"/>
              </a:ext>
            </a:extLst>
          </p:cNvPr>
          <p:cNvCxnSpPr>
            <a:cxnSpLocks/>
          </p:cNvCxnSpPr>
          <p:nvPr/>
        </p:nvCxnSpPr>
        <p:spPr>
          <a:xfrm>
            <a:off x="2682087" y="3429000"/>
            <a:ext cx="2336482" cy="1596913"/>
          </a:xfrm>
          <a:prstGeom prst="straightConnector1">
            <a:avLst/>
          </a:prstGeom>
          <a:ln w="69850">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589FA40-CEB6-1234-4DBF-FEFB5E8E0ED8}"/>
              </a:ext>
            </a:extLst>
          </p:cNvPr>
          <p:cNvCxnSpPr>
            <a:cxnSpLocks/>
          </p:cNvCxnSpPr>
          <p:nvPr/>
        </p:nvCxnSpPr>
        <p:spPr>
          <a:xfrm>
            <a:off x="4365908" y="3268030"/>
            <a:ext cx="905161" cy="1130315"/>
          </a:xfrm>
          <a:prstGeom prst="straightConnector1">
            <a:avLst/>
          </a:prstGeom>
          <a:ln w="69850">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C48F74D-7919-66CE-8097-3DEBD874AAC5}"/>
              </a:ext>
            </a:extLst>
          </p:cNvPr>
          <p:cNvCxnSpPr>
            <a:cxnSpLocks/>
            <a:stCxn id="10" idx="2"/>
          </p:cNvCxnSpPr>
          <p:nvPr/>
        </p:nvCxnSpPr>
        <p:spPr>
          <a:xfrm flipH="1">
            <a:off x="6301659" y="3183536"/>
            <a:ext cx="783174" cy="996640"/>
          </a:xfrm>
          <a:prstGeom prst="straightConnector1">
            <a:avLst/>
          </a:prstGeom>
          <a:ln w="69850">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CD04748-9C4D-C45F-D405-5BB1EC25A486}"/>
              </a:ext>
            </a:extLst>
          </p:cNvPr>
          <p:cNvCxnSpPr>
            <a:cxnSpLocks/>
          </p:cNvCxnSpPr>
          <p:nvPr/>
        </p:nvCxnSpPr>
        <p:spPr>
          <a:xfrm flipH="1">
            <a:off x="6710045" y="3563218"/>
            <a:ext cx="2314965" cy="1462696"/>
          </a:xfrm>
          <a:prstGeom prst="straightConnector1">
            <a:avLst/>
          </a:prstGeom>
          <a:ln w="69850">
            <a:tailEnd type="triangle"/>
          </a:ln>
          <a:effectLst/>
        </p:spPr>
        <p:style>
          <a:lnRef idx="2">
            <a:schemeClr val="accent1"/>
          </a:lnRef>
          <a:fillRef idx="0">
            <a:schemeClr val="accent1"/>
          </a:fillRef>
          <a:effectRef idx="1">
            <a:schemeClr val="accent1"/>
          </a:effectRef>
          <a:fontRef idx="minor">
            <a:schemeClr val="tx1"/>
          </a:fontRef>
        </p:style>
      </p:cxnSp>
      <p:pic>
        <p:nvPicPr>
          <p:cNvPr id="19" name="Graphic 18">
            <a:extLst>
              <a:ext uri="{FF2B5EF4-FFF2-40B4-BE49-F238E27FC236}">
                <a16:creationId xmlns:a16="http://schemas.microsoft.com/office/drawing/2014/main" id="{D5B262E1-6BAE-DFA6-860D-4F67F231E4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1252" y="4375624"/>
            <a:ext cx="1499548" cy="1499548"/>
          </a:xfrm>
          <a:prstGeom prst="rect">
            <a:avLst/>
          </a:prstGeom>
        </p:spPr>
      </p:pic>
      <p:grpSp>
        <p:nvGrpSpPr>
          <p:cNvPr id="20" name="Group 19">
            <a:extLst>
              <a:ext uri="{FF2B5EF4-FFF2-40B4-BE49-F238E27FC236}">
                <a16:creationId xmlns:a16="http://schemas.microsoft.com/office/drawing/2014/main" id="{18BE6C6E-D443-766D-967A-FBD124385672}"/>
              </a:ext>
            </a:extLst>
          </p:cNvPr>
          <p:cNvGrpSpPr/>
          <p:nvPr/>
        </p:nvGrpSpPr>
        <p:grpSpPr>
          <a:xfrm>
            <a:off x="3426426" y="1645418"/>
            <a:ext cx="1838068" cy="1523817"/>
            <a:chOff x="4170581" y="3254760"/>
            <a:chExt cx="2205682" cy="1828580"/>
          </a:xfrm>
        </p:grpSpPr>
        <p:pic>
          <p:nvPicPr>
            <p:cNvPr id="21" name="Picture 20">
              <a:extLst>
                <a:ext uri="{FF2B5EF4-FFF2-40B4-BE49-F238E27FC236}">
                  <a16:creationId xmlns:a16="http://schemas.microsoft.com/office/drawing/2014/main" id="{DC8C9A67-B312-C268-5A43-DD20966DF57F}"/>
                </a:ext>
              </a:extLst>
            </p:cNvPr>
            <p:cNvPicPr>
              <a:picLocks noChangeAspect="1"/>
            </p:cNvPicPr>
            <p:nvPr/>
          </p:nvPicPr>
          <p:blipFill>
            <a:blip r:embed="rId9"/>
            <a:stretch>
              <a:fillRect/>
            </a:stretch>
          </p:blipFill>
          <p:spPr>
            <a:xfrm>
              <a:off x="4170581" y="3254760"/>
              <a:ext cx="2175139" cy="1332465"/>
            </a:xfrm>
            <a:prstGeom prst="rect">
              <a:avLst/>
            </a:prstGeom>
          </p:spPr>
        </p:pic>
        <p:sp>
          <p:nvSpPr>
            <p:cNvPr id="22" name="TextBox 21">
              <a:extLst>
                <a:ext uri="{FF2B5EF4-FFF2-40B4-BE49-F238E27FC236}">
                  <a16:creationId xmlns:a16="http://schemas.microsoft.com/office/drawing/2014/main" id="{E872E3EF-E0FB-995D-1BB9-93D97F9E9890}"/>
                </a:ext>
              </a:extLst>
            </p:cNvPr>
            <p:cNvSpPr txBox="1"/>
            <p:nvPr/>
          </p:nvSpPr>
          <p:spPr>
            <a:xfrm>
              <a:off x="4201123" y="4664686"/>
              <a:ext cx="2175140" cy="418654"/>
            </a:xfrm>
            <a:prstGeom prst="rect">
              <a:avLst/>
            </a:prstGeom>
            <a:noFill/>
          </p:spPr>
          <p:txBody>
            <a:bodyPr wrap="square" rtlCol="0">
              <a:spAutoFit/>
            </a:bodyPr>
            <a:lstStyle/>
            <a:p>
              <a:pPr algn="ctr"/>
              <a:r>
                <a:rPr lang="en-US" sz="1667" dirty="0">
                  <a:latin typeface="Amazon Ember" panose="020B0603020204020204" pitchFamily="34" charset="0"/>
                  <a:ea typeface="Amazon Ember" panose="020B0603020204020204" pitchFamily="34" charset="0"/>
                  <a:cs typeface="Amazon Ember" panose="020B0603020204020204" pitchFamily="34" charset="0"/>
                </a:rPr>
                <a:t>Runtime</a:t>
              </a:r>
            </a:p>
          </p:txBody>
        </p:sp>
      </p:grpSp>
    </p:spTree>
    <p:extLst>
      <p:ext uri="{BB962C8B-B14F-4D97-AF65-F5344CB8AC3E}">
        <p14:creationId xmlns:p14="http://schemas.microsoft.com/office/powerpoint/2010/main" val="5443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15D346-E5C1-6FFA-2D7A-71F8994F4164}"/>
              </a:ext>
            </a:extLst>
          </p:cNvPr>
          <p:cNvSpPr>
            <a:spLocks noGrp="1"/>
          </p:cNvSpPr>
          <p:nvPr>
            <p:ph type="sldNum" sz="quarter" idx="12"/>
          </p:nvPr>
        </p:nvSpPr>
        <p:spPr/>
        <p:txBody>
          <a:bodyPr/>
          <a:lstStyle/>
          <a:p>
            <a:fld id="{EB4B8DE2-A4E8-46E4-8BBF-D75455EFF32C}" type="slidenum">
              <a:rPr lang="en-US" smtClean="0"/>
              <a:pPr/>
              <a:t>17</a:t>
            </a:fld>
            <a:endParaRPr lang="en-US"/>
          </a:p>
        </p:txBody>
      </p:sp>
      <p:sp>
        <p:nvSpPr>
          <p:cNvPr id="4" name="Title 1">
            <a:extLst>
              <a:ext uri="{FF2B5EF4-FFF2-40B4-BE49-F238E27FC236}">
                <a16:creationId xmlns:a16="http://schemas.microsoft.com/office/drawing/2014/main" id="{8F8BAFD5-3273-882C-051C-AA9034B254CE}"/>
              </a:ext>
            </a:extLst>
          </p:cNvPr>
          <p:cNvSpPr>
            <a:spLocks noGrp="1"/>
          </p:cNvSpPr>
          <p:nvPr>
            <p:ph type="title"/>
          </p:nvPr>
        </p:nvSpPr>
        <p:spPr>
          <a:xfrm>
            <a:off x="422356" y="306503"/>
            <a:ext cx="11985251" cy="618631"/>
          </a:xfrm>
        </p:spPr>
        <p:txBody>
          <a:bodyPr/>
          <a:lstStyle/>
          <a:p>
            <a:pPr defTabSz="731520"/>
            <a:r>
              <a:rPr lang="en-US" sz="3800" dirty="0">
                <a:latin typeface="Amazon Ember" panose="020B0603020204020204" pitchFamily="34" charset="0"/>
                <a:ea typeface="Amazon Ember" panose="020B0603020204020204" pitchFamily="34" charset="0"/>
                <a:cs typeface="Amazon Ember" panose="020B0603020204020204" pitchFamily="34" charset="0"/>
              </a:rPr>
              <a:t>From description to </a:t>
            </a:r>
            <a:r>
              <a:rPr lang="en-US" sz="3800" dirty="0">
                <a:solidFill>
                  <a:srgbClr val="FE9826"/>
                </a:solidFill>
                <a:latin typeface="Amazon Ember" panose="020B0603020204020204" pitchFamily="34" charset="0"/>
                <a:ea typeface="Amazon Ember" panose="020B0603020204020204" pitchFamily="34" charset="0"/>
                <a:cs typeface="Amazon Ember" panose="020B0603020204020204" pitchFamily="34" charset="0"/>
              </a:rPr>
              <a:t>container deployment</a:t>
            </a:r>
          </a:p>
        </p:txBody>
      </p:sp>
      <p:sp>
        <p:nvSpPr>
          <p:cNvPr id="5" name="TextBox 4">
            <a:extLst>
              <a:ext uri="{FF2B5EF4-FFF2-40B4-BE49-F238E27FC236}">
                <a16:creationId xmlns:a16="http://schemas.microsoft.com/office/drawing/2014/main" id="{9D462BA0-B44C-836B-525B-DD64731A6D9F}"/>
              </a:ext>
            </a:extLst>
          </p:cNvPr>
          <p:cNvSpPr txBox="1"/>
          <p:nvPr/>
        </p:nvSpPr>
        <p:spPr>
          <a:xfrm>
            <a:off x="4861911" y="2879172"/>
            <a:ext cx="2374929" cy="1169359"/>
          </a:xfrm>
          <a:prstGeom prst="rect">
            <a:avLst/>
          </a:prstGeom>
          <a:noFill/>
        </p:spPr>
        <p:txBody>
          <a:bodyPr wrap="square" rtlCol="0">
            <a:spAutoFit/>
          </a:bodyPr>
          <a:lstStyle/>
          <a:p>
            <a:pPr algn="ctr"/>
            <a:r>
              <a:rPr lang="en-US" sz="2333" dirty="0"/>
              <a:t>Amazon Elastic Container Service</a:t>
            </a:r>
          </a:p>
        </p:txBody>
      </p:sp>
      <p:pic>
        <p:nvPicPr>
          <p:cNvPr id="6" name="Graphic 5">
            <a:extLst>
              <a:ext uri="{FF2B5EF4-FFF2-40B4-BE49-F238E27FC236}">
                <a16:creationId xmlns:a16="http://schemas.microsoft.com/office/drawing/2014/main" id="{98B12B4C-F977-9D8B-C251-16325EDC21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1461" y="1783135"/>
            <a:ext cx="949078" cy="949078"/>
          </a:xfrm>
          <a:prstGeom prst="rect">
            <a:avLst/>
          </a:prstGeom>
        </p:spPr>
      </p:pic>
      <p:pic>
        <p:nvPicPr>
          <p:cNvPr id="7" name="Graphic 6">
            <a:extLst>
              <a:ext uri="{FF2B5EF4-FFF2-40B4-BE49-F238E27FC236}">
                <a16:creationId xmlns:a16="http://schemas.microsoft.com/office/drawing/2014/main" id="{717A10DB-FB89-B050-E548-13BD2CFB0F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50161" y="1783135"/>
            <a:ext cx="451608" cy="451608"/>
          </a:xfrm>
          <a:prstGeom prst="rect">
            <a:avLst/>
          </a:prstGeom>
        </p:spPr>
      </p:pic>
      <p:sp>
        <p:nvSpPr>
          <p:cNvPr id="8" name="Text Placeholder 2">
            <a:extLst>
              <a:ext uri="{FF2B5EF4-FFF2-40B4-BE49-F238E27FC236}">
                <a16:creationId xmlns:a16="http://schemas.microsoft.com/office/drawing/2014/main" id="{0D35FA81-9FC8-EF90-36BC-E4855978DC1C}"/>
              </a:ext>
            </a:extLst>
          </p:cNvPr>
          <p:cNvSpPr txBox="1">
            <a:spLocks/>
          </p:cNvSpPr>
          <p:nvPr/>
        </p:nvSpPr>
        <p:spPr>
          <a:xfrm>
            <a:off x="2747946" y="1813333"/>
            <a:ext cx="1974273" cy="451608"/>
          </a:xfrm>
          <a:prstGeom prst="rect">
            <a:avLst/>
          </a:prstGeom>
        </p:spPr>
        <p:txBody>
          <a:bodyPr vert="horz" lIns="76200" tIns="38100" rIns="76200" bIns="38100" rtlCol="0">
            <a:noAutofit/>
          </a:bodyPr>
          <a:lstStyle>
            <a:lvl1pPr marL="0" indent="0" algn="l" defTabSz="731520" rtl="0" eaLnBrk="1" latinLnBrk="0" hangingPunct="1">
              <a:spcBef>
                <a:spcPct val="20000"/>
              </a:spcBef>
              <a:buFontTx/>
              <a:buNone/>
              <a:defRPr sz="2900" b="0" i="0" kern="1200">
                <a:solidFill>
                  <a:schemeClr val="tx1"/>
                </a:solidFill>
                <a:latin typeface="Amazon Ember Regular" charset="0"/>
                <a:ea typeface="+mn-ea"/>
                <a:cs typeface="Amazon Ember Regular" charset="0"/>
              </a:defRPr>
            </a:lvl1pPr>
            <a:lvl2pPr marL="1188720" indent="-457200" algn="l" defTabSz="731520" rtl="0" eaLnBrk="1" latinLnBrk="0" hangingPunct="1">
              <a:spcBef>
                <a:spcPct val="20000"/>
              </a:spcBef>
              <a:buFont typeface="Arial"/>
              <a:buChar char="•"/>
              <a:defRPr sz="2900" b="0" i="0" kern="1200">
                <a:solidFill>
                  <a:schemeClr val="tx1"/>
                </a:solidFill>
                <a:latin typeface="Amazon Ember Regular" charset="0"/>
                <a:ea typeface="+mn-ea"/>
                <a:cs typeface="Amazon Ember Regular" charset="0"/>
              </a:defRPr>
            </a:lvl2pPr>
            <a:lvl3pPr marL="1828800" indent="-365760" algn="l" defTabSz="731520" rtl="0" eaLnBrk="1" latinLnBrk="0" hangingPunct="1">
              <a:spcBef>
                <a:spcPct val="20000"/>
              </a:spcBef>
              <a:buFont typeface="Arial"/>
              <a:buChar char="•"/>
              <a:defRPr sz="2600" b="0" i="0" kern="1200">
                <a:solidFill>
                  <a:schemeClr val="tx1"/>
                </a:solidFill>
                <a:latin typeface="Amazon Ember Regular" charset="0"/>
                <a:ea typeface="+mn-ea"/>
                <a:cs typeface="Amazon Ember Regular" charset="0"/>
              </a:defRPr>
            </a:lvl3pPr>
            <a:lvl4pPr marL="2560320" indent="-365760" algn="l" defTabSz="731520" rtl="0" eaLnBrk="1" latinLnBrk="0" hangingPunct="1">
              <a:spcBef>
                <a:spcPct val="20000"/>
              </a:spcBef>
              <a:buFont typeface="Arial"/>
              <a:buChar char="–"/>
              <a:defRPr sz="2200" b="0" i="0" kern="1200">
                <a:solidFill>
                  <a:schemeClr val="tx1"/>
                </a:solidFill>
                <a:latin typeface="Amazon Ember Regular" charset="0"/>
                <a:ea typeface="+mn-ea"/>
                <a:cs typeface="Amazon Ember Regular" charset="0"/>
              </a:defRPr>
            </a:lvl4pPr>
            <a:lvl5pPr marL="3291840" indent="-365760" algn="l" defTabSz="731520" rtl="0" eaLnBrk="1" latinLnBrk="0" hangingPunct="1">
              <a:spcBef>
                <a:spcPct val="20000"/>
              </a:spcBef>
              <a:buFont typeface="Arial"/>
              <a:buChar char="»"/>
              <a:defRPr sz="1900" b="0" i="0" kern="1200">
                <a:solidFill>
                  <a:schemeClr val="tx1"/>
                </a:solidFill>
                <a:latin typeface="Amazon Ember Regular" charset="0"/>
                <a:ea typeface="+mn-ea"/>
                <a:cs typeface="Amazon Ember Regular" charset="0"/>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r>
              <a:rPr lang="en-US" sz="1500" dirty="0"/>
              <a:t>1 x vCPU</a:t>
            </a:r>
          </a:p>
        </p:txBody>
      </p:sp>
      <p:pic>
        <p:nvPicPr>
          <p:cNvPr id="9" name="Graphic 8">
            <a:extLst>
              <a:ext uri="{FF2B5EF4-FFF2-40B4-BE49-F238E27FC236}">
                <a16:creationId xmlns:a16="http://schemas.microsoft.com/office/drawing/2014/main" id="{01AECDA7-4D97-ECA9-131D-2A6DDAF7D6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50161" y="2466799"/>
            <a:ext cx="451608" cy="451608"/>
          </a:xfrm>
          <a:prstGeom prst="rect">
            <a:avLst/>
          </a:prstGeom>
        </p:spPr>
      </p:pic>
      <p:sp>
        <p:nvSpPr>
          <p:cNvPr id="10" name="Text Placeholder 2">
            <a:extLst>
              <a:ext uri="{FF2B5EF4-FFF2-40B4-BE49-F238E27FC236}">
                <a16:creationId xmlns:a16="http://schemas.microsoft.com/office/drawing/2014/main" id="{5F6C1AE7-FEC9-6399-6893-545191642E3F}"/>
              </a:ext>
            </a:extLst>
          </p:cNvPr>
          <p:cNvSpPr txBox="1">
            <a:spLocks/>
          </p:cNvSpPr>
          <p:nvPr/>
        </p:nvSpPr>
        <p:spPr>
          <a:xfrm>
            <a:off x="2747946" y="2486147"/>
            <a:ext cx="1974273" cy="451608"/>
          </a:xfrm>
          <a:prstGeom prst="rect">
            <a:avLst/>
          </a:prstGeom>
        </p:spPr>
        <p:txBody>
          <a:bodyPr vert="horz" lIns="76200" tIns="38100" rIns="76200" bIns="38100" rtlCol="0">
            <a:noAutofit/>
          </a:bodyPr>
          <a:lstStyle>
            <a:lvl1pPr marL="0" indent="0" algn="l" defTabSz="731520" rtl="0" eaLnBrk="1" latinLnBrk="0" hangingPunct="1">
              <a:spcBef>
                <a:spcPct val="20000"/>
              </a:spcBef>
              <a:buFontTx/>
              <a:buNone/>
              <a:defRPr sz="2900" b="0" i="0" kern="1200">
                <a:solidFill>
                  <a:schemeClr val="tx1"/>
                </a:solidFill>
                <a:latin typeface="Amazon Ember Regular" charset="0"/>
                <a:ea typeface="+mn-ea"/>
                <a:cs typeface="Amazon Ember Regular" charset="0"/>
              </a:defRPr>
            </a:lvl1pPr>
            <a:lvl2pPr marL="1188720" indent="-457200" algn="l" defTabSz="731520" rtl="0" eaLnBrk="1" latinLnBrk="0" hangingPunct="1">
              <a:spcBef>
                <a:spcPct val="20000"/>
              </a:spcBef>
              <a:buFont typeface="Arial"/>
              <a:buChar char="•"/>
              <a:defRPr sz="2900" b="0" i="0" kern="1200">
                <a:solidFill>
                  <a:schemeClr val="tx1"/>
                </a:solidFill>
                <a:latin typeface="Amazon Ember Regular" charset="0"/>
                <a:ea typeface="+mn-ea"/>
                <a:cs typeface="Amazon Ember Regular" charset="0"/>
              </a:defRPr>
            </a:lvl2pPr>
            <a:lvl3pPr marL="1828800" indent="-365760" algn="l" defTabSz="731520" rtl="0" eaLnBrk="1" latinLnBrk="0" hangingPunct="1">
              <a:spcBef>
                <a:spcPct val="20000"/>
              </a:spcBef>
              <a:buFont typeface="Arial"/>
              <a:buChar char="•"/>
              <a:defRPr sz="2600" b="0" i="0" kern="1200">
                <a:solidFill>
                  <a:schemeClr val="tx1"/>
                </a:solidFill>
                <a:latin typeface="Amazon Ember Regular" charset="0"/>
                <a:ea typeface="+mn-ea"/>
                <a:cs typeface="Amazon Ember Regular" charset="0"/>
              </a:defRPr>
            </a:lvl3pPr>
            <a:lvl4pPr marL="2560320" indent="-365760" algn="l" defTabSz="731520" rtl="0" eaLnBrk="1" latinLnBrk="0" hangingPunct="1">
              <a:spcBef>
                <a:spcPct val="20000"/>
              </a:spcBef>
              <a:buFont typeface="Arial"/>
              <a:buChar char="–"/>
              <a:defRPr sz="2200" b="0" i="0" kern="1200">
                <a:solidFill>
                  <a:schemeClr val="tx1"/>
                </a:solidFill>
                <a:latin typeface="Amazon Ember Regular" charset="0"/>
                <a:ea typeface="+mn-ea"/>
                <a:cs typeface="Amazon Ember Regular" charset="0"/>
              </a:defRPr>
            </a:lvl4pPr>
            <a:lvl5pPr marL="3291840" indent="-365760" algn="l" defTabSz="731520" rtl="0" eaLnBrk="1" latinLnBrk="0" hangingPunct="1">
              <a:spcBef>
                <a:spcPct val="20000"/>
              </a:spcBef>
              <a:buFont typeface="Arial"/>
              <a:buChar char="»"/>
              <a:defRPr sz="1900" b="0" i="0" kern="1200">
                <a:solidFill>
                  <a:schemeClr val="tx1"/>
                </a:solidFill>
                <a:latin typeface="Amazon Ember Regular" charset="0"/>
                <a:ea typeface="+mn-ea"/>
                <a:cs typeface="Amazon Ember Regular" charset="0"/>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r>
              <a:rPr lang="en-US" sz="1500" dirty="0"/>
              <a:t>2 GB memory</a:t>
            </a:r>
          </a:p>
        </p:txBody>
      </p:sp>
      <p:sp>
        <p:nvSpPr>
          <p:cNvPr id="11" name="Text Placeholder 2">
            <a:extLst>
              <a:ext uri="{FF2B5EF4-FFF2-40B4-BE49-F238E27FC236}">
                <a16:creationId xmlns:a16="http://schemas.microsoft.com/office/drawing/2014/main" id="{09C7B98C-5931-C198-924F-9B8EB177DD04}"/>
              </a:ext>
            </a:extLst>
          </p:cNvPr>
          <p:cNvSpPr txBox="1">
            <a:spLocks/>
          </p:cNvSpPr>
          <p:nvPr/>
        </p:nvSpPr>
        <p:spPr>
          <a:xfrm>
            <a:off x="835360" y="3477564"/>
            <a:ext cx="3439403" cy="1835320"/>
          </a:xfrm>
          <a:prstGeom prst="rect">
            <a:avLst/>
          </a:prstGeom>
        </p:spPr>
        <p:txBody>
          <a:bodyPr vert="horz" lIns="76200" tIns="38100" rIns="76200" bIns="38100" rtlCol="0">
            <a:noAutofit/>
          </a:bodyPr>
          <a:lstStyle>
            <a:lvl1pPr marL="0" indent="0" algn="l" defTabSz="731520" rtl="0" eaLnBrk="1" latinLnBrk="0" hangingPunct="1">
              <a:spcBef>
                <a:spcPct val="20000"/>
              </a:spcBef>
              <a:buFontTx/>
              <a:buNone/>
              <a:defRPr sz="2900" b="0" i="0" kern="1200">
                <a:solidFill>
                  <a:schemeClr val="tx1"/>
                </a:solidFill>
                <a:latin typeface="Amazon Ember Regular" charset="0"/>
                <a:ea typeface="+mn-ea"/>
                <a:cs typeface="Amazon Ember Regular" charset="0"/>
              </a:defRPr>
            </a:lvl1pPr>
            <a:lvl2pPr marL="1188720" indent="-457200" algn="l" defTabSz="731520" rtl="0" eaLnBrk="1" latinLnBrk="0" hangingPunct="1">
              <a:spcBef>
                <a:spcPct val="20000"/>
              </a:spcBef>
              <a:buFont typeface="Arial"/>
              <a:buChar char="•"/>
              <a:defRPr sz="2900" b="0" i="0" kern="1200">
                <a:solidFill>
                  <a:schemeClr val="tx1"/>
                </a:solidFill>
                <a:latin typeface="Amazon Ember Regular" charset="0"/>
                <a:ea typeface="+mn-ea"/>
                <a:cs typeface="Amazon Ember Regular" charset="0"/>
              </a:defRPr>
            </a:lvl2pPr>
            <a:lvl3pPr marL="1828800" indent="-365760" algn="l" defTabSz="731520" rtl="0" eaLnBrk="1" latinLnBrk="0" hangingPunct="1">
              <a:spcBef>
                <a:spcPct val="20000"/>
              </a:spcBef>
              <a:buFont typeface="Arial"/>
              <a:buChar char="•"/>
              <a:defRPr sz="2600" b="0" i="0" kern="1200">
                <a:solidFill>
                  <a:schemeClr val="tx1"/>
                </a:solidFill>
                <a:latin typeface="Amazon Ember Regular" charset="0"/>
                <a:ea typeface="+mn-ea"/>
                <a:cs typeface="Amazon Ember Regular" charset="0"/>
              </a:defRPr>
            </a:lvl3pPr>
            <a:lvl4pPr marL="2560320" indent="-365760" algn="l" defTabSz="731520" rtl="0" eaLnBrk="1" latinLnBrk="0" hangingPunct="1">
              <a:spcBef>
                <a:spcPct val="20000"/>
              </a:spcBef>
              <a:buFont typeface="Arial"/>
              <a:buChar char="–"/>
              <a:defRPr sz="2200" b="0" i="0" kern="1200">
                <a:solidFill>
                  <a:schemeClr val="tx1"/>
                </a:solidFill>
                <a:latin typeface="Amazon Ember Regular" charset="0"/>
                <a:ea typeface="+mn-ea"/>
                <a:cs typeface="Amazon Ember Regular" charset="0"/>
              </a:defRPr>
            </a:lvl4pPr>
            <a:lvl5pPr marL="3291840" indent="-365760" algn="l" defTabSz="731520" rtl="0" eaLnBrk="1" latinLnBrk="0" hangingPunct="1">
              <a:spcBef>
                <a:spcPct val="20000"/>
              </a:spcBef>
              <a:buFont typeface="Arial"/>
              <a:buChar char="»"/>
              <a:defRPr sz="1900" b="0" i="0" kern="1200">
                <a:solidFill>
                  <a:schemeClr val="tx1"/>
                </a:solidFill>
                <a:latin typeface="Amazon Ember Regular" charset="0"/>
                <a:ea typeface="+mn-ea"/>
                <a:cs typeface="Amazon Ember Regular" charset="0"/>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r>
              <a:rPr lang="en-US" sz="2417" dirty="0"/>
              <a:t>Here is my container image. It needs 1 CPU and 2 GB of memory to run. I want to launch 4 copies of it as a distributed service.</a:t>
            </a:r>
          </a:p>
        </p:txBody>
      </p:sp>
      <p:cxnSp>
        <p:nvCxnSpPr>
          <p:cNvPr id="12" name="Straight Arrow Connector 11">
            <a:extLst>
              <a:ext uri="{FF2B5EF4-FFF2-40B4-BE49-F238E27FC236}">
                <a16:creationId xmlns:a16="http://schemas.microsoft.com/office/drawing/2014/main" id="{7197000D-F834-E6A6-B37A-2955A9D942F3}"/>
              </a:ext>
            </a:extLst>
          </p:cNvPr>
          <p:cNvCxnSpPr>
            <a:cxnSpLocks/>
          </p:cNvCxnSpPr>
          <p:nvPr/>
        </p:nvCxnSpPr>
        <p:spPr>
          <a:xfrm>
            <a:off x="4133493" y="2257674"/>
            <a:ext cx="1347961" cy="7267"/>
          </a:xfrm>
          <a:prstGeom prst="straightConnector1">
            <a:avLst/>
          </a:prstGeom>
          <a:ln w="79375">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13" name="Graphic 12">
            <a:extLst>
              <a:ext uri="{FF2B5EF4-FFF2-40B4-BE49-F238E27FC236}">
                <a16:creationId xmlns:a16="http://schemas.microsoft.com/office/drawing/2014/main" id="{6A4581FA-0752-F858-2C4D-DC34EBB931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6205" y="1761609"/>
            <a:ext cx="1271614" cy="1271614"/>
          </a:xfrm>
          <a:prstGeom prst="rect">
            <a:avLst/>
          </a:prstGeom>
        </p:spPr>
      </p:pic>
      <p:pic>
        <p:nvPicPr>
          <p:cNvPr id="14" name="Graphic 13">
            <a:extLst>
              <a:ext uri="{FF2B5EF4-FFF2-40B4-BE49-F238E27FC236}">
                <a16:creationId xmlns:a16="http://schemas.microsoft.com/office/drawing/2014/main" id="{A1FB5020-CC95-CB2B-04BD-9DFC3F719B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75546" y="1684413"/>
            <a:ext cx="1426005" cy="1426005"/>
          </a:xfrm>
          <a:prstGeom prst="rect">
            <a:avLst/>
          </a:prstGeom>
        </p:spPr>
      </p:pic>
      <p:pic>
        <p:nvPicPr>
          <p:cNvPr id="15" name="Graphic 14">
            <a:extLst>
              <a:ext uri="{FF2B5EF4-FFF2-40B4-BE49-F238E27FC236}">
                <a16:creationId xmlns:a16="http://schemas.microsoft.com/office/drawing/2014/main" id="{68796CEE-3D65-67D0-3611-D45DA525450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62658" y="1526022"/>
            <a:ext cx="813716" cy="813716"/>
          </a:xfrm>
          <a:prstGeom prst="rect">
            <a:avLst/>
          </a:prstGeom>
        </p:spPr>
      </p:pic>
      <p:pic>
        <p:nvPicPr>
          <p:cNvPr id="16" name="Graphic 15">
            <a:extLst>
              <a:ext uri="{FF2B5EF4-FFF2-40B4-BE49-F238E27FC236}">
                <a16:creationId xmlns:a16="http://schemas.microsoft.com/office/drawing/2014/main" id="{1B934D68-083C-2C5B-312B-F0B6F11F6A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39877" y="1526022"/>
            <a:ext cx="813716" cy="813716"/>
          </a:xfrm>
          <a:prstGeom prst="rect">
            <a:avLst/>
          </a:prstGeom>
        </p:spPr>
      </p:pic>
      <p:pic>
        <p:nvPicPr>
          <p:cNvPr id="17" name="Graphic 16">
            <a:extLst>
              <a:ext uri="{FF2B5EF4-FFF2-40B4-BE49-F238E27FC236}">
                <a16:creationId xmlns:a16="http://schemas.microsoft.com/office/drawing/2014/main" id="{F0A9ADD9-7F3F-DF9F-2349-6627548FAF8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39876" y="2339737"/>
            <a:ext cx="813716" cy="813716"/>
          </a:xfrm>
          <a:prstGeom prst="rect">
            <a:avLst/>
          </a:prstGeom>
        </p:spPr>
      </p:pic>
      <p:pic>
        <p:nvPicPr>
          <p:cNvPr id="18" name="Graphic 17">
            <a:extLst>
              <a:ext uri="{FF2B5EF4-FFF2-40B4-BE49-F238E27FC236}">
                <a16:creationId xmlns:a16="http://schemas.microsoft.com/office/drawing/2014/main" id="{26A40CA4-8818-3471-9B80-8CD70DBFC2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69488" y="2339738"/>
            <a:ext cx="813716" cy="813716"/>
          </a:xfrm>
          <a:prstGeom prst="rect">
            <a:avLst/>
          </a:prstGeom>
        </p:spPr>
      </p:pic>
      <p:cxnSp>
        <p:nvCxnSpPr>
          <p:cNvPr id="19" name="Straight Arrow Connector 18">
            <a:extLst>
              <a:ext uri="{FF2B5EF4-FFF2-40B4-BE49-F238E27FC236}">
                <a16:creationId xmlns:a16="http://schemas.microsoft.com/office/drawing/2014/main" id="{02EA095E-ECEC-A0EC-A66E-67EB73B0327B}"/>
              </a:ext>
            </a:extLst>
          </p:cNvPr>
          <p:cNvCxnSpPr>
            <a:cxnSpLocks/>
          </p:cNvCxnSpPr>
          <p:nvPr/>
        </p:nvCxnSpPr>
        <p:spPr>
          <a:xfrm>
            <a:off x="6731646" y="2264941"/>
            <a:ext cx="1347961" cy="7267"/>
          </a:xfrm>
          <a:prstGeom prst="straightConnector1">
            <a:avLst/>
          </a:prstGeom>
          <a:ln w="79375">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0" name="Text Placeholder 2">
            <a:extLst>
              <a:ext uri="{FF2B5EF4-FFF2-40B4-BE49-F238E27FC236}">
                <a16:creationId xmlns:a16="http://schemas.microsoft.com/office/drawing/2014/main" id="{D099416C-D12B-916B-F07F-D35BCE3252FD}"/>
              </a:ext>
            </a:extLst>
          </p:cNvPr>
          <p:cNvSpPr txBox="1">
            <a:spLocks/>
          </p:cNvSpPr>
          <p:nvPr/>
        </p:nvSpPr>
        <p:spPr>
          <a:xfrm>
            <a:off x="8079607" y="3463850"/>
            <a:ext cx="3439403" cy="2575841"/>
          </a:xfrm>
          <a:prstGeom prst="rect">
            <a:avLst/>
          </a:prstGeom>
        </p:spPr>
        <p:txBody>
          <a:bodyPr vert="horz" lIns="76200" tIns="38100" rIns="76200" bIns="38100" rtlCol="0">
            <a:noAutofit/>
          </a:bodyPr>
          <a:lstStyle>
            <a:lvl1pPr marL="0" indent="0" algn="l" defTabSz="731520" rtl="0" eaLnBrk="1" latinLnBrk="0" hangingPunct="1">
              <a:spcBef>
                <a:spcPct val="20000"/>
              </a:spcBef>
              <a:buFontTx/>
              <a:buNone/>
              <a:defRPr sz="2900" b="0" i="0" kern="1200">
                <a:solidFill>
                  <a:schemeClr val="tx1"/>
                </a:solidFill>
                <a:latin typeface="Amazon Ember Regular" charset="0"/>
                <a:ea typeface="+mn-ea"/>
                <a:cs typeface="Amazon Ember Regular" charset="0"/>
              </a:defRPr>
            </a:lvl1pPr>
            <a:lvl2pPr marL="1188720" indent="-457200" algn="l" defTabSz="731520" rtl="0" eaLnBrk="1" latinLnBrk="0" hangingPunct="1">
              <a:spcBef>
                <a:spcPct val="20000"/>
              </a:spcBef>
              <a:buFont typeface="Arial"/>
              <a:buChar char="•"/>
              <a:defRPr sz="2900" b="0" i="0" kern="1200">
                <a:solidFill>
                  <a:schemeClr val="tx1"/>
                </a:solidFill>
                <a:latin typeface="Amazon Ember Regular" charset="0"/>
                <a:ea typeface="+mn-ea"/>
                <a:cs typeface="Amazon Ember Regular" charset="0"/>
              </a:defRPr>
            </a:lvl2pPr>
            <a:lvl3pPr marL="1828800" indent="-365760" algn="l" defTabSz="731520" rtl="0" eaLnBrk="1" latinLnBrk="0" hangingPunct="1">
              <a:spcBef>
                <a:spcPct val="20000"/>
              </a:spcBef>
              <a:buFont typeface="Arial"/>
              <a:buChar char="•"/>
              <a:defRPr sz="2600" b="0" i="0" kern="1200">
                <a:solidFill>
                  <a:schemeClr val="tx1"/>
                </a:solidFill>
                <a:latin typeface="Amazon Ember Regular" charset="0"/>
                <a:ea typeface="+mn-ea"/>
                <a:cs typeface="Amazon Ember Regular" charset="0"/>
              </a:defRPr>
            </a:lvl3pPr>
            <a:lvl4pPr marL="2560320" indent="-365760" algn="l" defTabSz="731520" rtl="0" eaLnBrk="1" latinLnBrk="0" hangingPunct="1">
              <a:spcBef>
                <a:spcPct val="20000"/>
              </a:spcBef>
              <a:buFont typeface="Arial"/>
              <a:buChar char="–"/>
              <a:defRPr sz="2200" b="0" i="0" kern="1200">
                <a:solidFill>
                  <a:schemeClr val="tx1"/>
                </a:solidFill>
                <a:latin typeface="Amazon Ember Regular" charset="0"/>
                <a:ea typeface="+mn-ea"/>
                <a:cs typeface="Amazon Ember Regular" charset="0"/>
              </a:defRPr>
            </a:lvl4pPr>
            <a:lvl5pPr marL="3291840" indent="-365760" algn="l" defTabSz="731520" rtl="0" eaLnBrk="1" latinLnBrk="0" hangingPunct="1">
              <a:spcBef>
                <a:spcPct val="20000"/>
              </a:spcBef>
              <a:buFont typeface="Arial"/>
              <a:buChar char="»"/>
              <a:defRPr sz="1900" b="0" i="0" kern="1200">
                <a:solidFill>
                  <a:schemeClr val="tx1"/>
                </a:solidFill>
                <a:latin typeface="Amazon Ember Regular" charset="0"/>
                <a:ea typeface="+mn-ea"/>
                <a:cs typeface="Amazon Ember Regular" charset="0"/>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r>
              <a:rPr lang="en-US" sz="2417" dirty="0"/>
              <a:t>The container is your unit of deployment. </a:t>
            </a:r>
          </a:p>
          <a:p>
            <a:endParaRPr lang="en-US" sz="2417" dirty="0"/>
          </a:p>
          <a:p>
            <a:r>
              <a:rPr lang="en-US" sz="2417" dirty="0"/>
              <a:t>Compute hardware that runs a container is just “dumb” capacity</a:t>
            </a:r>
          </a:p>
        </p:txBody>
      </p:sp>
      <p:sp>
        <p:nvSpPr>
          <p:cNvPr id="64" name="TextBox 63">
            <a:extLst>
              <a:ext uri="{FF2B5EF4-FFF2-40B4-BE49-F238E27FC236}">
                <a16:creationId xmlns:a16="http://schemas.microsoft.com/office/drawing/2014/main" id="{5F170414-939B-D293-1641-C716AC7009A8}"/>
              </a:ext>
            </a:extLst>
          </p:cNvPr>
          <p:cNvSpPr txBox="1"/>
          <p:nvPr/>
        </p:nvSpPr>
        <p:spPr>
          <a:xfrm>
            <a:off x="5322734" y="4025892"/>
            <a:ext cx="1573366" cy="369332"/>
          </a:xfrm>
          <a:prstGeom prst="rect">
            <a:avLst/>
          </a:prstGeom>
          <a:noFill/>
        </p:spPr>
        <p:txBody>
          <a:bodyPr wrap="square" lIns="0" rIns="0" rtlCol="0">
            <a:spAutoFit/>
          </a:bodyPr>
          <a:lstStyle/>
          <a:p>
            <a:pPr algn="l"/>
            <a:r>
              <a:rPr lang="en-US" dirty="0">
                <a:solidFill>
                  <a:schemeClr val="accent1"/>
                </a:solidFill>
              </a:rPr>
              <a:t>(Orchestrator)</a:t>
            </a:r>
          </a:p>
        </p:txBody>
      </p:sp>
    </p:spTree>
    <p:extLst>
      <p:ext uri="{BB962C8B-B14F-4D97-AF65-F5344CB8AC3E}">
        <p14:creationId xmlns:p14="http://schemas.microsoft.com/office/powerpoint/2010/main" val="18304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a:extLst>
              <a:ext uri="{FF2B5EF4-FFF2-40B4-BE49-F238E27FC236}">
                <a16:creationId xmlns:a16="http://schemas.microsoft.com/office/drawing/2014/main" id="{12B86653-DED7-89C1-FB2B-C77BBC09EE82}"/>
              </a:ext>
            </a:extLst>
          </p:cNvPr>
          <p:cNvSpPr>
            <a:spLocks noGrp="1"/>
          </p:cNvSpPr>
          <p:nvPr>
            <p:ph type="title"/>
          </p:nvPr>
        </p:nvSpPr>
        <p:spPr>
          <a:xfrm>
            <a:off x="682349" y="388931"/>
            <a:ext cx="10453229" cy="1144929"/>
          </a:xfrm>
        </p:spPr>
        <p:txBody>
          <a:bodyPr/>
          <a:lstStyle/>
          <a:p>
            <a:pPr defTabSz="731520"/>
            <a:r>
              <a:rPr lang="en-US" sz="3800" dirty="0">
                <a:latin typeface="Amazon Ember" panose="020B0603020204020204" pitchFamily="34" charset="0"/>
                <a:ea typeface="Amazon Ember" panose="020B0603020204020204" pitchFamily="34" charset="0"/>
                <a:cs typeface="Amazon Ember" panose="020B0603020204020204" pitchFamily="34" charset="0"/>
              </a:rPr>
              <a:t>An orchestrator </a:t>
            </a:r>
            <a:r>
              <a:rPr lang="en-US" sz="3800" dirty="0">
                <a:solidFill>
                  <a:srgbClr val="FE9826"/>
                </a:solidFill>
                <a:latin typeface="Amazon Ember" panose="020B0603020204020204" pitchFamily="34" charset="0"/>
                <a:ea typeface="Amazon Ember" panose="020B0603020204020204" pitchFamily="34" charset="0"/>
                <a:cs typeface="Amazon Ember" panose="020B0603020204020204" pitchFamily="34" charset="0"/>
              </a:rPr>
              <a:t>automatically deploys</a:t>
            </a:r>
            <a:r>
              <a:rPr lang="en-US" sz="3800" dirty="0">
                <a:latin typeface="Amazon Ember" panose="020B0603020204020204" pitchFamily="34" charset="0"/>
                <a:ea typeface="Amazon Ember" panose="020B0603020204020204" pitchFamily="34" charset="0"/>
                <a:cs typeface="Amazon Ember" panose="020B0603020204020204" pitchFamily="34" charset="0"/>
              </a:rPr>
              <a:t> containers across distributed infrastructure</a:t>
            </a:r>
          </a:p>
        </p:txBody>
      </p:sp>
      <p:grpSp>
        <p:nvGrpSpPr>
          <p:cNvPr id="135" name="Group 134">
            <a:extLst>
              <a:ext uri="{FF2B5EF4-FFF2-40B4-BE49-F238E27FC236}">
                <a16:creationId xmlns:a16="http://schemas.microsoft.com/office/drawing/2014/main" id="{98A145EA-68BB-1378-D683-F87214CD6DF0}"/>
              </a:ext>
            </a:extLst>
          </p:cNvPr>
          <p:cNvGrpSpPr/>
          <p:nvPr/>
        </p:nvGrpSpPr>
        <p:grpSpPr>
          <a:xfrm>
            <a:off x="1489700" y="2943373"/>
            <a:ext cx="2849915" cy="2273413"/>
            <a:chOff x="7082218" y="2838893"/>
            <a:chExt cx="5251550" cy="4189228"/>
          </a:xfrm>
        </p:grpSpPr>
        <p:sp>
          <p:nvSpPr>
            <p:cNvPr id="136" name="Rectangle 135">
              <a:extLst>
                <a:ext uri="{FF2B5EF4-FFF2-40B4-BE49-F238E27FC236}">
                  <a16:creationId xmlns:a16="http://schemas.microsoft.com/office/drawing/2014/main" id="{CBE8021C-A291-5A0E-3DA6-1832F8B2C870}"/>
                </a:ext>
              </a:extLst>
            </p:cNvPr>
            <p:cNvSpPr/>
            <p:nvPr/>
          </p:nvSpPr>
          <p:spPr>
            <a:xfrm>
              <a:off x="7103483" y="2860158"/>
              <a:ext cx="5230285" cy="4167963"/>
            </a:xfrm>
            <a:prstGeom prst="rect">
              <a:avLst/>
            </a:prstGeom>
            <a:noFill/>
            <a:ln w="50800">
              <a:solidFill>
                <a:srgbClr val="FB92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137" name="Graphic 5">
              <a:extLst>
                <a:ext uri="{FF2B5EF4-FFF2-40B4-BE49-F238E27FC236}">
                  <a16:creationId xmlns:a16="http://schemas.microsoft.com/office/drawing/2014/main" id="{65EA40CB-A4E5-71F2-B610-2BAB6C283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2218" y="2838893"/>
              <a:ext cx="815608"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TextBox 137">
              <a:extLst>
                <a:ext uri="{FF2B5EF4-FFF2-40B4-BE49-F238E27FC236}">
                  <a16:creationId xmlns:a16="http://schemas.microsoft.com/office/drawing/2014/main" id="{B8A5A230-4A9F-1222-F3EF-B3B1B5B23BCA}"/>
                </a:ext>
              </a:extLst>
            </p:cNvPr>
            <p:cNvSpPr txBox="1"/>
            <p:nvPr/>
          </p:nvSpPr>
          <p:spPr>
            <a:xfrm>
              <a:off x="7994979" y="3045276"/>
              <a:ext cx="3264899" cy="567142"/>
            </a:xfrm>
            <a:prstGeom prst="rect">
              <a:avLst/>
            </a:prstGeom>
            <a:noFill/>
          </p:spPr>
          <p:txBody>
            <a:bodyPr wrap="square" rtlCol="0">
              <a:spAutoFit/>
            </a:bodyPr>
            <a:lstStyle/>
            <a:p>
              <a:r>
                <a:rPr lang="en-US" sz="1400" dirty="0"/>
                <a:t>EC2 Instance</a:t>
              </a:r>
            </a:p>
          </p:txBody>
        </p:sp>
        <p:sp>
          <p:nvSpPr>
            <p:cNvPr id="139" name="Rectangle 138">
              <a:extLst>
                <a:ext uri="{FF2B5EF4-FFF2-40B4-BE49-F238E27FC236}">
                  <a16:creationId xmlns:a16="http://schemas.microsoft.com/office/drawing/2014/main" id="{39283538-1927-DBD4-C806-023181E2A1C7}"/>
                </a:ext>
              </a:extLst>
            </p:cNvPr>
            <p:cNvSpPr/>
            <p:nvPr/>
          </p:nvSpPr>
          <p:spPr>
            <a:xfrm>
              <a:off x="7315200" y="3793408"/>
              <a:ext cx="4795284" cy="6060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Docker (</a:t>
              </a:r>
              <a:r>
                <a:rPr lang="en-US" sz="1400" dirty="0" err="1"/>
                <a:t>containerd</a:t>
              </a:r>
              <a:r>
                <a:rPr lang="en-US" sz="1400" dirty="0"/>
                <a:t>)</a:t>
              </a:r>
            </a:p>
          </p:txBody>
        </p:sp>
        <p:sp>
          <p:nvSpPr>
            <p:cNvPr id="140" name="Rectangle 139">
              <a:extLst>
                <a:ext uri="{FF2B5EF4-FFF2-40B4-BE49-F238E27FC236}">
                  <a16:creationId xmlns:a16="http://schemas.microsoft.com/office/drawing/2014/main" id="{62944EFE-05EC-3D36-263E-EFA0E7209BC5}"/>
                </a:ext>
              </a:extLst>
            </p:cNvPr>
            <p:cNvSpPr/>
            <p:nvPr/>
          </p:nvSpPr>
          <p:spPr>
            <a:xfrm>
              <a:off x="7315200" y="4510474"/>
              <a:ext cx="4795284" cy="6060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Orchestration Agent</a:t>
              </a:r>
            </a:p>
          </p:txBody>
        </p:sp>
        <p:sp>
          <p:nvSpPr>
            <p:cNvPr id="141" name="Rectangle 140">
              <a:extLst>
                <a:ext uri="{FF2B5EF4-FFF2-40B4-BE49-F238E27FC236}">
                  <a16:creationId xmlns:a16="http://schemas.microsoft.com/office/drawing/2014/main" id="{5D8ADCA8-37E2-B0C9-3886-D6D81192E82C}"/>
                </a:ext>
              </a:extLst>
            </p:cNvPr>
            <p:cNvSpPr/>
            <p:nvPr/>
          </p:nvSpPr>
          <p:spPr>
            <a:xfrm>
              <a:off x="7358196" y="6227704"/>
              <a:ext cx="4720857" cy="606056"/>
            </a:xfrm>
            <a:prstGeom prst="rect">
              <a:avLst/>
            </a:prstGeom>
            <a:noFill/>
            <a:ln w="57150">
              <a:solidFill>
                <a:srgbClr val="595A5D"/>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Available capacity</a:t>
              </a:r>
            </a:p>
          </p:txBody>
        </p:sp>
      </p:grpSp>
      <p:grpSp>
        <p:nvGrpSpPr>
          <p:cNvPr id="142" name="Group 141">
            <a:extLst>
              <a:ext uri="{FF2B5EF4-FFF2-40B4-BE49-F238E27FC236}">
                <a16:creationId xmlns:a16="http://schemas.microsoft.com/office/drawing/2014/main" id="{D65EFAE6-F51A-C92C-9EC6-C28E8524B6D9}"/>
              </a:ext>
            </a:extLst>
          </p:cNvPr>
          <p:cNvGrpSpPr/>
          <p:nvPr/>
        </p:nvGrpSpPr>
        <p:grpSpPr>
          <a:xfrm>
            <a:off x="4491811" y="2949142"/>
            <a:ext cx="2849915" cy="2273413"/>
            <a:chOff x="7082218" y="2838893"/>
            <a:chExt cx="5251550" cy="4189228"/>
          </a:xfrm>
        </p:grpSpPr>
        <p:sp>
          <p:nvSpPr>
            <p:cNvPr id="143" name="Rectangle 142">
              <a:extLst>
                <a:ext uri="{FF2B5EF4-FFF2-40B4-BE49-F238E27FC236}">
                  <a16:creationId xmlns:a16="http://schemas.microsoft.com/office/drawing/2014/main" id="{D5A29F61-445A-D1D0-EB88-91D71970AB04}"/>
                </a:ext>
              </a:extLst>
            </p:cNvPr>
            <p:cNvSpPr/>
            <p:nvPr/>
          </p:nvSpPr>
          <p:spPr>
            <a:xfrm>
              <a:off x="7103483" y="2860158"/>
              <a:ext cx="5230285" cy="4167963"/>
            </a:xfrm>
            <a:prstGeom prst="rect">
              <a:avLst/>
            </a:prstGeom>
            <a:noFill/>
            <a:ln w="50800">
              <a:solidFill>
                <a:srgbClr val="FB92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144" name="Graphic 5">
              <a:extLst>
                <a:ext uri="{FF2B5EF4-FFF2-40B4-BE49-F238E27FC236}">
                  <a16:creationId xmlns:a16="http://schemas.microsoft.com/office/drawing/2014/main" id="{E662A9A3-4B90-0F87-B98F-1CA7650FD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2218" y="2838893"/>
              <a:ext cx="815608"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 name="TextBox 144">
              <a:extLst>
                <a:ext uri="{FF2B5EF4-FFF2-40B4-BE49-F238E27FC236}">
                  <a16:creationId xmlns:a16="http://schemas.microsoft.com/office/drawing/2014/main" id="{0535FAAB-345E-DBA6-EA0F-CD49D2DEE6AB}"/>
                </a:ext>
              </a:extLst>
            </p:cNvPr>
            <p:cNvSpPr txBox="1"/>
            <p:nvPr/>
          </p:nvSpPr>
          <p:spPr>
            <a:xfrm>
              <a:off x="7994979" y="3045276"/>
              <a:ext cx="3264899" cy="567142"/>
            </a:xfrm>
            <a:prstGeom prst="rect">
              <a:avLst/>
            </a:prstGeom>
            <a:noFill/>
          </p:spPr>
          <p:txBody>
            <a:bodyPr wrap="square" rtlCol="0">
              <a:spAutoFit/>
            </a:bodyPr>
            <a:lstStyle/>
            <a:p>
              <a:r>
                <a:rPr lang="en-US" sz="1400" dirty="0"/>
                <a:t>EC2 Instance</a:t>
              </a:r>
            </a:p>
          </p:txBody>
        </p:sp>
        <p:sp>
          <p:nvSpPr>
            <p:cNvPr id="146" name="Rectangle 145">
              <a:extLst>
                <a:ext uri="{FF2B5EF4-FFF2-40B4-BE49-F238E27FC236}">
                  <a16:creationId xmlns:a16="http://schemas.microsoft.com/office/drawing/2014/main" id="{3087E912-967B-2B93-84C3-5633F84484F5}"/>
                </a:ext>
              </a:extLst>
            </p:cNvPr>
            <p:cNvSpPr/>
            <p:nvPr/>
          </p:nvSpPr>
          <p:spPr>
            <a:xfrm>
              <a:off x="7315200" y="3793408"/>
              <a:ext cx="4795284" cy="6060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Docker (</a:t>
              </a:r>
              <a:r>
                <a:rPr lang="en-US" sz="1400" dirty="0" err="1"/>
                <a:t>containerd</a:t>
              </a:r>
              <a:r>
                <a:rPr lang="en-US" sz="1400" dirty="0"/>
                <a:t>)</a:t>
              </a:r>
            </a:p>
          </p:txBody>
        </p:sp>
        <p:sp>
          <p:nvSpPr>
            <p:cNvPr id="147" name="Rectangle 146">
              <a:extLst>
                <a:ext uri="{FF2B5EF4-FFF2-40B4-BE49-F238E27FC236}">
                  <a16:creationId xmlns:a16="http://schemas.microsoft.com/office/drawing/2014/main" id="{2E0BFD63-692E-CB38-CA15-B636A0B4F2DE}"/>
                </a:ext>
              </a:extLst>
            </p:cNvPr>
            <p:cNvSpPr/>
            <p:nvPr/>
          </p:nvSpPr>
          <p:spPr>
            <a:xfrm>
              <a:off x="7315200" y="4510474"/>
              <a:ext cx="4795284" cy="6060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Orchestration Agent</a:t>
              </a:r>
            </a:p>
          </p:txBody>
        </p:sp>
      </p:grpSp>
      <p:grpSp>
        <p:nvGrpSpPr>
          <p:cNvPr id="148" name="Group 147">
            <a:extLst>
              <a:ext uri="{FF2B5EF4-FFF2-40B4-BE49-F238E27FC236}">
                <a16:creationId xmlns:a16="http://schemas.microsoft.com/office/drawing/2014/main" id="{7A060E4B-2580-ABE5-6E17-FFA7AAFD530C}"/>
              </a:ext>
            </a:extLst>
          </p:cNvPr>
          <p:cNvGrpSpPr/>
          <p:nvPr/>
        </p:nvGrpSpPr>
        <p:grpSpPr>
          <a:xfrm>
            <a:off x="7493922" y="2955807"/>
            <a:ext cx="2849915" cy="2273413"/>
            <a:chOff x="7082218" y="2838893"/>
            <a:chExt cx="5251550" cy="4189228"/>
          </a:xfrm>
        </p:grpSpPr>
        <p:sp>
          <p:nvSpPr>
            <p:cNvPr id="149" name="Rectangle 148">
              <a:extLst>
                <a:ext uri="{FF2B5EF4-FFF2-40B4-BE49-F238E27FC236}">
                  <a16:creationId xmlns:a16="http://schemas.microsoft.com/office/drawing/2014/main" id="{41ECE407-82D8-C095-8B96-C0CC0F84C0CD}"/>
                </a:ext>
              </a:extLst>
            </p:cNvPr>
            <p:cNvSpPr/>
            <p:nvPr/>
          </p:nvSpPr>
          <p:spPr>
            <a:xfrm>
              <a:off x="7103483" y="2860158"/>
              <a:ext cx="5230285" cy="4167963"/>
            </a:xfrm>
            <a:prstGeom prst="rect">
              <a:avLst/>
            </a:prstGeom>
            <a:noFill/>
            <a:ln w="50800">
              <a:solidFill>
                <a:srgbClr val="FB92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150" name="Graphic 5">
              <a:extLst>
                <a:ext uri="{FF2B5EF4-FFF2-40B4-BE49-F238E27FC236}">
                  <a16:creationId xmlns:a16="http://schemas.microsoft.com/office/drawing/2014/main" id="{7A51A4F4-4999-1716-F866-62C6EFABB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2218" y="2838893"/>
              <a:ext cx="815608"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TextBox 150">
              <a:extLst>
                <a:ext uri="{FF2B5EF4-FFF2-40B4-BE49-F238E27FC236}">
                  <a16:creationId xmlns:a16="http://schemas.microsoft.com/office/drawing/2014/main" id="{3C1E79FD-8287-295F-FF0E-160C485780A3}"/>
                </a:ext>
              </a:extLst>
            </p:cNvPr>
            <p:cNvSpPr txBox="1"/>
            <p:nvPr/>
          </p:nvSpPr>
          <p:spPr>
            <a:xfrm>
              <a:off x="7994979" y="3045276"/>
              <a:ext cx="3264899" cy="567142"/>
            </a:xfrm>
            <a:prstGeom prst="rect">
              <a:avLst/>
            </a:prstGeom>
            <a:noFill/>
          </p:spPr>
          <p:txBody>
            <a:bodyPr wrap="square" rtlCol="0">
              <a:spAutoFit/>
            </a:bodyPr>
            <a:lstStyle/>
            <a:p>
              <a:r>
                <a:rPr lang="en-US" sz="1400" dirty="0"/>
                <a:t>EC2 Instance</a:t>
              </a:r>
            </a:p>
          </p:txBody>
        </p:sp>
        <p:sp>
          <p:nvSpPr>
            <p:cNvPr id="152" name="Rectangle 151">
              <a:extLst>
                <a:ext uri="{FF2B5EF4-FFF2-40B4-BE49-F238E27FC236}">
                  <a16:creationId xmlns:a16="http://schemas.microsoft.com/office/drawing/2014/main" id="{8942F6F8-4C43-3B79-D9D6-6EEB040AD92E}"/>
                </a:ext>
              </a:extLst>
            </p:cNvPr>
            <p:cNvSpPr/>
            <p:nvPr/>
          </p:nvSpPr>
          <p:spPr>
            <a:xfrm>
              <a:off x="7315200" y="3793408"/>
              <a:ext cx="4795284" cy="6060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Docker (</a:t>
              </a:r>
              <a:r>
                <a:rPr lang="en-US" sz="1400" dirty="0" err="1"/>
                <a:t>containerd</a:t>
              </a:r>
              <a:r>
                <a:rPr lang="en-US" sz="1400" dirty="0"/>
                <a:t>)</a:t>
              </a:r>
            </a:p>
          </p:txBody>
        </p:sp>
        <p:sp>
          <p:nvSpPr>
            <p:cNvPr id="153" name="Rectangle 152">
              <a:extLst>
                <a:ext uri="{FF2B5EF4-FFF2-40B4-BE49-F238E27FC236}">
                  <a16:creationId xmlns:a16="http://schemas.microsoft.com/office/drawing/2014/main" id="{18928EA5-4DB8-2F80-1F0C-9B82EA3AE726}"/>
                </a:ext>
              </a:extLst>
            </p:cNvPr>
            <p:cNvSpPr/>
            <p:nvPr/>
          </p:nvSpPr>
          <p:spPr>
            <a:xfrm>
              <a:off x="7315200" y="4510474"/>
              <a:ext cx="4795284" cy="6060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Orchestration Agent</a:t>
              </a:r>
            </a:p>
          </p:txBody>
        </p:sp>
        <p:sp>
          <p:nvSpPr>
            <p:cNvPr id="154" name="Rectangle 153">
              <a:extLst>
                <a:ext uri="{FF2B5EF4-FFF2-40B4-BE49-F238E27FC236}">
                  <a16:creationId xmlns:a16="http://schemas.microsoft.com/office/drawing/2014/main" id="{26A32BE0-654F-0933-8A42-5B29E2BA97C0}"/>
                </a:ext>
              </a:extLst>
            </p:cNvPr>
            <p:cNvSpPr/>
            <p:nvPr/>
          </p:nvSpPr>
          <p:spPr>
            <a:xfrm>
              <a:off x="7358196" y="6162260"/>
              <a:ext cx="4720857" cy="671500"/>
            </a:xfrm>
            <a:prstGeom prst="rect">
              <a:avLst/>
            </a:prstGeom>
            <a:noFill/>
            <a:ln w="57150">
              <a:solidFill>
                <a:srgbClr val="595A5D"/>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Available capacity</a:t>
              </a:r>
            </a:p>
          </p:txBody>
        </p:sp>
      </p:grpSp>
      <p:sp>
        <p:nvSpPr>
          <p:cNvPr id="155" name="Rectangle 154">
            <a:extLst>
              <a:ext uri="{FF2B5EF4-FFF2-40B4-BE49-F238E27FC236}">
                <a16:creationId xmlns:a16="http://schemas.microsoft.com/office/drawing/2014/main" id="{06FBEF43-506E-F408-AEF0-8BA9C95834F6}"/>
              </a:ext>
            </a:extLst>
          </p:cNvPr>
          <p:cNvSpPr/>
          <p:nvPr/>
        </p:nvSpPr>
        <p:spPr>
          <a:xfrm>
            <a:off x="1273732" y="2761712"/>
            <a:ext cx="9369666" cy="2689639"/>
          </a:xfrm>
          <a:prstGeom prst="rect">
            <a:avLst/>
          </a:prstGeom>
          <a:noFill/>
          <a:ln w="47625">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6" name="Rectangle 155">
            <a:extLst>
              <a:ext uri="{FF2B5EF4-FFF2-40B4-BE49-F238E27FC236}">
                <a16:creationId xmlns:a16="http://schemas.microsoft.com/office/drawing/2014/main" id="{E2CAEA99-1C7F-2972-C23B-AA5F477F0D62}"/>
              </a:ext>
            </a:extLst>
          </p:cNvPr>
          <p:cNvSpPr/>
          <p:nvPr/>
        </p:nvSpPr>
        <p:spPr>
          <a:xfrm>
            <a:off x="1616135" y="4265753"/>
            <a:ext cx="2602308" cy="32889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Blue Container</a:t>
            </a:r>
          </a:p>
        </p:txBody>
      </p:sp>
      <p:sp>
        <p:nvSpPr>
          <p:cNvPr id="157" name="Rectangle 156">
            <a:extLst>
              <a:ext uri="{FF2B5EF4-FFF2-40B4-BE49-F238E27FC236}">
                <a16:creationId xmlns:a16="http://schemas.microsoft.com/office/drawing/2014/main" id="{41A50693-7F84-6BB4-9158-208FE5EA29A6}"/>
              </a:ext>
            </a:extLst>
          </p:cNvPr>
          <p:cNvSpPr/>
          <p:nvPr/>
        </p:nvSpPr>
        <p:spPr>
          <a:xfrm>
            <a:off x="4641579" y="4266804"/>
            <a:ext cx="2602308" cy="32889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Blue Container</a:t>
            </a:r>
          </a:p>
        </p:txBody>
      </p:sp>
      <p:sp>
        <p:nvSpPr>
          <p:cNvPr id="158" name="Rectangle 157">
            <a:extLst>
              <a:ext uri="{FF2B5EF4-FFF2-40B4-BE49-F238E27FC236}">
                <a16:creationId xmlns:a16="http://schemas.microsoft.com/office/drawing/2014/main" id="{F39E30FF-866B-D657-5F76-6B752AF2D721}"/>
              </a:ext>
            </a:extLst>
          </p:cNvPr>
          <p:cNvSpPr/>
          <p:nvPr/>
        </p:nvSpPr>
        <p:spPr>
          <a:xfrm>
            <a:off x="4645211" y="4759334"/>
            <a:ext cx="2602308" cy="32889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Blue Container</a:t>
            </a:r>
          </a:p>
        </p:txBody>
      </p:sp>
      <p:sp>
        <p:nvSpPr>
          <p:cNvPr id="159" name="Rectangle 158">
            <a:extLst>
              <a:ext uri="{FF2B5EF4-FFF2-40B4-BE49-F238E27FC236}">
                <a16:creationId xmlns:a16="http://schemas.microsoft.com/office/drawing/2014/main" id="{3FFD8F00-2BA0-2C81-0233-FBF793229C49}"/>
              </a:ext>
            </a:extLst>
          </p:cNvPr>
          <p:cNvSpPr/>
          <p:nvPr/>
        </p:nvSpPr>
        <p:spPr>
          <a:xfrm>
            <a:off x="7620357" y="4271671"/>
            <a:ext cx="2602308" cy="328895"/>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Purple Container</a:t>
            </a:r>
          </a:p>
        </p:txBody>
      </p:sp>
      <p:sp>
        <p:nvSpPr>
          <p:cNvPr id="160" name="TextBox 159">
            <a:extLst>
              <a:ext uri="{FF2B5EF4-FFF2-40B4-BE49-F238E27FC236}">
                <a16:creationId xmlns:a16="http://schemas.microsoft.com/office/drawing/2014/main" id="{E3323EC6-FA85-2B13-8587-593E4567FE5B}"/>
              </a:ext>
            </a:extLst>
          </p:cNvPr>
          <p:cNvSpPr txBox="1"/>
          <p:nvPr/>
        </p:nvSpPr>
        <p:spPr>
          <a:xfrm>
            <a:off x="1227919" y="2122015"/>
            <a:ext cx="3595494" cy="538609"/>
          </a:xfrm>
          <a:prstGeom prst="rect">
            <a:avLst/>
          </a:prstGeom>
          <a:noFill/>
        </p:spPr>
        <p:txBody>
          <a:bodyPr wrap="square" rtlCol="0">
            <a:spAutoFit/>
          </a:bodyPr>
          <a:lstStyle/>
          <a:p>
            <a:pPr algn="l"/>
            <a:r>
              <a:rPr lang="en-US" sz="2900" dirty="0">
                <a:latin typeface="Amazon Ember" panose="020B0603020204020204" pitchFamily="34" charset="0"/>
                <a:ea typeface="Amazon Ember" panose="020B0603020204020204" pitchFamily="34" charset="0"/>
                <a:cs typeface="Amazon Ember" panose="020B0603020204020204" pitchFamily="34" charset="0"/>
              </a:rPr>
              <a:t>Production Cluster</a:t>
            </a:r>
          </a:p>
        </p:txBody>
      </p:sp>
    </p:spTree>
    <p:extLst>
      <p:ext uri="{BB962C8B-B14F-4D97-AF65-F5344CB8AC3E}">
        <p14:creationId xmlns:p14="http://schemas.microsoft.com/office/powerpoint/2010/main" val="276052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902EC7-76C0-DF5E-0923-5697832DEEC9}"/>
              </a:ext>
            </a:extLst>
          </p:cNvPr>
          <p:cNvSpPr>
            <a:spLocks noGrp="1"/>
          </p:cNvSpPr>
          <p:nvPr>
            <p:ph type="sldNum" sz="quarter" idx="12"/>
          </p:nvPr>
        </p:nvSpPr>
        <p:spPr/>
        <p:txBody>
          <a:bodyPr/>
          <a:lstStyle/>
          <a:p>
            <a:fld id="{EB4B8DE2-A4E8-46E4-8BBF-D75455EFF32C}" type="slidenum">
              <a:rPr lang="en-US" smtClean="0"/>
              <a:pPr/>
              <a:t>19</a:t>
            </a:fld>
            <a:endParaRPr lang="en-US" dirty="0"/>
          </a:p>
        </p:txBody>
      </p:sp>
      <p:sp>
        <p:nvSpPr>
          <p:cNvPr id="4" name="Title 1">
            <a:extLst>
              <a:ext uri="{FF2B5EF4-FFF2-40B4-BE49-F238E27FC236}">
                <a16:creationId xmlns:a16="http://schemas.microsoft.com/office/drawing/2014/main" id="{1E8EC245-26BF-BF9E-621E-43D55F2B8B0E}"/>
              </a:ext>
            </a:extLst>
          </p:cNvPr>
          <p:cNvSpPr txBox="1">
            <a:spLocks/>
          </p:cNvSpPr>
          <p:nvPr/>
        </p:nvSpPr>
        <p:spPr>
          <a:xfrm>
            <a:off x="560070" y="534067"/>
            <a:ext cx="11425590" cy="1474847"/>
          </a:xfrm>
          <a:prstGeom prst="rect">
            <a:avLst/>
          </a:prstGeom>
        </p:spPr>
        <p:txBody>
          <a:bodyPr vert="horz" lIns="91440" tIns="45720" rIns="91440" bIns="45720" rtlCol="0" anchor="t">
            <a:noAutofit/>
          </a:bodyPr>
          <a:lstStyle>
            <a:lvl1pPr algn="l" defTabSz="731520" rtl="0" eaLnBrk="1" latinLnBrk="0" hangingPunct="1">
              <a:spcBef>
                <a:spcPct val="0"/>
              </a:spcBef>
              <a:buNone/>
              <a:defRPr sz="3800" b="1" i="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Orchestrator </a:t>
            </a:r>
            <a:r>
              <a:rPr lang="en-US" dirty="0">
                <a:solidFill>
                  <a:srgbClr val="FB922D"/>
                </a:solidFill>
              </a:rPr>
              <a:t>replaces crashed or lost containers </a:t>
            </a:r>
            <a:r>
              <a:rPr lang="en-US" dirty="0"/>
              <a:t>to maintain availability</a:t>
            </a:r>
          </a:p>
        </p:txBody>
      </p:sp>
      <p:grpSp>
        <p:nvGrpSpPr>
          <p:cNvPr id="5" name="Group 4">
            <a:extLst>
              <a:ext uri="{FF2B5EF4-FFF2-40B4-BE49-F238E27FC236}">
                <a16:creationId xmlns:a16="http://schemas.microsoft.com/office/drawing/2014/main" id="{3F594C7D-18B8-D5F0-588F-295E634EA8D4}"/>
              </a:ext>
            </a:extLst>
          </p:cNvPr>
          <p:cNvGrpSpPr/>
          <p:nvPr/>
        </p:nvGrpSpPr>
        <p:grpSpPr>
          <a:xfrm>
            <a:off x="2572831" y="3082920"/>
            <a:ext cx="2849915" cy="2273413"/>
            <a:chOff x="7082218" y="2838893"/>
            <a:chExt cx="5251550" cy="4189228"/>
          </a:xfrm>
        </p:grpSpPr>
        <p:sp>
          <p:nvSpPr>
            <p:cNvPr id="6" name="Rectangle 5">
              <a:extLst>
                <a:ext uri="{FF2B5EF4-FFF2-40B4-BE49-F238E27FC236}">
                  <a16:creationId xmlns:a16="http://schemas.microsoft.com/office/drawing/2014/main" id="{8887E0AC-BFF4-488B-C0AE-69F5108FF487}"/>
                </a:ext>
              </a:extLst>
            </p:cNvPr>
            <p:cNvSpPr/>
            <p:nvPr/>
          </p:nvSpPr>
          <p:spPr>
            <a:xfrm>
              <a:off x="7103483" y="2860158"/>
              <a:ext cx="5230285" cy="4167963"/>
            </a:xfrm>
            <a:prstGeom prst="rect">
              <a:avLst/>
            </a:prstGeom>
            <a:noFill/>
            <a:ln w="50800">
              <a:solidFill>
                <a:srgbClr val="FB92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7" name="Graphic 5">
              <a:extLst>
                <a:ext uri="{FF2B5EF4-FFF2-40B4-BE49-F238E27FC236}">
                  <a16:creationId xmlns:a16="http://schemas.microsoft.com/office/drawing/2014/main" id="{69B7C1E4-239F-54AF-9D00-E9F0CA500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2218" y="2838893"/>
              <a:ext cx="815608"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791F6A6-3A26-0808-127F-CB5601078AF3}"/>
                </a:ext>
              </a:extLst>
            </p:cNvPr>
            <p:cNvSpPr txBox="1"/>
            <p:nvPr/>
          </p:nvSpPr>
          <p:spPr>
            <a:xfrm>
              <a:off x="7994979" y="3045276"/>
              <a:ext cx="3264899" cy="567142"/>
            </a:xfrm>
            <a:prstGeom prst="rect">
              <a:avLst/>
            </a:prstGeom>
            <a:noFill/>
          </p:spPr>
          <p:txBody>
            <a:bodyPr wrap="square" rtlCol="0">
              <a:spAutoFit/>
            </a:bodyPr>
            <a:lstStyle/>
            <a:p>
              <a:r>
                <a:rPr lang="en-US" sz="1400" dirty="0"/>
                <a:t>EC2 Instance</a:t>
              </a:r>
            </a:p>
          </p:txBody>
        </p:sp>
        <p:sp>
          <p:nvSpPr>
            <p:cNvPr id="9" name="Rectangle 8">
              <a:extLst>
                <a:ext uri="{FF2B5EF4-FFF2-40B4-BE49-F238E27FC236}">
                  <a16:creationId xmlns:a16="http://schemas.microsoft.com/office/drawing/2014/main" id="{3301E36C-E647-D56E-D3B0-1C4647EA7EA5}"/>
                </a:ext>
              </a:extLst>
            </p:cNvPr>
            <p:cNvSpPr/>
            <p:nvPr/>
          </p:nvSpPr>
          <p:spPr>
            <a:xfrm>
              <a:off x="7315200" y="3793408"/>
              <a:ext cx="4795284" cy="6060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Docker (</a:t>
              </a:r>
              <a:r>
                <a:rPr lang="en-US" sz="1400" dirty="0" err="1"/>
                <a:t>containerd</a:t>
              </a:r>
              <a:r>
                <a:rPr lang="en-US" sz="1400" dirty="0"/>
                <a:t>)</a:t>
              </a:r>
            </a:p>
          </p:txBody>
        </p:sp>
        <p:sp>
          <p:nvSpPr>
            <p:cNvPr id="10" name="Rectangle 9">
              <a:extLst>
                <a:ext uri="{FF2B5EF4-FFF2-40B4-BE49-F238E27FC236}">
                  <a16:creationId xmlns:a16="http://schemas.microsoft.com/office/drawing/2014/main" id="{B0A5D544-5906-29FB-1928-BAC33AB32791}"/>
                </a:ext>
              </a:extLst>
            </p:cNvPr>
            <p:cNvSpPr/>
            <p:nvPr/>
          </p:nvSpPr>
          <p:spPr>
            <a:xfrm>
              <a:off x="7315200" y="4510474"/>
              <a:ext cx="4795284" cy="6060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Orchestration Agent</a:t>
              </a:r>
            </a:p>
          </p:txBody>
        </p:sp>
      </p:grpSp>
      <p:sp>
        <p:nvSpPr>
          <p:cNvPr id="11" name="TextBox 10">
            <a:extLst>
              <a:ext uri="{FF2B5EF4-FFF2-40B4-BE49-F238E27FC236}">
                <a16:creationId xmlns:a16="http://schemas.microsoft.com/office/drawing/2014/main" id="{5639D0BE-1D01-AA9C-112E-FBFA7FD35721}"/>
              </a:ext>
            </a:extLst>
          </p:cNvPr>
          <p:cNvSpPr txBox="1"/>
          <p:nvPr/>
        </p:nvSpPr>
        <p:spPr>
          <a:xfrm>
            <a:off x="2356863" y="2362649"/>
            <a:ext cx="2635300" cy="538609"/>
          </a:xfrm>
          <a:prstGeom prst="rect">
            <a:avLst/>
          </a:prstGeom>
          <a:noFill/>
        </p:spPr>
        <p:txBody>
          <a:bodyPr wrap="square" rtlCol="0">
            <a:spAutoFit/>
          </a:bodyPr>
          <a:lstStyle/>
          <a:p>
            <a:pPr algn="l"/>
            <a:r>
              <a:rPr lang="en-US" sz="2900" dirty="0">
                <a:latin typeface="Amazon Ember" panose="020B0603020204020204" pitchFamily="34" charset="0"/>
                <a:ea typeface="Amazon Ember" panose="020B0603020204020204" pitchFamily="34" charset="0"/>
                <a:cs typeface="Amazon Ember" panose="020B0603020204020204" pitchFamily="34" charset="0"/>
              </a:rPr>
              <a:t>production</a:t>
            </a:r>
          </a:p>
        </p:txBody>
      </p:sp>
      <p:sp>
        <p:nvSpPr>
          <p:cNvPr id="12" name="Rectangle 11">
            <a:extLst>
              <a:ext uri="{FF2B5EF4-FFF2-40B4-BE49-F238E27FC236}">
                <a16:creationId xmlns:a16="http://schemas.microsoft.com/office/drawing/2014/main" id="{58E9332B-95FE-670D-ABEE-451495D385A7}"/>
              </a:ext>
            </a:extLst>
          </p:cNvPr>
          <p:cNvSpPr/>
          <p:nvPr/>
        </p:nvSpPr>
        <p:spPr>
          <a:xfrm>
            <a:off x="2422105" y="2965054"/>
            <a:ext cx="6220984" cy="2593947"/>
          </a:xfrm>
          <a:prstGeom prst="rect">
            <a:avLst/>
          </a:prstGeom>
          <a:noFill/>
          <a:ln w="47625">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FB8DC1F-250C-E771-D565-B80DFDD323EA}"/>
              </a:ext>
            </a:extLst>
          </p:cNvPr>
          <p:cNvSpPr/>
          <p:nvPr/>
        </p:nvSpPr>
        <p:spPr>
          <a:xfrm>
            <a:off x="2699266" y="4387478"/>
            <a:ext cx="2602308" cy="328895"/>
          </a:xfrm>
          <a:prstGeom prst="rect">
            <a:avLst/>
          </a:prstGeom>
          <a:noFill/>
          <a:ln w="57150">
            <a:solidFill>
              <a:srgbClr val="595A5D"/>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Crashed Container</a:t>
            </a:r>
          </a:p>
        </p:txBody>
      </p:sp>
      <p:grpSp>
        <p:nvGrpSpPr>
          <p:cNvPr id="14" name="Group 13">
            <a:extLst>
              <a:ext uri="{FF2B5EF4-FFF2-40B4-BE49-F238E27FC236}">
                <a16:creationId xmlns:a16="http://schemas.microsoft.com/office/drawing/2014/main" id="{EC6916EB-6618-90C4-FE65-CDE3CEBCC38E}"/>
              </a:ext>
            </a:extLst>
          </p:cNvPr>
          <p:cNvGrpSpPr/>
          <p:nvPr/>
        </p:nvGrpSpPr>
        <p:grpSpPr>
          <a:xfrm>
            <a:off x="5585013" y="3082920"/>
            <a:ext cx="2849915" cy="2273413"/>
            <a:chOff x="7082218" y="2838893"/>
            <a:chExt cx="5251550" cy="4189228"/>
          </a:xfrm>
        </p:grpSpPr>
        <p:sp>
          <p:nvSpPr>
            <p:cNvPr id="15" name="Rectangle 14">
              <a:extLst>
                <a:ext uri="{FF2B5EF4-FFF2-40B4-BE49-F238E27FC236}">
                  <a16:creationId xmlns:a16="http://schemas.microsoft.com/office/drawing/2014/main" id="{F617AFC8-AB1B-2A23-62C5-336219AB9CA6}"/>
                </a:ext>
              </a:extLst>
            </p:cNvPr>
            <p:cNvSpPr/>
            <p:nvPr/>
          </p:nvSpPr>
          <p:spPr>
            <a:xfrm>
              <a:off x="7103483" y="2860158"/>
              <a:ext cx="5230285" cy="4167963"/>
            </a:xfrm>
            <a:prstGeom prst="rect">
              <a:avLst/>
            </a:prstGeom>
            <a:noFill/>
            <a:ln w="50800">
              <a:solidFill>
                <a:schemeClr val="tx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16" name="Graphic 5">
              <a:extLst>
                <a:ext uri="{FF2B5EF4-FFF2-40B4-BE49-F238E27FC236}">
                  <a16:creationId xmlns:a16="http://schemas.microsoft.com/office/drawing/2014/main" id="{03EF3C1B-6F3C-F6DD-917B-BE69A72C23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082218" y="2838893"/>
              <a:ext cx="815608"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5F1DF31F-8F61-E989-29C5-79D7D7EDD8FC}"/>
                </a:ext>
              </a:extLst>
            </p:cNvPr>
            <p:cNvSpPr txBox="1"/>
            <p:nvPr/>
          </p:nvSpPr>
          <p:spPr>
            <a:xfrm>
              <a:off x="7994979" y="3045276"/>
              <a:ext cx="4078291" cy="567142"/>
            </a:xfrm>
            <a:prstGeom prst="rect">
              <a:avLst/>
            </a:prstGeom>
            <a:noFill/>
          </p:spPr>
          <p:txBody>
            <a:bodyPr wrap="square" rtlCol="0">
              <a:spAutoFit/>
            </a:bodyPr>
            <a:lstStyle/>
            <a:p>
              <a:r>
                <a:rPr lang="en-US" sz="1400" dirty="0"/>
                <a:t>Terminated EC2 instance</a:t>
              </a:r>
            </a:p>
          </p:txBody>
        </p:sp>
        <p:sp>
          <p:nvSpPr>
            <p:cNvPr id="18" name="Rectangle 17">
              <a:extLst>
                <a:ext uri="{FF2B5EF4-FFF2-40B4-BE49-F238E27FC236}">
                  <a16:creationId xmlns:a16="http://schemas.microsoft.com/office/drawing/2014/main" id="{91731113-F20F-A224-53DB-410FA2CA5ABF}"/>
                </a:ext>
              </a:extLst>
            </p:cNvPr>
            <p:cNvSpPr/>
            <p:nvPr/>
          </p:nvSpPr>
          <p:spPr>
            <a:xfrm>
              <a:off x="7315200" y="3793408"/>
              <a:ext cx="4795284" cy="606056"/>
            </a:xfrm>
            <a:prstGeom prst="rect">
              <a:avLst/>
            </a:prstGeom>
            <a:solidFill>
              <a:schemeClr val="tx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Docker (</a:t>
              </a:r>
              <a:r>
                <a:rPr lang="en-US" sz="1400" dirty="0" err="1"/>
                <a:t>containerd</a:t>
              </a:r>
              <a:r>
                <a:rPr lang="en-US" sz="1400" dirty="0"/>
                <a:t>)</a:t>
              </a:r>
            </a:p>
          </p:txBody>
        </p:sp>
        <p:sp>
          <p:nvSpPr>
            <p:cNvPr id="19" name="Rectangle 18">
              <a:extLst>
                <a:ext uri="{FF2B5EF4-FFF2-40B4-BE49-F238E27FC236}">
                  <a16:creationId xmlns:a16="http://schemas.microsoft.com/office/drawing/2014/main" id="{923A3CB7-6EC0-C4AA-F691-DF31C28DF8F7}"/>
                </a:ext>
              </a:extLst>
            </p:cNvPr>
            <p:cNvSpPr/>
            <p:nvPr/>
          </p:nvSpPr>
          <p:spPr>
            <a:xfrm>
              <a:off x="7315200" y="4510474"/>
              <a:ext cx="4795284" cy="606056"/>
            </a:xfrm>
            <a:prstGeom prst="rect">
              <a:avLst/>
            </a:prstGeom>
            <a:solidFill>
              <a:schemeClr val="tx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Orchestration Agent</a:t>
              </a:r>
            </a:p>
          </p:txBody>
        </p:sp>
      </p:grpSp>
      <p:sp>
        <p:nvSpPr>
          <p:cNvPr id="20" name="Rectangle 19">
            <a:extLst>
              <a:ext uri="{FF2B5EF4-FFF2-40B4-BE49-F238E27FC236}">
                <a16:creationId xmlns:a16="http://schemas.microsoft.com/office/drawing/2014/main" id="{9AC004D6-D70B-51B6-C90C-641BBB95B2AF}"/>
              </a:ext>
            </a:extLst>
          </p:cNvPr>
          <p:cNvSpPr/>
          <p:nvPr/>
        </p:nvSpPr>
        <p:spPr>
          <a:xfrm>
            <a:off x="5711448" y="4387478"/>
            <a:ext cx="2602308" cy="328895"/>
          </a:xfrm>
          <a:prstGeom prst="rect">
            <a:avLst/>
          </a:prstGeom>
          <a:solidFill>
            <a:schemeClr val="tx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Your Task Container</a:t>
            </a:r>
          </a:p>
        </p:txBody>
      </p:sp>
      <p:sp>
        <p:nvSpPr>
          <p:cNvPr id="21" name="Rectangle 20">
            <a:extLst>
              <a:ext uri="{FF2B5EF4-FFF2-40B4-BE49-F238E27FC236}">
                <a16:creationId xmlns:a16="http://schemas.microsoft.com/office/drawing/2014/main" id="{E432639E-42C1-3095-51A4-2B0A08B8B36B}"/>
              </a:ext>
            </a:extLst>
          </p:cNvPr>
          <p:cNvSpPr/>
          <p:nvPr/>
        </p:nvSpPr>
        <p:spPr>
          <a:xfrm>
            <a:off x="5731643" y="4820232"/>
            <a:ext cx="2561918" cy="409159"/>
          </a:xfrm>
          <a:prstGeom prst="rect">
            <a:avLst/>
          </a:prstGeom>
          <a:noFill/>
          <a:ln w="57150">
            <a:solidFill>
              <a:srgbClr val="595A5D"/>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Available capacity</a:t>
            </a:r>
          </a:p>
        </p:txBody>
      </p:sp>
      <p:sp>
        <p:nvSpPr>
          <p:cNvPr id="22" name="Rectangle 21">
            <a:extLst>
              <a:ext uri="{FF2B5EF4-FFF2-40B4-BE49-F238E27FC236}">
                <a16:creationId xmlns:a16="http://schemas.microsoft.com/office/drawing/2014/main" id="{A93A095D-8134-77C9-C6AE-A57121A3DA39}"/>
              </a:ext>
            </a:extLst>
          </p:cNvPr>
          <p:cNvSpPr/>
          <p:nvPr/>
        </p:nvSpPr>
        <p:spPr>
          <a:xfrm>
            <a:off x="2699266" y="4780169"/>
            <a:ext cx="2602308" cy="32889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Your Task Container</a:t>
            </a:r>
          </a:p>
        </p:txBody>
      </p:sp>
      <p:cxnSp>
        <p:nvCxnSpPr>
          <p:cNvPr id="23" name="Straight Arrow Connector 22">
            <a:extLst>
              <a:ext uri="{FF2B5EF4-FFF2-40B4-BE49-F238E27FC236}">
                <a16:creationId xmlns:a16="http://schemas.microsoft.com/office/drawing/2014/main" id="{AC831F5A-E0BA-00F8-FA41-39CE2B8FF966}"/>
              </a:ext>
            </a:extLst>
          </p:cNvPr>
          <p:cNvCxnSpPr/>
          <p:nvPr/>
        </p:nvCxnSpPr>
        <p:spPr>
          <a:xfrm>
            <a:off x="1498009" y="4555460"/>
            <a:ext cx="1330003" cy="0"/>
          </a:xfrm>
          <a:prstGeom prst="straightConnector1">
            <a:avLst/>
          </a:prstGeom>
          <a:ln w="444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808B0DB-CD76-0295-99BF-03524FC6E003}"/>
              </a:ext>
            </a:extLst>
          </p:cNvPr>
          <p:cNvSpPr txBox="1"/>
          <p:nvPr/>
        </p:nvSpPr>
        <p:spPr>
          <a:xfrm>
            <a:off x="225704" y="3825999"/>
            <a:ext cx="1829153" cy="1200329"/>
          </a:xfrm>
          <a:prstGeom prst="rect">
            <a:avLst/>
          </a:prstGeom>
          <a:noFill/>
        </p:spPr>
        <p:txBody>
          <a:bodyPr wrap="square" rtlCol="0">
            <a:spAutoFit/>
          </a:bodyPr>
          <a:lstStyle/>
          <a:p>
            <a:pPr algn="l"/>
            <a:r>
              <a:rPr lang="en-US" sz="1800" dirty="0">
                <a:latin typeface="Amazon Ember" panose="020B0603020204020204" pitchFamily="34" charset="0"/>
                <a:ea typeface="Amazon Ember" panose="020B0603020204020204" pitchFamily="34" charset="0"/>
                <a:cs typeface="Amazon Ember" panose="020B0603020204020204" pitchFamily="34" charset="0"/>
              </a:rPr>
              <a:t>One container crashed and must be restarted</a:t>
            </a:r>
          </a:p>
        </p:txBody>
      </p:sp>
      <p:cxnSp>
        <p:nvCxnSpPr>
          <p:cNvPr id="25" name="Straight Arrow Connector 24">
            <a:extLst>
              <a:ext uri="{FF2B5EF4-FFF2-40B4-BE49-F238E27FC236}">
                <a16:creationId xmlns:a16="http://schemas.microsoft.com/office/drawing/2014/main" id="{8A2B6C84-8869-BFB9-55B7-F207255571D8}"/>
              </a:ext>
            </a:extLst>
          </p:cNvPr>
          <p:cNvCxnSpPr>
            <a:cxnSpLocks/>
          </p:cNvCxnSpPr>
          <p:nvPr/>
        </p:nvCxnSpPr>
        <p:spPr>
          <a:xfrm flipH="1">
            <a:off x="8199972" y="3349722"/>
            <a:ext cx="1210765" cy="5639"/>
          </a:xfrm>
          <a:prstGeom prst="straightConnector1">
            <a:avLst/>
          </a:prstGeom>
          <a:ln w="444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049D2B92-F854-169A-AFCC-75129F13E07B}"/>
              </a:ext>
            </a:extLst>
          </p:cNvPr>
          <p:cNvSpPr txBox="1"/>
          <p:nvPr/>
        </p:nvSpPr>
        <p:spPr>
          <a:xfrm>
            <a:off x="9492734" y="3041032"/>
            <a:ext cx="2492926" cy="1754326"/>
          </a:xfrm>
          <a:prstGeom prst="rect">
            <a:avLst/>
          </a:prstGeom>
          <a:noFill/>
        </p:spPr>
        <p:txBody>
          <a:bodyPr wrap="square" rtlCol="0">
            <a:spAutoFit/>
          </a:bodyPr>
          <a:lstStyle/>
          <a:p>
            <a:pPr algn="l"/>
            <a:r>
              <a:rPr lang="en-US" sz="1800" dirty="0">
                <a:latin typeface="Amazon Ember" panose="020B0603020204020204" pitchFamily="34" charset="0"/>
                <a:ea typeface="Amazon Ember" panose="020B0603020204020204" pitchFamily="34" charset="0"/>
                <a:cs typeface="Amazon Ember" panose="020B0603020204020204" pitchFamily="34" charset="0"/>
              </a:rPr>
              <a:t>The hardware failed, and all containers on this computer were lost. They must be replaced on another piece of hardware.</a:t>
            </a:r>
          </a:p>
        </p:txBody>
      </p:sp>
    </p:spTree>
    <p:extLst>
      <p:ext uri="{BB962C8B-B14F-4D97-AF65-F5344CB8AC3E}">
        <p14:creationId xmlns:p14="http://schemas.microsoft.com/office/powerpoint/2010/main" val="174152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1B0D1-7EAA-3011-FC2B-C831886A8F1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26289E-A4B4-BBF3-2C27-1719F543D858}"/>
              </a:ext>
            </a:extLst>
          </p:cNvPr>
          <p:cNvSpPr>
            <a:spLocks noGrp="1"/>
          </p:cNvSpPr>
          <p:nvPr>
            <p:ph type="sldNum" sz="quarter" idx="12"/>
          </p:nvPr>
        </p:nvSpPr>
        <p:spPr/>
        <p:txBody>
          <a:bodyPr/>
          <a:lstStyle/>
          <a:p>
            <a:fld id="{EB4B8DE2-A4E8-46E4-8BBF-D75455EFF32C}" type="slidenum">
              <a:rPr lang="en-US" smtClean="0"/>
              <a:pPr/>
              <a:t>2</a:t>
            </a:fld>
            <a:endParaRPr lang="en-US"/>
          </a:p>
        </p:txBody>
      </p:sp>
      <p:pic>
        <p:nvPicPr>
          <p:cNvPr id="8" name="Picture 7">
            <a:extLst>
              <a:ext uri="{FF2B5EF4-FFF2-40B4-BE49-F238E27FC236}">
                <a16:creationId xmlns:a16="http://schemas.microsoft.com/office/drawing/2014/main" id="{156D5170-E776-AF94-7EA2-C22F6413B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45" y="-191167"/>
            <a:ext cx="12868564" cy="7240334"/>
          </a:xfrm>
          <a:prstGeom prst="rect">
            <a:avLst/>
          </a:prstGeom>
        </p:spPr>
      </p:pic>
    </p:spTree>
    <p:extLst>
      <p:ext uri="{BB962C8B-B14F-4D97-AF65-F5344CB8AC3E}">
        <p14:creationId xmlns:p14="http://schemas.microsoft.com/office/powerpoint/2010/main" val="118732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CC546-0440-6AF6-D913-6F82EC87DF0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A6CEA88-96C3-BB1B-F156-26269F550998}"/>
              </a:ext>
            </a:extLst>
          </p:cNvPr>
          <p:cNvSpPr txBox="1">
            <a:spLocks/>
          </p:cNvSpPr>
          <p:nvPr/>
        </p:nvSpPr>
        <p:spPr>
          <a:xfrm>
            <a:off x="187642" y="484372"/>
            <a:ext cx="11816715" cy="1474847"/>
          </a:xfrm>
          <a:prstGeom prst="rect">
            <a:avLst/>
          </a:prstGeom>
        </p:spPr>
        <p:txBody>
          <a:bodyPr vert="horz" lIns="91440" tIns="45720" rIns="91440" bIns="45720" rtlCol="0" anchor="t">
            <a:noAutofit/>
          </a:bodyPr>
          <a:lstStyle>
            <a:lvl1pPr algn="l" defTabSz="731520" rtl="0" eaLnBrk="1" latinLnBrk="0" hangingPunct="1">
              <a:spcBef>
                <a:spcPct val="0"/>
              </a:spcBef>
              <a:buNone/>
              <a:defRPr sz="3800" b="1" i="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Orchestrator </a:t>
            </a:r>
            <a:r>
              <a:rPr lang="en-US" dirty="0">
                <a:solidFill>
                  <a:srgbClr val="FB922D"/>
                </a:solidFill>
              </a:rPr>
              <a:t>monitors health probes</a:t>
            </a:r>
            <a:r>
              <a:rPr lang="en-US" dirty="0"/>
              <a:t> against running containers, replaces unhealthy containers</a:t>
            </a:r>
          </a:p>
        </p:txBody>
      </p:sp>
      <p:grpSp>
        <p:nvGrpSpPr>
          <p:cNvPr id="5" name="Group 4">
            <a:extLst>
              <a:ext uri="{FF2B5EF4-FFF2-40B4-BE49-F238E27FC236}">
                <a16:creationId xmlns:a16="http://schemas.microsoft.com/office/drawing/2014/main" id="{E52F7B36-17FB-C136-A310-7BFF47C4E3CE}"/>
              </a:ext>
            </a:extLst>
          </p:cNvPr>
          <p:cNvGrpSpPr/>
          <p:nvPr/>
        </p:nvGrpSpPr>
        <p:grpSpPr>
          <a:xfrm>
            <a:off x="5087431" y="3006720"/>
            <a:ext cx="2849915" cy="2273413"/>
            <a:chOff x="7082218" y="2838893"/>
            <a:chExt cx="5251550" cy="4189228"/>
          </a:xfrm>
        </p:grpSpPr>
        <p:sp>
          <p:nvSpPr>
            <p:cNvPr id="6" name="Rectangle 5">
              <a:extLst>
                <a:ext uri="{FF2B5EF4-FFF2-40B4-BE49-F238E27FC236}">
                  <a16:creationId xmlns:a16="http://schemas.microsoft.com/office/drawing/2014/main" id="{A934836D-669A-8AF5-0EB9-BFD84C2F7A37}"/>
                </a:ext>
              </a:extLst>
            </p:cNvPr>
            <p:cNvSpPr/>
            <p:nvPr/>
          </p:nvSpPr>
          <p:spPr>
            <a:xfrm>
              <a:off x="7103483" y="2860158"/>
              <a:ext cx="5230285" cy="4167963"/>
            </a:xfrm>
            <a:prstGeom prst="rect">
              <a:avLst/>
            </a:prstGeom>
            <a:noFill/>
            <a:ln w="50800">
              <a:solidFill>
                <a:srgbClr val="FB92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7" name="Graphic 5">
              <a:extLst>
                <a:ext uri="{FF2B5EF4-FFF2-40B4-BE49-F238E27FC236}">
                  <a16:creationId xmlns:a16="http://schemas.microsoft.com/office/drawing/2014/main" id="{F8F8689F-8B33-6925-31E0-8FBF84B9C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2218" y="2838893"/>
              <a:ext cx="815608"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F77AE26-B3A4-9A3B-568E-7FAEFE38F4B1}"/>
                </a:ext>
              </a:extLst>
            </p:cNvPr>
            <p:cNvSpPr txBox="1"/>
            <p:nvPr/>
          </p:nvSpPr>
          <p:spPr>
            <a:xfrm>
              <a:off x="7994979" y="3045276"/>
              <a:ext cx="3264899" cy="567142"/>
            </a:xfrm>
            <a:prstGeom prst="rect">
              <a:avLst/>
            </a:prstGeom>
            <a:noFill/>
          </p:spPr>
          <p:txBody>
            <a:bodyPr wrap="square" rtlCol="0">
              <a:spAutoFit/>
            </a:bodyPr>
            <a:lstStyle/>
            <a:p>
              <a:r>
                <a:rPr lang="en-US" sz="1400" dirty="0"/>
                <a:t>EC2 Instance</a:t>
              </a:r>
            </a:p>
          </p:txBody>
        </p:sp>
        <p:sp>
          <p:nvSpPr>
            <p:cNvPr id="9" name="Rectangle 8">
              <a:extLst>
                <a:ext uri="{FF2B5EF4-FFF2-40B4-BE49-F238E27FC236}">
                  <a16:creationId xmlns:a16="http://schemas.microsoft.com/office/drawing/2014/main" id="{1552559D-4AED-889D-1C2B-94DA02929DE8}"/>
                </a:ext>
              </a:extLst>
            </p:cNvPr>
            <p:cNvSpPr/>
            <p:nvPr/>
          </p:nvSpPr>
          <p:spPr>
            <a:xfrm>
              <a:off x="7315200" y="3793408"/>
              <a:ext cx="4795284" cy="6060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Docker (</a:t>
              </a:r>
              <a:r>
                <a:rPr lang="en-US" sz="1400" dirty="0" err="1"/>
                <a:t>containerd</a:t>
              </a:r>
              <a:r>
                <a:rPr lang="en-US" sz="1400" dirty="0"/>
                <a:t>)</a:t>
              </a:r>
            </a:p>
          </p:txBody>
        </p:sp>
        <p:sp>
          <p:nvSpPr>
            <p:cNvPr id="10" name="Rectangle 9">
              <a:extLst>
                <a:ext uri="{FF2B5EF4-FFF2-40B4-BE49-F238E27FC236}">
                  <a16:creationId xmlns:a16="http://schemas.microsoft.com/office/drawing/2014/main" id="{99E5D9BC-8F19-2D2A-6620-4F1070647EF9}"/>
                </a:ext>
              </a:extLst>
            </p:cNvPr>
            <p:cNvSpPr/>
            <p:nvPr/>
          </p:nvSpPr>
          <p:spPr>
            <a:xfrm>
              <a:off x="7315200" y="4510474"/>
              <a:ext cx="4795284" cy="6060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Orchestration Agent</a:t>
              </a:r>
            </a:p>
          </p:txBody>
        </p:sp>
      </p:grpSp>
      <p:sp>
        <p:nvSpPr>
          <p:cNvPr id="22" name="Rectangle 21">
            <a:extLst>
              <a:ext uri="{FF2B5EF4-FFF2-40B4-BE49-F238E27FC236}">
                <a16:creationId xmlns:a16="http://schemas.microsoft.com/office/drawing/2014/main" id="{768CF6A2-7B28-0E17-E1ED-7192913945AE}"/>
              </a:ext>
            </a:extLst>
          </p:cNvPr>
          <p:cNvSpPr/>
          <p:nvPr/>
        </p:nvSpPr>
        <p:spPr>
          <a:xfrm>
            <a:off x="5213866" y="4703969"/>
            <a:ext cx="2602308" cy="32889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Your Task Container</a:t>
            </a:r>
          </a:p>
        </p:txBody>
      </p:sp>
      <p:cxnSp>
        <p:nvCxnSpPr>
          <p:cNvPr id="2" name="Straight Arrow Connector 1">
            <a:extLst>
              <a:ext uri="{FF2B5EF4-FFF2-40B4-BE49-F238E27FC236}">
                <a16:creationId xmlns:a16="http://schemas.microsoft.com/office/drawing/2014/main" id="{47AD9A98-1D81-65CF-BBC0-87FBBE0F6D6A}"/>
              </a:ext>
            </a:extLst>
          </p:cNvPr>
          <p:cNvCxnSpPr>
            <a:cxnSpLocks/>
          </p:cNvCxnSpPr>
          <p:nvPr/>
        </p:nvCxnSpPr>
        <p:spPr>
          <a:xfrm flipH="1">
            <a:off x="7564972" y="4843448"/>
            <a:ext cx="1210765" cy="5639"/>
          </a:xfrm>
          <a:prstGeom prst="straightConnector1">
            <a:avLst/>
          </a:prstGeom>
          <a:ln w="444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41C77185-1A0B-32A9-7A38-33E8053EDA39}"/>
              </a:ext>
            </a:extLst>
          </p:cNvPr>
          <p:cNvSpPr txBox="1"/>
          <p:nvPr/>
        </p:nvSpPr>
        <p:spPr>
          <a:xfrm>
            <a:off x="1055282" y="2503180"/>
            <a:ext cx="2492926" cy="2308324"/>
          </a:xfrm>
          <a:prstGeom prst="rect">
            <a:avLst/>
          </a:prstGeom>
          <a:noFill/>
        </p:spPr>
        <p:txBody>
          <a:bodyPr wrap="square" rtlCol="0">
            <a:spAutoFit/>
          </a:bodyPr>
          <a:lstStyle/>
          <a:p>
            <a:pPr algn="l"/>
            <a:r>
              <a:rPr lang="en-US" dirty="0">
                <a:latin typeface="Amazon Ember" panose="020B0603020204020204" pitchFamily="34" charset="0"/>
                <a:ea typeface="Amazon Ember" panose="020B0603020204020204" pitchFamily="34" charset="0"/>
                <a:cs typeface="Amazon Ember" panose="020B0603020204020204" pitchFamily="34" charset="0"/>
              </a:rPr>
              <a:t>Traffic port is monitored from outside. Is the web server accepting requests? Is it timing out, or responding with a status code that indicated failure?</a:t>
            </a:r>
            <a:endParaRPr lang="en-US" sz="1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8" name="Straight Arrow Connector 27">
            <a:extLst>
              <a:ext uri="{FF2B5EF4-FFF2-40B4-BE49-F238E27FC236}">
                <a16:creationId xmlns:a16="http://schemas.microsoft.com/office/drawing/2014/main" id="{B972279D-4A2F-84FB-2892-E58A99FA9307}"/>
              </a:ext>
            </a:extLst>
          </p:cNvPr>
          <p:cNvCxnSpPr>
            <a:cxnSpLocks/>
          </p:cNvCxnSpPr>
          <p:nvPr/>
        </p:nvCxnSpPr>
        <p:spPr>
          <a:xfrm>
            <a:off x="3463918" y="3853612"/>
            <a:ext cx="1435319" cy="957892"/>
          </a:xfrm>
          <a:prstGeom prst="straightConnector1">
            <a:avLst/>
          </a:prstGeom>
          <a:ln w="444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58A83DEC-C14C-BA31-67D0-9355EF209034}"/>
              </a:ext>
            </a:extLst>
          </p:cNvPr>
          <p:cNvSpPr txBox="1"/>
          <p:nvPr/>
        </p:nvSpPr>
        <p:spPr>
          <a:xfrm>
            <a:off x="8775737" y="4406751"/>
            <a:ext cx="2492926" cy="1200329"/>
          </a:xfrm>
          <a:prstGeom prst="rect">
            <a:avLst/>
          </a:prstGeom>
          <a:noFill/>
        </p:spPr>
        <p:txBody>
          <a:bodyPr wrap="square" rtlCol="0">
            <a:spAutoFit/>
          </a:bodyPr>
          <a:lstStyle/>
          <a:p>
            <a:pPr algn="l"/>
            <a:r>
              <a:rPr lang="en-US" dirty="0">
                <a:latin typeface="Amazon Ember" panose="020B0603020204020204" pitchFamily="34" charset="0"/>
                <a:ea typeface="Amazon Ember" panose="020B0603020204020204" pitchFamily="34" charset="0"/>
                <a:cs typeface="Amazon Ember" panose="020B0603020204020204" pitchFamily="34" charset="0"/>
              </a:rPr>
              <a:t>Health check command is run from inside of the local hardware</a:t>
            </a:r>
            <a:endParaRPr lang="en-US" sz="1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2" name="Oval 31">
            <a:extLst>
              <a:ext uri="{FF2B5EF4-FFF2-40B4-BE49-F238E27FC236}">
                <a16:creationId xmlns:a16="http://schemas.microsoft.com/office/drawing/2014/main" id="{3AE5A7D1-3672-59F5-C1AF-49E2BACEC672}"/>
              </a:ext>
            </a:extLst>
          </p:cNvPr>
          <p:cNvSpPr/>
          <p:nvPr/>
        </p:nvSpPr>
        <p:spPr>
          <a:xfrm>
            <a:off x="5042119" y="4757447"/>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a:solidFill>
                <a:schemeClr val="bg1"/>
              </a:solidFill>
            </a:endParaRPr>
          </a:p>
        </p:txBody>
      </p:sp>
    </p:spTree>
    <p:extLst>
      <p:ext uri="{BB962C8B-B14F-4D97-AF65-F5344CB8AC3E}">
        <p14:creationId xmlns:p14="http://schemas.microsoft.com/office/powerpoint/2010/main" val="162806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9342B7-6C7F-4DEC-3AEF-34C3C471C228}"/>
              </a:ext>
            </a:extLst>
          </p:cNvPr>
          <p:cNvSpPr>
            <a:spLocks noGrp="1"/>
          </p:cNvSpPr>
          <p:nvPr>
            <p:ph type="sldNum" sz="quarter" idx="12"/>
          </p:nvPr>
        </p:nvSpPr>
        <p:spPr/>
        <p:txBody>
          <a:bodyPr/>
          <a:lstStyle/>
          <a:p>
            <a:fld id="{EB4B8DE2-A4E8-46E4-8BBF-D75455EFF32C}" type="slidenum">
              <a:rPr lang="en-US" smtClean="0"/>
              <a:pPr/>
              <a:t>21</a:t>
            </a:fld>
            <a:endParaRPr lang="en-US"/>
          </a:p>
        </p:txBody>
      </p:sp>
      <p:pic>
        <p:nvPicPr>
          <p:cNvPr id="4" name="Graphic 3">
            <a:extLst>
              <a:ext uri="{FF2B5EF4-FFF2-40B4-BE49-F238E27FC236}">
                <a16:creationId xmlns:a16="http://schemas.microsoft.com/office/drawing/2014/main" id="{3E642E90-821E-5450-103A-651B8A13E0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42449" y="1829394"/>
            <a:ext cx="1038631" cy="1038631"/>
          </a:xfrm>
          <a:prstGeom prst="rect">
            <a:avLst/>
          </a:prstGeom>
        </p:spPr>
      </p:pic>
      <p:sp>
        <p:nvSpPr>
          <p:cNvPr id="5" name="TextBox 4">
            <a:extLst>
              <a:ext uri="{FF2B5EF4-FFF2-40B4-BE49-F238E27FC236}">
                <a16:creationId xmlns:a16="http://schemas.microsoft.com/office/drawing/2014/main" id="{FD9DFEF4-90E5-41FF-94FE-C8B47744B65F}"/>
              </a:ext>
            </a:extLst>
          </p:cNvPr>
          <p:cNvSpPr txBox="1"/>
          <p:nvPr/>
        </p:nvSpPr>
        <p:spPr>
          <a:xfrm>
            <a:off x="8849457" y="2997236"/>
            <a:ext cx="2424613" cy="923330"/>
          </a:xfrm>
          <a:prstGeom prst="rect">
            <a:avLst/>
          </a:prstGeom>
          <a:noFill/>
        </p:spPr>
        <p:txBody>
          <a:bodyPr wrap="square" rtlCol="0">
            <a:spAutoFit/>
          </a:bodyPr>
          <a:lstStyle/>
          <a:p>
            <a:pPr algn="ctr"/>
            <a:r>
              <a:rPr lang="en-US" sz="1800" dirty="0"/>
              <a:t>Amazon Elastic Container Service</a:t>
            </a:r>
            <a:br>
              <a:rPr lang="en-US" sz="1800" dirty="0"/>
            </a:br>
            <a:endParaRPr lang="en-US" sz="1800" dirty="0"/>
          </a:p>
        </p:txBody>
      </p:sp>
      <p:sp>
        <p:nvSpPr>
          <p:cNvPr id="6" name="Rectangle 5">
            <a:extLst>
              <a:ext uri="{FF2B5EF4-FFF2-40B4-BE49-F238E27FC236}">
                <a16:creationId xmlns:a16="http://schemas.microsoft.com/office/drawing/2014/main" id="{3F41D8BA-A214-4E02-B268-181027836BC5}"/>
              </a:ext>
            </a:extLst>
          </p:cNvPr>
          <p:cNvSpPr/>
          <p:nvPr/>
        </p:nvSpPr>
        <p:spPr>
          <a:xfrm>
            <a:off x="8945229" y="3734331"/>
            <a:ext cx="2538865" cy="553998"/>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Running Container</a:t>
            </a:r>
          </a:p>
        </p:txBody>
      </p:sp>
      <p:sp>
        <p:nvSpPr>
          <p:cNvPr id="7" name="Rectangle 6">
            <a:extLst>
              <a:ext uri="{FF2B5EF4-FFF2-40B4-BE49-F238E27FC236}">
                <a16:creationId xmlns:a16="http://schemas.microsoft.com/office/drawing/2014/main" id="{E8FE4036-9A57-257D-FC19-CB9DB5607125}"/>
              </a:ext>
            </a:extLst>
          </p:cNvPr>
          <p:cNvSpPr/>
          <p:nvPr/>
        </p:nvSpPr>
        <p:spPr>
          <a:xfrm>
            <a:off x="8945229" y="4464890"/>
            <a:ext cx="2538865" cy="553998"/>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Running Container</a:t>
            </a:r>
          </a:p>
        </p:txBody>
      </p:sp>
      <p:pic>
        <p:nvPicPr>
          <p:cNvPr id="8" name="Graphic 6">
            <a:extLst>
              <a:ext uri="{FF2B5EF4-FFF2-40B4-BE49-F238E27FC236}">
                <a16:creationId xmlns:a16="http://schemas.microsoft.com/office/drawing/2014/main" id="{EA156D32-9B18-7D4E-70F9-E20917BE84BA}"/>
              </a:ext>
            </a:extLst>
          </p:cNvPr>
          <p:cNvPicPr>
            <a:picLocks noChangeAspect="1" noChangeArrowheads="1"/>
          </p:cNvPicPr>
          <p:nvPr/>
        </p:nvPicPr>
        <p:blipFill>
          <a:blip r:embed="rId4"/>
          <a:srcRect/>
          <a:stretch/>
        </p:blipFill>
        <p:spPr bwMode="auto">
          <a:xfrm>
            <a:off x="4832110" y="1889136"/>
            <a:ext cx="1038630" cy="103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B5E9B8D-5713-08E1-3568-03C3012438ED}"/>
              </a:ext>
            </a:extLst>
          </p:cNvPr>
          <p:cNvSpPr txBox="1"/>
          <p:nvPr/>
        </p:nvSpPr>
        <p:spPr>
          <a:xfrm>
            <a:off x="4139118" y="2927766"/>
            <a:ext cx="2424613" cy="646331"/>
          </a:xfrm>
          <a:prstGeom prst="rect">
            <a:avLst/>
          </a:prstGeom>
          <a:noFill/>
        </p:spPr>
        <p:txBody>
          <a:bodyPr wrap="square" rtlCol="0">
            <a:spAutoFit/>
          </a:bodyPr>
          <a:lstStyle/>
          <a:p>
            <a:pPr algn="ctr"/>
            <a:r>
              <a:rPr lang="en-US" sz="1800" dirty="0"/>
              <a:t>Application Load Balancer</a:t>
            </a:r>
          </a:p>
        </p:txBody>
      </p:sp>
      <p:sp>
        <p:nvSpPr>
          <p:cNvPr id="10" name="Rectangle 9">
            <a:extLst>
              <a:ext uri="{FF2B5EF4-FFF2-40B4-BE49-F238E27FC236}">
                <a16:creationId xmlns:a16="http://schemas.microsoft.com/office/drawing/2014/main" id="{ECC89943-ECB2-5CD3-0576-B3055F266BD1}"/>
              </a:ext>
            </a:extLst>
          </p:cNvPr>
          <p:cNvSpPr/>
          <p:nvPr/>
        </p:nvSpPr>
        <p:spPr>
          <a:xfrm>
            <a:off x="5351425" y="3809589"/>
            <a:ext cx="2014545" cy="1300252"/>
          </a:xfrm>
          <a:prstGeom prst="rect">
            <a:avLst/>
          </a:prstGeom>
          <a:noFill/>
          <a:ln w="53975">
            <a:solidFill>
              <a:srgbClr val="5E34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Target Group</a:t>
            </a:r>
          </a:p>
        </p:txBody>
      </p:sp>
      <p:sp>
        <p:nvSpPr>
          <p:cNvPr id="11" name="Oval 10">
            <a:extLst>
              <a:ext uri="{FF2B5EF4-FFF2-40B4-BE49-F238E27FC236}">
                <a16:creationId xmlns:a16="http://schemas.microsoft.com/office/drawing/2014/main" id="{C1759B28-D837-341A-E912-8FD46583A358}"/>
              </a:ext>
            </a:extLst>
          </p:cNvPr>
          <p:cNvSpPr/>
          <p:nvPr/>
        </p:nvSpPr>
        <p:spPr>
          <a:xfrm>
            <a:off x="7227746" y="3929769"/>
            <a:ext cx="276447" cy="276447"/>
          </a:xfrm>
          <a:prstGeom prst="ellipse">
            <a:avLst/>
          </a:prstGeom>
          <a:solidFill>
            <a:srgbClr val="5E34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D3C744E8-9B66-9B50-3783-6926B96E1D6B}"/>
              </a:ext>
            </a:extLst>
          </p:cNvPr>
          <p:cNvSpPr/>
          <p:nvPr/>
        </p:nvSpPr>
        <p:spPr>
          <a:xfrm>
            <a:off x="7211472" y="4288329"/>
            <a:ext cx="276447" cy="276447"/>
          </a:xfrm>
          <a:prstGeom prst="ellipse">
            <a:avLst/>
          </a:prstGeom>
          <a:solidFill>
            <a:srgbClr val="5E34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D4D4C77B-2FB6-0182-43AA-09E064A651C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flipH="1">
            <a:off x="1650836" y="3851380"/>
            <a:ext cx="960849" cy="960849"/>
          </a:xfrm>
          <a:prstGeom prst="rect">
            <a:avLst/>
          </a:prstGeom>
        </p:spPr>
      </p:pic>
      <p:sp>
        <p:nvSpPr>
          <p:cNvPr id="14" name="TextBox 13">
            <a:extLst>
              <a:ext uri="{FF2B5EF4-FFF2-40B4-BE49-F238E27FC236}">
                <a16:creationId xmlns:a16="http://schemas.microsoft.com/office/drawing/2014/main" id="{813DCF69-AEE9-7189-E164-A0108E04F20C}"/>
              </a:ext>
            </a:extLst>
          </p:cNvPr>
          <p:cNvSpPr txBox="1"/>
          <p:nvPr/>
        </p:nvSpPr>
        <p:spPr>
          <a:xfrm>
            <a:off x="967958" y="4856593"/>
            <a:ext cx="2424613" cy="369332"/>
          </a:xfrm>
          <a:prstGeom prst="rect">
            <a:avLst/>
          </a:prstGeom>
          <a:noFill/>
        </p:spPr>
        <p:txBody>
          <a:bodyPr wrap="square" rtlCol="0">
            <a:spAutoFit/>
          </a:bodyPr>
          <a:lstStyle/>
          <a:p>
            <a:pPr algn="ctr"/>
            <a:r>
              <a:rPr lang="en-US" sz="1800" dirty="0"/>
              <a:t>Web Users</a:t>
            </a:r>
          </a:p>
        </p:txBody>
      </p:sp>
      <p:sp>
        <p:nvSpPr>
          <p:cNvPr id="15" name="Rectangle 14">
            <a:extLst>
              <a:ext uri="{FF2B5EF4-FFF2-40B4-BE49-F238E27FC236}">
                <a16:creationId xmlns:a16="http://schemas.microsoft.com/office/drawing/2014/main" id="{1F7B0CDE-61FE-AA92-CCFC-9A7360D41AE6}"/>
              </a:ext>
            </a:extLst>
          </p:cNvPr>
          <p:cNvSpPr/>
          <p:nvPr/>
        </p:nvSpPr>
        <p:spPr>
          <a:xfrm>
            <a:off x="3793166" y="3809589"/>
            <a:ext cx="1390666" cy="1300247"/>
          </a:xfrm>
          <a:prstGeom prst="rect">
            <a:avLst/>
          </a:prstGeom>
          <a:noFill/>
          <a:ln w="53975">
            <a:solidFill>
              <a:srgbClr val="5E34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Listener</a:t>
            </a:r>
          </a:p>
        </p:txBody>
      </p:sp>
      <p:cxnSp>
        <p:nvCxnSpPr>
          <p:cNvPr id="16" name="Straight Arrow Connector 15">
            <a:extLst>
              <a:ext uri="{FF2B5EF4-FFF2-40B4-BE49-F238E27FC236}">
                <a16:creationId xmlns:a16="http://schemas.microsoft.com/office/drawing/2014/main" id="{E1B659DF-0135-099F-0665-653C8848AA3E}"/>
              </a:ext>
            </a:extLst>
          </p:cNvPr>
          <p:cNvCxnSpPr>
            <a:cxnSpLocks/>
          </p:cNvCxnSpPr>
          <p:nvPr/>
        </p:nvCxnSpPr>
        <p:spPr>
          <a:xfrm>
            <a:off x="2785246" y="4464890"/>
            <a:ext cx="1237366" cy="0"/>
          </a:xfrm>
          <a:prstGeom prst="straightConnector1">
            <a:avLst/>
          </a:prstGeom>
          <a:ln w="444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225E146-10EA-2FF2-D466-B41413D777E0}"/>
              </a:ext>
            </a:extLst>
          </p:cNvPr>
          <p:cNvCxnSpPr>
            <a:cxnSpLocks/>
            <a:stCxn id="11" idx="6"/>
            <a:endCxn id="6" idx="1"/>
          </p:cNvCxnSpPr>
          <p:nvPr/>
        </p:nvCxnSpPr>
        <p:spPr>
          <a:xfrm flipV="1">
            <a:off x="7504193" y="4011330"/>
            <a:ext cx="1441036" cy="56663"/>
          </a:xfrm>
          <a:prstGeom prst="straightConnector1">
            <a:avLst/>
          </a:prstGeom>
          <a:ln w="444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2052BD9-5740-DF14-D7A4-D5F3C58F378D}"/>
              </a:ext>
            </a:extLst>
          </p:cNvPr>
          <p:cNvCxnSpPr>
            <a:cxnSpLocks/>
            <a:stCxn id="12" idx="6"/>
            <a:endCxn id="7" idx="1"/>
          </p:cNvCxnSpPr>
          <p:nvPr/>
        </p:nvCxnSpPr>
        <p:spPr>
          <a:xfrm>
            <a:off x="7487919" y="4426553"/>
            <a:ext cx="1457310" cy="315336"/>
          </a:xfrm>
          <a:prstGeom prst="straightConnector1">
            <a:avLst/>
          </a:prstGeom>
          <a:ln w="444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A41B513-1F7B-927C-AD55-61C59AAAF505}"/>
              </a:ext>
            </a:extLst>
          </p:cNvPr>
          <p:cNvCxnSpPr>
            <a:cxnSpLocks/>
            <a:stCxn id="5" idx="1"/>
          </p:cNvCxnSpPr>
          <p:nvPr/>
        </p:nvCxnSpPr>
        <p:spPr>
          <a:xfrm flipH="1">
            <a:off x="6978206" y="3458901"/>
            <a:ext cx="1871251" cy="275430"/>
          </a:xfrm>
          <a:prstGeom prst="straightConnector1">
            <a:avLst/>
          </a:prstGeom>
          <a:ln w="444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C77F2AEE-A5C7-DE62-5952-D63720C368D4}"/>
              </a:ext>
            </a:extLst>
          </p:cNvPr>
          <p:cNvSpPr txBox="1"/>
          <p:nvPr/>
        </p:nvSpPr>
        <p:spPr>
          <a:xfrm>
            <a:off x="6892939" y="1919384"/>
            <a:ext cx="2502364" cy="1200329"/>
          </a:xfrm>
          <a:prstGeom prst="rect">
            <a:avLst/>
          </a:prstGeom>
          <a:noFill/>
        </p:spPr>
        <p:txBody>
          <a:bodyPr wrap="square" rtlCol="0">
            <a:spAutoFit/>
          </a:bodyPr>
          <a:lstStyle/>
          <a:p>
            <a:pPr algn="l"/>
            <a:r>
              <a:rPr lang="en-US" sz="1800" dirty="0">
                <a:latin typeface="Amazon Ember" panose="020B0603020204020204" pitchFamily="34" charset="0"/>
                <a:ea typeface="Amazon Ember" panose="020B0603020204020204" pitchFamily="34" charset="0"/>
                <a:cs typeface="Amazon Ember" panose="020B0603020204020204" pitchFamily="34" charset="0"/>
              </a:rPr>
              <a:t>Update list of targets in load balancer as containers start and stop</a:t>
            </a:r>
          </a:p>
        </p:txBody>
      </p:sp>
      <p:sp>
        <p:nvSpPr>
          <p:cNvPr id="21" name="Rectangle 20">
            <a:extLst>
              <a:ext uri="{FF2B5EF4-FFF2-40B4-BE49-F238E27FC236}">
                <a16:creationId xmlns:a16="http://schemas.microsoft.com/office/drawing/2014/main" id="{C3633463-5D2C-F037-B2A4-F61FF1393C75}"/>
              </a:ext>
            </a:extLst>
          </p:cNvPr>
          <p:cNvSpPr/>
          <p:nvPr/>
        </p:nvSpPr>
        <p:spPr>
          <a:xfrm>
            <a:off x="8945226" y="5214327"/>
            <a:ext cx="2538865" cy="55399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Stopping Container</a:t>
            </a:r>
          </a:p>
        </p:txBody>
      </p:sp>
      <p:sp>
        <p:nvSpPr>
          <p:cNvPr id="22" name="Oval 21">
            <a:extLst>
              <a:ext uri="{FF2B5EF4-FFF2-40B4-BE49-F238E27FC236}">
                <a16:creationId xmlns:a16="http://schemas.microsoft.com/office/drawing/2014/main" id="{32E9B468-B068-37EE-372A-020ADB78FB7C}"/>
              </a:ext>
            </a:extLst>
          </p:cNvPr>
          <p:cNvSpPr/>
          <p:nvPr/>
        </p:nvSpPr>
        <p:spPr>
          <a:xfrm>
            <a:off x="7210822" y="4662771"/>
            <a:ext cx="276447" cy="276447"/>
          </a:xfrm>
          <a:prstGeom prst="ellipse">
            <a:avLst/>
          </a:prstGeom>
          <a:solidFill>
            <a:srgbClr val="5E34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3" name="Straight Arrow Connector 22">
            <a:extLst>
              <a:ext uri="{FF2B5EF4-FFF2-40B4-BE49-F238E27FC236}">
                <a16:creationId xmlns:a16="http://schemas.microsoft.com/office/drawing/2014/main" id="{730ADEBA-E68D-F4D4-545D-F3AE044B73A0}"/>
              </a:ext>
            </a:extLst>
          </p:cNvPr>
          <p:cNvCxnSpPr>
            <a:cxnSpLocks/>
            <a:stCxn id="22" idx="6"/>
            <a:endCxn id="21" idx="1"/>
          </p:cNvCxnSpPr>
          <p:nvPr/>
        </p:nvCxnSpPr>
        <p:spPr>
          <a:xfrm>
            <a:off x="7487269" y="4800995"/>
            <a:ext cx="1457957" cy="690331"/>
          </a:xfrm>
          <a:prstGeom prst="straightConnector1">
            <a:avLst/>
          </a:prstGeom>
          <a:ln w="444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ABF6F32-F8CB-8485-A16B-CCE138D842C4}"/>
              </a:ext>
            </a:extLst>
          </p:cNvPr>
          <p:cNvSpPr txBox="1"/>
          <p:nvPr/>
        </p:nvSpPr>
        <p:spPr>
          <a:xfrm>
            <a:off x="6406361" y="5366170"/>
            <a:ext cx="2502364" cy="923330"/>
          </a:xfrm>
          <a:prstGeom prst="rect">
            <a:avLst/>
          </a:prstGeom>
          <a:noFill/>
        </p:spPr>
        <p:txBody>
          <a:bodyPr wrap="square" rtlCol="0">
            <a:spAutoFit/>
          </a:bodyPr>
          <a:lstStyle/>
          <a:p>
            <a:pPr algn="l"/>
            <a:r>
              <a:rPr lang="en-US" sz="1800" dirty="0">
                <a:latin typeface="Amazon Ember" panose="020B0603020204020204" pitchFamily="34" charset="0"/>
                <a:ea typeface="Amazon Ember" panose="020B0603020204020204" pitchFamily="34" charset="0"/>
                <a:cs typeface="Amazon Ember" panose="020B0603020204020204" pitchFamily="34" charset="0"/>
              </a:rPr>
              <a:t>ECS safely drains traffic when stopping a </a:t>
            </a:r>
            <a:r>
              <a:rPr lang="en-US" dirty="0">
                <a:latin typeface="Amazon Ember" panose="020B0603020204020204" pitchFamily="34" charset="0"/>
                <a:ea typeface="Amazon Ember" panose="020B0603020204020204" pitchFamily="34" charset="0"/>
                <a:cs typeface="Amazon Ember" panose="020B0603020204020204" pitchFamily="34" charset="0"/>
              </a:rPr>
              <a:t>container</a:t>
            </a:r>
            <a:endParaRPr lang="en-US" sz="1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 name="TextBox 24">
            <a:extLst>
              <a:ext uri="{FF2B5EF4-FFF2-40B4-BE49-F238E27FC236}">
                <a16:creationId xmlns:a16="http://schemas.microsoft.com/office/drawing/2014/main" id="{D8E72A66-AB4E-C7CB-CDB4-C9BF123ED257}"/>
              </a:ext>
            </a:extLst>
          </p:cNvPr>
          <p:cNvSpPr txBox="1"/>
          <p:nvPr/>
        </p:nvSpPr>
        <p:spPr>
          <a:xfrm>
            <a:off x="533400" y="355600"/>
            <a:ext cx="11139000" cy="1261884"/>
          </a:xfrm>
          <a:prstGeom prst="rect">
            <a:avLst/>
          </a:prstGeom>
          <a:noFill/>
        </p:spPr>
        <p:txBody>
          <a:bodyPr wrap="square" lIns="0" rIns="0" rtlCol="0">
            <a:spAutoFit/>
          </a:bodyPr>
          <a:lstStyle/>
          <a:p>
            <a:pPr defTabSz="731520">
              <a:spcBef>
                <a:spcPct val="0"/>
              </a:spcBef>
            </a:pPr>
            <a:r>
              <a:rPr lang="en-US" sz="3800" b="1" dirty="0">
                <a:latin typeface="Amazon Ember" panose="020B0603020204020204" pitchFamily="34" charset="0"/>
                <a:ea typeface="Amazon Ember" panose="020B0603020204020204" pitchFamily="34" charset="0"/>
                <a:cs typeface="Amazon Ember" panose="020B0603020204020204" pitchFamily="34" charset="0"/>
              </a:rPr>
              <a:t>Orchestrator </a:t>
            </a:r>
            <a:r>
              <a:rPr lang="en-US" sz="3800" b="1" dirty="0">
                <a:solidFill>
                  <a:srgbClr val="FE9826"/>
                </a:solidFill>
                <a:latin typeface="Amazon Ember" panose="020B0603020204020204" pitchFamily="34" charset="0"/>
                <a:ea typeface="Amazon Ember" panose="020B0603020204020204" pitchFamily="34" charset="0"/>
                <a:cs typeface="Amazon Ember" panose="020B0603020204020204" pitchFamily="34" charset="0"/>
              </a:rPr>
              <a:t>shifts web traffic</a:t>
            </a:r>
            <a:r>
              <a:rPr lang="en-US" sz="3800" b="1" dirty="0">
                <a:latin typeface="Amazon Ember" panose="020B0603020204020204" pitchFamily="34" charset="0"/>
                <a:ea typeface="Amazon Ember" panose="020B0603020204020204" pitchFamily="34" charset="0"/>
                <a:cs typeface="Amazon Ember" panose="020B0603020204020204" pitchFamily="34" charset="0"/>
              </a:rPr>
              <a:t> as containers start, stop, and restart on different hardware</a:t>
            </a:r>
          </a:p>
        </p:txBody>
      </p:sp>
    </p:spTree>
    <p:extLst>
      <p:ext uri="{BB962C8B-B14F-4D97-AF65-F5344CB8AC3E}">
        <p14:creationId xmlns:p14="http://schemas.microsoft.com/office/powerpoint/2010/main" val="416745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E512-4024-6692-947D-05CB2867D1B9}"/>
              </a:ext>
            </a:extLst>
          </p:cNvPr>
          <p:cNvSpPr>
            <a:spLocks noGrp="1"/>
          </p:cNvSpPr>
          <p:nvPr>
            <p:ph type="title"/>
          </p:nvPr>
        </p:nvSpPr>
        <p:spPr>
          <a:xfrm>
            <a:off x="609600" y="647701"/>
            <a:ext cx="10972800" cy="618631"/>
          </a:xfrm>
        </p:spPr>
        <p:txBody>
          <a:bodyPr/>
          <a:lstStyle/>
          <a:p>
            <a:pPr defTabSz="731520"/>
            <a:r>
              <a:rPr lang="en-US" sz="3800" dirty="0">
                <a:latin typeface="Amazon Ember" panose="020B0603020204020204" pitchFamily="34" charset="0"/>
                <a:ea typeface="Amazon Ember" panose="020B0603020204020204" pitchFamily="34" charset="0"/>
                <a:cs typeface="Amazon Ember" panose="020B0603020204020204" pitchFamily="34" charset="0"/>
              </a:rPr>
              <a:t>The map of chaos reduction so far…</a:t>
            </a:r>
          </a:p>
        </p:txBody>
      </p:sp>
      <p:sp>
        <p:nvSpPr>
          <p:cNvPr id="3" name="Slide Number Placeholder 2">
            <a:extLst>
              <a:ext uri="{FF2B5EF4-FFF2-40B4-BE49-F238E27FC236}">
                <a16:creationId xmlns:a16="http://schemas.microsoft.com/office/drawing/2014/main" id="{7A4D8CE6-0851-B6B3-11CD-CCF2DEDEA555}"/>
              </a:ext>
            </a:extLst>
          </p:cNvPr>
          <p:cNvSpPr>
            <a:spLocks noGrp="1"/>
          </p:cNvSpPr>
          <p:nvPr>
            <p:ph type="sldNum" sz="quarter" idx="12"/>
          </p:nvPr>
        </p:nvSpPr>
        <p:spPr/>
        <p:txBody>
          <a:bodyPr/>
          <a:lstStyle/>
          <a:p>
            <a:fld id="{EB4B8DE2-A4E8-46E4-8BBF-D75455EFF32C}" type="slidenum">
              <a:rPr lang="en-US" smtClean="0"/>
              <a:pPr/>
              <a:t>22</a:t>
            </a:fld>
            <a:endParaRPr lang="en-US" dirty="0"/>
          </a:p>
        </p:txBody>
      </p:sp>
      <p:sp>
        <p:nvSpPr>
          <p:cNvPr id="4" name="TextBox 3">
            <a:extLst>
              <a:ext uri="{FF2B5EF4-FFF2-40B4-BE49-F238E27FC236}">
                <a16:creationId xmlns:a16="http://schemas.microsoft.com/office/drawing/2014/main" id="{A5123BDC-ADAC-BF2B-C706-879EA888238F}"/>
              </a:ext>
            </a:extLst>
          </p:cNvPr>
          <p:cNvSpPr txBox="1"/>
          <p:nvPr/>
        </p:nvSpPr>
        <p:spPr>
          <a:xfrm>
            <a:off x="609600" y="2632684"/>
            <a:ext cx="4724400"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Hardware Infrastructure</a:t>
            </a:r>
          </a:p>
        </p:txBody>
      </p:sp>
      <p:sp>
        <p:nvSpPr>
          <p:cNvPr id="6" name="TextBox 5">
            <a:extLst>
              <a:ext uri="{FF2B5EF4-FFF2-40B4-BE49-F238E27FC236}">
                <a16:creationId xmlns:a16="http://schemas.microsoft.com/office/drawing/2014/main" id="{E607B883-A196-DDED-F603-0765753A61BD}"/>
              </a:ext>
            </a:extLst>
          </p:cNvPr>
          <p:cNvSpPr txBox="1"/>
          <p:nvPr/>
        </p:nvSpPr>
        <p:spPr>
          <a:xfrm>
            <a:off x="6096000" y="2632685"/>
            <a:ext cx="2362200"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Redundancy</a:t>
            </a:r>
          </a:p>
        </p:txBody>
      </p:sp>
      <p:sp>
        <p:nvSpPr>
          <p:cNvPr id="7" name="TextBox 6">
            <a:extLst>
              <a:ext uri="{FF2B5EF4-FFF2-40B4-BE49-F238E27FC236}">
                <a16:creationId xmlns:a16="http://schemas.microsoft.com/office/drawing/2014/main" id="{04B49D9B-585D-C724-5009-867A6FFB7324}"/>
              </a:ext>
            </a:extLst>
          </p:cNvPr>
          <p:cNvSpPr txBox="1"/>
          <p:nvPr/>
        </p:nvSpPr>
        <p:spPr>
          <a:xfrm>
            <a:off x="8738700" y="2632685"/>
            <a:ext cx="2362200"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Distribution</a:t>
            </a:r>
          </a:p>
        </p:txBody>
      </p:sp>
      <p:sp>
        <p:nvSpPr>
          <p:cNvPr id="8" name="TextBox 7">
            <a:extLst>
              <a:ext uri="{FF2B5EF4-FFF2-40B4-BE49-F238E27FC236}">
                <a16:creationId xmlns:a16="http://schemas.microsoft.com/office/drawing/2014/main" id="{01EF2942-8471-EFC2-5E10-94ADE4A4F5B1}"/>
              </a:ext>
            </a:extLst>
          </p:cNvPr>
          <p:cNvSpPr txBox="1"/>
          <p:nvPr/>
        </p:nvSpPr>
        <p:spPr>
          <a:xfrm>
            <a:off x="609600" y="3591936"/>
            <a:ext cx="4724400"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Software Deployment</a:t>
            </a:r>
          </a:p>
        </p:txBody>
      </p:sp>
      <p:sp>
        <p:nvSpPr>
          <p:cNvPr id="9" name="TextBox 8">
            <a:extLst>
              <a:ext uri="{FF2B5EF4-FFF2-40B4-BE49-F238E27FC236}">
                <a16:creationId xmlns:a16="http://schemas.microsoft.com/office/drawing/2014/main" id="{F7EF9CB3-21B6-874B-C01C-4C6FA5C872B4}"/>
              </a:ext>
            </a:extLst>
          </p:cNvPr>
          <p:cNvSpPr txBox="1"/>
          <p:nvPr/>
        </p:nvSpPr>
        <p:spPr>
          <a:xfrm>
            <a:off x="6096000" y="3591937"/>
            <a:ext cx="2362200"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Ephemerality</a:t>
            </a:r>
          </a:p>
        </p:txBody>
      </p:sp>
      <p:sp>
        <p:nvSpPr>
          <p:cNvPr id="10" name="TextBox 9">
            <a:extLst>
              <a:ext uri="{FF2B5EF4-FFF2-40B4-BE49-F238E27FC236}">
                <a16:creationId xmlns:a16="http://schemas.microsoft.com/office/drawing/2014/main" id="{7AC4F63C-6B02-CAAA-7453-9ADBE85C77E4}"/>
              </a:ext>
            </a:extLst>
          </p:cNvPr>
          <p:cNvSpPr txBox="1"/>
          <p:nvPr/>
        </p:nvSpPr>
        <p:spPr>
          <a:xfrm>
            <a:off x="8738700" y="3591937"/>
            <a:ext cx="2500800"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Orchestration</a:t>
            </a:r>
          </a:p>
        </p:txBody>
      </p:sp>
      <p:sp>
        <p:nvSpPr>
          <p:cNvPr id="11" name="TextBox 10">
            <a:extLst>
              <a:ext uri="{FF2B5EF4-FFF2-40B4-BE49-F238E27FC236}">
                <a16:creationId xmlns:a16="http://schemas.microsoft.com/office/drawing/2014/main" id="{B80872BE-E5C7-87EB-0298-BFD8C374AAE0}"/>
              </a:ext>
            </a:extLst>
          </p:cNvPr>
          <p:cNvSpPr txBox="1"/>
          <p:nvPr/>
        </p:nvSpPr>
        <p:spPr>
          <a:xfrm>
            <a:off x="609600" y="4551188"/>
            <a:ext cx="4724400"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Code Implementation</a:t>
            </a:r>
          </a:p>
        </p:txBody>
      </p:sp>
      <p:sp>
        <p:nvSpPr>
          <p:cNvPr id="12" name="TextBox 11">
            <a:extLst>
              <a:ext uri="{FF2B5EF4-FFF2-40B4-BE49-F238E27FC236}">
                <a16:creationId xmlns:a16="http://schemas.microsoft.com/office/drawing/2014/main" id="{E9D6EAF4-1680-21F9-820C-37EC75AF3154}"/>
              </a:ext>
            </a:extLst>
          </p:cNvPr>
          <p:cNvSpPr txBox="1"/>
          <p:nvPr/>
        </p:nvSpPr>
        <p:spPr>
          <a:xfrm>
            <a:off x="609600" y="1896648"/>
            <a:ext cx="4191000" cy="584775"/>
          </a:xfrm>
          <a:prstGeom prst="rect">
            <a:avLst/>
          </a:prstGeom>
          <a:noFill/>
        </p:spPr>
        <p:txBody>
          <a:bodyPr wrap="square" lIns="0" rIns="0" rtlCol="0">
            <a:spAutoFit/>
          </a:bodyPr>
          <a:lstStyle/>
          <a:p>
            <a:pPr algn="l"/>
            <a:r>
              <a:rPr lang="en-US" sz="3200" dirty="0"/>
              <a:t>Problems</a:t>
            </a:r>
          </a:p>
        </p:txBody>
      </p:sp>
      <p:sp>
        <p:nvSpPr>
          <p:cNvPr id="13" name="TextBox 12">
            <a:extLst>
              <a:ext uri="{FF2B5EF4-FFF2-40B4-BE49-F238E27FC236}">
                <a16:creationId xmlns:a16="http://schemas.microsoft.com/office/drawing/2014/main" id="{838933B4-0FDB-CFBF-70C8-D6F997F7C2FE}"/>
              </a:ext>
            </a:extLst>
          </p:cNvPr>
          <p:cNvSpPr txBox="1"/>
          <p:nvPr/>
        </p:nvSpPr>
        <p:spPr>
          <a:xfrm>
            <a:off x="6096000" y="1896648"/>
            <a:ext cx="4191000" cy="584775"/>
          </a:xfrm>
          <a:prstGeom prst="rect">
            <a:avLst/>
          </a:prstGeom>
          <a:noFill/>
        </p:spPr>
        <p:txBody>
          <a:bodyPr wrap="square" lIns="0" rIns="0" rtlCol="0">
            <a:spAutoFit/>
          </a:bodyPr>
          <a:lstStyle/>
          <a:p>
            <a:pPr algn="l"/>
            <a:r>
              <a:rPr lang="en-US" sz="3200" dirty="0"/>
              <a:t>Solutions</a:t>
            </a:r>
          </a:p>
        </p:txBody>
      </p:sp>
      <p:cxnSp>
        <p:nvCxnSpPr>
          <p:cNvPr id="15" name="Straight Connector 14">
            <a:extLst>
              <a:ext uri="{FF2B5EF4-FFF2-40B4-BE49-F238E27FC236}">
                <a16:creationId xmlns:a16="http://schemas.microsoft.com/office/drawing/2014/main" id="{44967046-04FE-5593-843F-B1C1EDC397C3}"/>
              </a:ext>
            </a:extLst>
          </p:cNvPr>
          <p:cNvCxnSpPr/>
          <p:nvPr/>
        </p:nvCxnSpPr>
        <p:spPr>
          <a:xfrm>
            <a:off x="5689600" y="1600200"/>
            <a:ext cx="0" cy="485140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A35D5F-3972-86E9-4250-364D2CB8A9BF}"/>
              </a:ext>
            </a:extLst>
          </p:cNvPr>
          <p:cNvCxnSpPr>
            <a:cxnSpLocks/>
          </p:cNvCxnSpPr>
          <p:nvPr/>
        </p:nvCxnSpPr>
        <p:spPr>
          <a:xfrm flipH="1">
            <a:off x="219075" y="3378200"/>
            <a:ext cx="11753850" cy="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F77AF9-EC5A-A4E9-EF67-86A6D25A7B84}"/>
              </a:ext>
            </a:extLst>
          </p:cNvPr>
          <p:cNvCxnSpPr>
            <a:cxnSpLocks/>
          </p:cNvCxnSpPr>
          <p:nvPr/>
        </p:nvCxnSpPr>
        <p:spPr>
          <a:xfrm flipH="1">
            <a:off x="219075" y="4356100"/>
            <a:ext cx="11753850" cy="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3EABDBB-04A7-D9C8-D455-308830B2B4CE}"/>
              </a:ext>
            </a:extLst>
          </p:cNvPr>
          <p:cNvSpPr txBox="1"/>
          <p:nvPr/>
        </p:nvSpPr>
        <p:spPr>
          <a:xfrm>
            <a:off x="6096000" y="4551188"/>
            <a:ext cx="5486400" cy="523220"/>
          </a:xfrm>
          <a:prstGeom prst="rect">
            <a:avLst/>
          </a:prstGeom>
          <a:noFill/>
        </p:spPr>
        <p:txBody>
          <a:bodyPr wrap="square" lIns="0" rIns="0" rtlCol="0">
            <a:spAutoFit/>
          </a:bodyPr>
          <a:lstStyle/>
          <a:p>
            <a:pPr algn="l"/>
            <a:r>
              <a:rPr lang="en-US" sz="2800" dirty="0"/>
              <a:t>Here be dragons (and many bugs)</a:t>
            </a:r>
          </a:p>
        </p:txBody>
      </p:sp>
    </p:spTree>
    <p:extLst>
      <p:ext uri="{BB962C8B-B14F-4D97-AF65-F5344CB8AC3E}">
        <p14:creationId xmlns:p14="http://schemas.microsoft.com/office/powerpoint/2010/main" val="288712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64827-9C8F-A2B1-6718-1FF80A00D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97592-C26B-9962-C2DA-380ED9B3B117}"/>
              </a:ext>
            </a:extLst>
          </p:cNvPr>
          <p:cNvSpPr>
            <a:spLocks noGrp="1"/>
          </p:cNvSpPr>
          <p:nvPr>
            <p:ph type="title"/>
          </p:nvPr>
        </p:nvSpPr>
        <p:spPr>
          <a:xfrm>
            <a:off x="533400" y="1815120"/>
            <a:ext cx="10795000" cy="2751522"/>
          </a:xfrm>
        </p:spPr>
        <p:txBody>
          <a:bodyPr/>
          <a:lstStyle/>
          <a:p>
            <a:r>
              <a:rPr lang="en-US" dirty="0"/>
              <a:t>“The only real mistake is the one from which we learn nothing”</a:t>
            </a:r>
            <a:br>
              <a:rPr lang="en-US" dirty="0"/>
            </a:br>
            <a:br>
              <a:rPr lang="en-US" dirty="0"/>
            </a:br>
            <a:r>
              <a:rPr lang="en-US" dirty="0"/>
              <a:t>- Henry Ford</a:t>
            </a:r>
          </a:p>
        </p:txBody>
      </p:sp>
      <p:sp>
        <p:nvSpPr>
          <p:cNvPr id="3" name="Slide Number Placeholder 2">
            <a:extLst>
              <a:ext uri="{FF2B5EF4-FFF2-40B4-BE49-F238E27FC236}">
                <a16:creationId xmlns:a16="http://schemas.microsoft.com/office/drawing/2014/main" id="{4A85A12D-6F47-893B-A058-5F08AD9201B5}"/>
              </a:ext>
            </a:extLst>
          </p:cNvPr>
          <p:cNvSpPr>
            <a:spLocks noGrp="1"/>
          </p:cNvSpPr>
          <p:nvPr>
            <p:ph type="sldNum" sz="quarter" idx="12"/>
          </p:nvPr>
        </p:nvSpPr>
        <p:spPr/>
        <p:txBody>
          <a:bodyPr/>
          <a:lstStyle/>
          <a:p>
            <a:fld id="{EB4B8DE2-A4E8-46E4-8BBF-D75455EFF32C}" type="slidenum">
              <a:rPr lang="en-US" smtClean="0"/>
              <a:pPr/>
              <a:t>23</a:t>
            </a:fld>
            <a:endParaRPr lang="en-US"/>
          </a:p>
        </p:txBody>
      </p:sp>
    </p:spTree>
    <p:extLst>
      <p:ext uri="{BB962C8B-B14F-4D97-AF65-F5344CB8AC3E}">
        <p14:creationId xmlns:p14="http://schemas.microsoft.com/office/powerpoint/2010/main" val="42229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A0D9-7268-453F-7DCF-E76A45F9ABD8}"/>
              </a:ext>
            </a:extLst>
          </p:cNvPr>
          <p:cNvSpPr>
            <a:spLocks noGrp="1"/>
          </p:cNvSpPr>
          <p:nvPr>
            <p:ph type="title"/>
          </p:nvPr>
        </p:nvSpPr>
        <p:spPr>
          <a:xfrm>
            <a:off x="2744300" y="374748"/>
            <a:ext cx="6184900" cy="590931"/>
          </a:xfrm>
        </p:spPr>
        <p:txBody>
          <a:bodyPr/>
          <a:lstStyle/>
          <a:p>
            <a:r>
              <a:rPr lang="en-US" sz="3600" dirty="0"/>
              <a:t>Chaos Engineering Flywheel</a:t>
            </a:r>
          </a:p>
        </p:txBody>
      </p:sp>
      <p:sp>
        <p:nvSpPr>
          <p:cNvPr id="3" name="Slide Number Placeholder 2">
            <a:extLst>
              <a:ext uri="{FF2B5EF4-FFF2-40B4-BE49-F238E27FC236}">
                <a16:creationId xmlns:a16="http://schemas.microsoft.com/office/drawing/2014/main" id="{ED33510C-F322-52D3-8B59-91908C3699D2}"/>
              </a:ext>
            </a:extLst>
          </p:cNvPr>
          <p:cNvSpPr>
            <a:spLocks noGrp="1"/>
          </p:cNvSpPr>
          <p:nvPr>
            <p:ph type="sldNum" sz="quarter" idx="12"/>
          </p:nvPr>
        </p:nvSpPr>
        <p:spPr/>
        <p:txBody>
          <a:bodyPr/>
          <a:lstStyle/>
          <a:p>
            <a:fld id="{EB4B8DE2-A4E8-46E4-8BBF-D75455EFF32C}" type="slidenum">
              <a:rPr lang="en-US" smtClean="0"/>
              <a:pPr/>
              <a:t>24</a:t>
            </a:fld>
            <a:endParaRPr lang="en-US"/>
          </a:p>
        </p:txBody>
      </p:sp>
      <p:sp>
        <p:nvSpPr>
          <p:cNvPr id="7" name="TextBox 6">
            <a:extLst>
              <a:ext uri="{FF2B5EF4-FFF2-40B4-BE49-F238E27FC236}">
                <a16:creationId xmlns:a16="http://schemas.microsoft.com/office/drawing/2014/main" id="{DD7A7870-B2C9-D11F-FF41-C9869C38F7C6}"/>
              </a:ext>
            </a:extLst>
          </p:cNvPr>
          <p:cNvSpPr txBox="1"/>
          <p:nvPr/>
        </p:nvSpPr>
        <p:spPr>
          <a:xfrm>
            <a:off x="2089145" y="2671164"/>
            <a:ext cx="1981203" cy="584775"/>
          </a:xfrm>
          <a:prstGeom prst="rect">
            <a:avLst/>
          </a:prstGeom>
          <a:noFill/>
        </p:spPr>
        <p:txBody>
          <a:bodyPr wrap="square" lIns="91440" rIns="91440" rtlCol="0">
            <a:spAutoFit/>
          </a:bodyPr>
          <a:lstStyle/>
          <a:p>
            <a:pPr algn="l"/>
            <a:r>
              <a:rPr lang="en-US" sz="3200" dirty="0"/>
              <a:t>Improve</a:t>
            </a:r>
          </a:p>
        </p:txBody>
      </p:sp>
      <p:sp>
        <p:nvSpPr>
          <p:cNvPr id="8" name="TextBox 7">
            <a:extLst>
              <a:ext uri="{FF2B5EF4-FFF2-40B4-BE49-F238E27FC236}">
                <a16:creationId xmlns:a16="http://schemas.microsoft.com/office/drawing/2014/main" id="{E8E182E8-0FE9-4E3A-F0F7-705FC7ADEDBF}"/>
              </a:ext>
            </a:extLst>
          </p:cNvPr>
          <p:cNvSpPr txBox="1"/>
          <p:nvPr/>
        </p:nvSpPr>
        <p:spPr>
          <a:xfrm>
            <a:off x="4902200" y="1323516"/>
            <a:ext cx="2527300" cy="584775"/>
          </a:xfrm>
          <a:prstGeom prst="rect">
            <a:avLst/>
          </a:prstGeom>
          <a:noFill/>
        </p:spPr>
        <p:txBody>
          <a:bodyPr wrap="square" lIns="91440" rIns="91440" rtlCol="0">
            <a:spAutoFit/>
          </a:bodyPr>
          <a:lstStyle/>
          <a:p>
            <a:pPr algn="l"/>
            <a:r>
              <a:rPr lang="en-US" sz="3200" dirty="0"/>
              <a:t>Steady state</a:t>
            </a:r>
          </a:p>
        </p:txBody>
      </p:sp>
      <p:sp>
        <p:nvSpPr>
          <p:cNvPr id="9" name="TextBox 8">
            <a:extLst>
              <a:ext uri="{FF2B5EF4-FFF2-40B4-BE49-F238E27FC236}">
                <a16:creationId xmlns:a16="http://schemas.microsoft.com/office/drawing/2014/main" id="{D91392DB-0C7C-2AE8-E8A8-643786FE31EB}"/>
              </a:ext>
            </a:extLst>
          </p:cNvPr>
          <p:cNvSpPr txBox="1"/>
          <p:nvPr/>
        </p:nvSpPr>
        <p:spPr>
          <a:xfrm>
            <a:off x="7620000" y="3493426"/>
            <a:ext cx="2400300" cy="584775"/>
          </a:xfrm>
          <a:prstGeom prst="rect">
            <a:avLst/>
          </a:prstGeom>
          <a:noFill/>
        </p:spPr>
        <p:txBody>
          <a:bodyPr wrap="square" lIns="91440" rIns="91440" rtlCol="0">
            <a:spAutoFit/>
          </a:bodyPr>
          <a:lstStyle/>
          <a:p>
            <a:pPr algn="l"/>
            <a:r>
              <a:rPr lang="en-US" sz="3200" dirty="0"/>
              <a:t>Hypothesis</a:t>
            </a:r>
          </a:p>
        </p:txBody>
      </p:sp>
      <p:sp>
        <p:nvSpPr>
          <p:cNvPr id="10" name="TextBox 9">
            <a:extLst>
              <a:ext uri="{FF2B5EF4-FFF2-40B4-BE49-F238E27FC236}">
                <a16:creationId xmlns:a16="http://schemas.microsoft.com/office/drawing/2014/main" id="{D59A101A-9FFD-1CB5-57C7-8BA3FDB68F6D}"/>
              </a:ext>
            </a:extLst>
          </p:cNvPr>
          <p:cNvSpPr txBox="1"/>
          <p:nvPr/>
        </p:nvSpPr>
        <p:spPr>
          <a:xfrm>
            <a:off x="4451350" y="5704725"/>
            <a:ext cx="3168650" cy="584775"/>
          </a:xfrm>
          <a:prstGeom prst="rect">
            <a:avLst/>
          </a:prstGeom>
          <a:noFill/>
        </p:spPr>
        <p:txBody>
          <a:bodyPr wrap="square" lIns="91440" rIns="91440" rtlCol="0">
            <a:spAutoFit/>
          </a:bodyPr>
          <a:lstStyle/>
          <a:p>
            <a:pPr algn="l"/>
            <a:r>
              <a:rPr lang="en-US" sz="3200" dirty="0"/>
              <a:t>Run experiment</a:t>
            </a:r>
          </a:p>
        </p:txBody>
      </p:sp>
      <p:sp>
        <p:nvSpPr>
          <p:cNvPr id="11" name="TextBox 10">
            <a:extLst>
              <a:ext uri="{FF2B5EF4-FFF2-40B4-BE49-F238E27FC236}">
                <a16:creationId xmlns:a16="http://schemas.microsoft.com/office/drawing/2014/main" id="{BA89937A-5271-73D2-C400-B7E369B0259F}"/>
              </a:ext>
            </a:extLst>
          </p:cNvPr>
          <p:cNvSpPr txBox="1"/>
          <p:nvPr/>
        </p:nvSpPr>
        <p:spPr>
          <a:xfrm>
            <a:off x="2438397" y="4549459"/>
            <a:ext cx="1282700" cy="584775"/>
          </a:xfrm>
          <a:prstGeom prst="rect">
            <a:avLst/>
          </a:prstGeom>
          <a:noFill/>
        </p:spPr>
        <p:txBody>
          <a:bodyPr wrap="square" lIns="91440" rIns="91440" rtlCol="0">
            <a:spAutoFit/>
          </a:bodyPr>
          <a:lstStyle/>
          <a:p>
            <a:pPr algn="l"/>
            <a:r>
              <a:rPr lang="en-US" sz="3200" dirty="0"/>
              <a:t>Verify</a:t>
            </a:r>
          </a:p>
        </p:txBody>
      </p:sp>
      <p:cxnSp>
        <p:nvCxnSpPr>
          <p:cNvPr id="13" name="Curved Connector 12">
            <a:extLst>
              <a:ext uri="{FF2B5EF4-FFF2-40B4-BE49-F238E27FC236}">
                <a16:creationId xmlns:a16="http://schemas.microsoft.com/office/drawing/2014/main" id="{F78F652C-61F9-9BA6-D407-1650AFCB3E30}"/>
              </a:ext>
            </a:extLst>
          </p:cNvPr>
          <p:cNvCxnSpPr>
            <a:cxnSpLocks/>
            <a:stCxn id="8" idx="3"/>
            <a:endCxn id="9" idx="0"/>
          </p:cNvCxnSpPr>
          <p:nvPr/>
        </p:nvCxnSpPr>
        <p:spPr>
          <a:xfrm>
            <a:off x="7429500" y="1615904"/>
            <a:ext cx="1390650" cy="1877522"/>
          </a:xfrm>
          <a:prstGeom prst="curvedConnector2">
            <a:avLst/>
          </a:prstGeom>
          <a:ln w="571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563C6EAE-8B8B-3D7D-61CC-215A8BA9F419}"/>
              </a:ext>
            </a:extLst>
          </p:cNvPr>
          <p:cNvCxnSpPr>
            <a:cxnSpLocks/>
            <a:stCxn id="9" idx="2"/>
            <a:endCxn id="10" idx="3"/>
          </p:cNvCxnSpPr>
          <p:nvPr/>
        </p:nvCxnSpPr>
        <p:spPr>
          <a:xfrm rot="5400000">
            <a:off x="7260619" y="4437582"/>
            <a:ext cx="1918912" cy="1200150"/>
          </a:xfrm>
          <a:prstGeom prst="curvedConnector2">
            <a:avLst/>
          </a:prstGeom>
          <a:ln w="571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E960FB7D-3BCB-A820-E10F-C9806F132627}"/>
              </a:ext>
            </a:extLst>
          </p:cNvPr>
          <p:cNvCxnSpPr>
            <a:cxnSpLocks/>
            <a:stCxn id="10" idx="1"/>
            <a:endCxn id="11" idx="2"/>
          </p:cNvCxnSpPr>
          <p:nvPr/>
        </p:nvCxnSpPr>
        <p:spPr>
          <a:xfrm rot="10800000">
            <a:off x="3079748" y="5134235"/>
            <a:ext cx="1371603" cy="862879"/>
          </a:xfrm>
          <a:prstGeom prst="curvedConnector2">
            <a:avLst/>
          </a:prstGeom>
          <a:ln w="571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F5E507C-E591-7D14-8508-BF76C07BE93A}"/>
              </a:ext>
            </a:extLst>
          </p:cNvPr>
          <p:cNvCxnSpPr>
            <a:cxnSpLocks/>
            <a:stCxn id="11" idx="0"/>
            <a:endCxn id="7" idx="2"/>
          </p:cNvCxnSpPr>
          <p:nvPr/>
        </p:nvCxnSpPr>
        <p:spPr>
          <a:xfrm flipV="1">
            <a:off x="3079747" y="3255939"/>
            <a:ext cx="0" cy="1293520"/>
          </a:xfrm>
          <a:prstGeom prst="straightConnector1">
            <a:avLst/>
          </a:prstGeom>
          <a:ln w="571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466F78CC-3642-26F8-4AF3-E4B0A906DC22}"/>
              </a:ext>
            </a:extLst>
          </p:cNvPr>
          <p:cNvCxnSpPr>
            <a:cxnSpLocks/>
            <a:stCxn id="7" idx="0"/>
            <a:endCxn id="8" idx="1"/>
          </p:cNvCxnSpPr>
          <p:nvPr/>
        </p:nvCxnSpPr>
        <p:spPr>
          <a:xfrm rot="5400000" flipH="1" flipV="1">
            <a:off x="3463343" y="1232308"/>
            <a:ext cx="1055260" cy="1822453"/>
          </a:xfrm>
          <a:prstGeom prst="curvedConnector2">
            <a:avLst/>
          </a:prstGeom>
          <a:ln w="571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6" name="Curved Connector 55">
            <a:extLst>
              <a:ext uri="{FF2B5EF4-FFF2-40B4-BE49-F238E27FC236}">
                <a16:creationId xmlns:a16="http://schemas.microsoft.com/office/drawing/2014/main" id="{D153D80E-2C83-7864-EA69-CEB60267EA65}"/>
              </a:ext>
            </a:extLst>
          </p:cNvPr>
          <p:cNvCxnSpPr>
            <a:cxnSpLocks/>
            <a:stCxn id="7" idx="3"/>
            <a:endCxn id="10" idx="0"/>
          </p:cNvCxnSpPr>
          <p:nvPr/>
        </p:nvCxnSpPr>
        <p:spPr>
          <a:xfrm>
            <a:off x="4070348" y="2963552"/>
            <a:ext cx="1965327" cy="2741173"/>
          </a:xfrm>
          <a:prstGeom prst="curvedConnector2">
            <a:avLst/>
          </a:prstGeom>
          <a:ln w="571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24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ECA422-6FCE-198B-BC5C-57B5110ACB06}"/>
              </a:ext>
            </a:extLst>
          </p:cNvPr>
          <p:cNvSpPr>
            <a:spLocks noGrp="1"/>
          </p:cNvSpPr>
          <p:nvPr>
            <p:ph type="sldNum" sz="quarter" idx="12"/>
          </p:nvPr>
        </p:nvSpPr>
        <p:spPr/>
        <p:txBody>
          <a:bodyPr/>
          <a:lstStyle/>
          <a:p>
            <a:fld id="{EB4B8DE2-A4E8-46E4-8BBF-D75455EFF32C}" type="slidenum">
              <a:rPr lang="en-US" smtClean="0"/>
              <a:pPr/>
              <a:t>25</a:t>
            </a:fld>
            <a:endParaRPr lang="en-US"/>
          </a:p>
        </p:txBody>
      </p:sp>
      <p:sp>
        <p:nvSpPr>
          <p:cNvPr id="4" name="Title 1">
            <a:extLst>
              <a:ext uri="{FF2B5EF4-FFF2-40B4-BE49-F238E27FC236}">
                <a16:creationId xmlns:a16="http://schemas.microsoft.com/office/drawing/2014/main" id="{57D02342-568C-6270-9A55-E4B9E04EA5A0}"/>
              </a:ext>
            </a:extLst>
          </p:cNvPr>
          <p:cNvSpPr txBox="1">
            <a:spLocks/>
          </p:cNvSpPr>
          <p:nvPr/>
        </p:nvSpPr>
        <p:spPr>
          <a:xfrm>
            <a:off x="539835" y="377894"/>
            <a:ext cx="11112330" cy="1474847"/>
          </a:xfrm>
          <a:prstGeom prst="rect">
            <a:avLst/>
          </a:prstGeom>
        </p:spPr>
        <p:txBody>
          <a:bodyPr vert="horz" lIns="91440" tIns="45720" rIns="91440" bIns="45720" rtlCol="0" anchor="t">
            <a:noAutofit/>
          </a:bodyPr>
          <a:lstStyle>
            <a:lvl1pPr algn="l" defTabSz="731520" rtl="0" eaLnBrk="1" latinLnBrk="0" hangingPunct="1">
              <a:spcBef>
                <a:spcPct val="0"/>
              </a:spcBef>
              <a:buNone/>
              <a:defRPr sz="3800" b="1" i="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Intentional </a:t>
            </a:r>
            <a:r>
              <a:rPr lang="en-US" dirty="0">
                <a:solidFill>
                  <a:srgbClr val="FE9826"/>
                </a:solidFill>
              </a:rPr>
              <a:t>fault injection </a:t>
            </a:r>
            <a:r>
              <a:rPr lang="en-US" dirty="0"/>
              <a:t>finds flaws early</a:t>
            </a:r>
          </a:p>
        </p:txBody>
      </p:sp>
      <p:sp>
        <p:nvSpPr>
          <p:cNvPr id="5" name="TextBox 9">
            <a:extLst>
              <a:ext uri="{FF2B5EF4-FFF2-40B4-BE49-F238E27FC236}">
                <a16:creationId xmlns:a16="http://schemas.microsoft.com/office/drawing/2014/main" id="{2E4B8EF2-1518-63A4-BADD-BF963844A6D2}"/>
              </a:ext>
            </a:extLst>
          </p:cNvPr>
          <p:cNvSpPr txBox="1">
            <a:spLocks noChangeArrowheads="1"/>
          </p:cNvSpPr>
          <p:nvPr/>
        </p:nvSpPr>
        <p:spPr bwMode="auto">
          <a:xfrm>
            <a:off x="819943" y="2921596"/>
            <a:ext cx="22431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600" dirty="0">
                <a:latin typeface="Arial" panose="020B0604020202020204" pitchFamily="34" charset="0"/>
                <a:ea typeface="Amazon Ember" panose="020B0603020204020204" pitchFamily="34" charset="0"/>
                <a:cs typeface="Arial" panose="020B0604020202020204" pitchFamily="34" charset="0"/>
              </a:rPr>
              <a:t>AWS Fault Injection </a:t>
            </a:r>
            <a:br>
              <a:rPr lang="en-US" altLang="en-US" sz="1600" dirty="0">
                <a:latin typeface="Arial" panose="020B0604020202020204" pitchFamily="34" charset="0"/>
                <a:ea typeface="Amazon Ember" panose="020B0603020204020204" pitchFamily="34" charset="0"/>
                <a:cs typeface="Arial" panose="020B0604020202020204" pitchFamily="34" charset="0"/>
              </a:rPr>
            </a:br>
            <a:r>
              <a:rPr lang="en-US" altLang="en-US" sz="1600" dirty="0">
                <a:latin typeface="Arial" panose="020B0604020202020204" pitchFamily="34" charset="0"/>
                <a:ea typeface="Amazon Ember" panose="020B0603020204020204" pitchFamily="34" charset="0"/>
                <a:cs typeface="Arial" panose="020B0604020202020204" pitchFamily="34" charset="0"/>
              </a:rPr>
              <a:t>Simulator</a:t>
            </a:r>
          </a:p>
        </p:txBody>
      </p:sp>
      <p:pic>
        <p:nvPicPr>
          <p:cNvPr id="6" name="Graphic 5">
            <a:extLst>
              <a:ext uri="{FF2B5EF4-FFF2-40B4-BE49-F238E27FC236}">
                <a16:creationId xmlns:a16="http://schemas.microsoft.com/office/drawing/2014/main" id="{B3296EDE-C786-E9F1-1C5C-E9853F134B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35076" y="1475514"/>
            <a:ext cx="1368424" cy="1368424"/>
          </a:xfrm>
          <a:prstGeom prst="rect">
            <a:avLst/>
          </a:prstGeom>
        </p:spPr>
      </p:pic>
      <p:pic>
        <p:nvPicPr>
          <p:cNvPr id="7170" name="Picture 2" descr="Logo">
            <a:extLst>
              <a:ext uri="{FF2B5EF4-FFF2-40B4-BE49-F238E27FC236}">
                <a16:creationId xmlns:a16="http://schemas.microsoft.com/office/drawing/2014/main" id="{2947E229-1C7D-28F6-D5A6-AEB93FBEBD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112" y="3624654"/>
            <a:ext cx="1574800" cy="15887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9">
            <a:extLst>
              <a:ext uri="{FF2B5EF4-FFF2-40B4-BE49-F238E27FC236}">
                <a16:creationId xmlns:a16="http://schemas.microsoft.com/office/drawing/2014/main" id="{5A8280AA-125D-1E97-A759-603E81523A6C}"/>
              </a:ext>
            </a:extLst>
          </p:cNvPr>
          <p:cNvSpPr txBox="1">
            <a:spLocks noChangeArrowheads="1"/>
          </p:cNvSpPr>
          <p:nvPr/>
        </p:nvSpPr>
        <p:spPr bwMode="auto">
          <a:xfrm>
            <a:off x="819943" y="5312649"/>
            <a:ext cx="22431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600" dirty="0">
                <a:latin typeface="Arial" panose="020B0604020202020204" pitchFamily="34" charset="0"/>
                <a:ea typeface="Amazon Ember" panose="020B0603020204020204" pitchFamily="34" charset="0"/>
                <a:cs typeface="Arial" panose="020B0604020202020204" pitchFamily="34" charset="0"/>
              </a:rPr>
              <a:t>Chaos Monkey from Netflix</a:t>
            </a:r>
          </a:p>
        </p:txBody>
      </p:sp>
      <p:sp>
        <p:nvSpPr>
          <p:cNvPr id="8" name="TextBox 7">
            <a:extLst>
              <a:ext uri="{FF2B5EF4-FFF2-40B4-BE49-F238E27FC236}">
                <a16:creationId xmlns:a16="http://schemas.microsoft.com/office/drawing/2014/main" id="{164C6936-546C-F4E2-EDCD-6A7CF2A01ECD}"/>
              </a:ext>
            </a:extLst>
          </p:cNvPr>
          <p:cNvSpPr txBox="1"/>
          <p:nvPr/>
        </p:nvSpPr>
        <p:spPr>
          <a:xfrm>
            <a:off x="4445000" y="3244761"/>
            <a:ext cx="2959100" cy="523220"/>
          </a:xfrm>
          <a:prstGeom prst="rect">
            <a:avLst/>
          </a:prstGeom>
          <a:noFill/>
        </p:spPr>
        <p:txBody>
          <a:bodyPr wrap="square" lIns="0" rIns="0" rtlCol="0">
            <a:spAutoFit/>
          </a:bodyPr>
          <a:lstStyle/>
          <a:p>
            <a:pPr algn="l"/>
            <a:r>
              <a:rPr lang="en-US" sz="2800" dirty="0"/>
              <a:t>Your Application  </a:t>
            </a:r>
          </a:p>
        </p:txBody>
      </p:sp>
      <p:sp>
        <p:nvSpPr>
          <p:cNvPr id="9" name="TextBox 8">
            <a:extLst>
              <a:ext uri="{FF2B5EF4-FFF2-40B4-BE49-F238E27FC236}">
                <a16:creationId xmlns:a16="http://schemas.microsoft.com/office/drawing/2014/main" id="{D25A0561-D3F4-99E8-41F7-BB84B11DA366}"/>
              </a:ext>
            </a:extLst>
          </p:cNvPr>
          <p:cNvSpPr txBox="1"/>
          <p:nvPr/>
        </p:nvSpPr>
        <p:spPr>
          <a:xfrm>
            <a:off x="7962900" y="3241875"/>
            <a:ext cx="2743200" cy="523220"/>
          </a:xfrm>
          <a:prstGeom prst="rect">
            <a:avLst/>
          </a:prstGeom>
          <a:noFill/>
        </p:spPr>
        <p:txBody>
          <a:bodyPr wrap="square" lIns="0" rIns="0" rtlCol="0">
            <a:spAutoFit/>
          </a:bodyPr>
          <a:lstStyle/>
          <a:p>
            <a:pPr algn="ctr"/>
            <a:r>
              <a:rPr lang="en-US" sz="2800" dirty="0"/>
              <a:t>  Measurements</a:t>
            </a:r>
          </a:p>
        </p:txBody>
      </p:sp>
      <p:cxnSp>
        <p:nvCxnSpPr>
          <p:cNvPr id="11" name="Elbow Connector 10">
            <a:extLst>
              <a:ext uri="{FF2B5EF4-FFF2-40B4-BE49-F238E27FC236}">
                <a16:creationId xmlns:a16="http://schemas.microsoft.com/office/drawing/2014/main" id="{35F3F888-175C-9218-5AFE-EC8C516DF170}"/>
              </a:ext>
            </a:extLst>
          </p:cNvPr>
          <p:cNvCxnSpPr>
            <a:cxnSpLocks/>
            <a:endCxn id="8" idx="0"/>
          </p:cNvCxnSpPr>
          <p:nvPr/>
        </p:nvCxnSpPr>
        <p:spPr>
          <a:xfrm>
            <a:off x="2603500" y="2159726"/>
            <a:ext cx="3321050" cy="1085035"/>
          </a:xfrm>
          <a:prstGeom prst="bentConnector2">
            <a:avLst/>
          </a:prstGeom>
          <a:ln w="53975"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5E9CDEDD-1CC2-E36F-F21F-9FB5BDAB23EF}"/>
              </a:ext>
            </a:extLst>
          </p:cNvPr>
          <p:cNvCxnSpPr>
            <a:cxnSpLocks/>
            <a:stCxn id="7170" idx="3"/>
            <a:endCxn id="8" idx="2"/>
          </p:cNvCxnSpPr>
          <p:nvPr/>
        </p:nvCxnSpPr>
        <p:spPr>
          <a:xfrm flipV="1">
            <a:off x="2728912" y="3767981"/>
            <a:ext cx="3195638" cy="651072"/>
          </a:xfrm>
          <a:prstGeom prst="bentConnector2">
            <a:avLst/>
          </a:prstGeom>
          <a:ln w="53975"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D866F7-D3B6-86DF-4961-0AF1D479D05D}"/>
              </a:ext>
            </a:extLst>
          </p:cNvPr>
          <p:cNvCxnSpPr>
            <a:cxnSpLocks/>
            <a:stCxn id="8" idx="3"/>
            <a:endCxn id="9" idx="1"/>
          </p:cNvCxnSpPr>
          <p:nvPr/>
        </p:nvCxnSpPr>
        <p:spPr>
          <a:xfrm flipV="1">
            <a:off x="7404100" y="3503485"/>
            <a:ext cx="558800" cy="2886"/>
          </a:xfrm>
          <a:prstGeom prst="straightConnector1">
            <a:avLst/>
          </a:prstGeom>
          <a:ln w="53975"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254956C-F262-0711-91A6-340B738B342C}"/>
              </a:ext>
            </a:extLst>
          </p:cNvPr>
          <p:cNvSpPr txBox="1"/>
          <p:nvPr/>
        </p:nvSpPr>
        <p:spPr>
          <a:xfrm>
            <a:off x="8432800" y="4951842"/>
            <a:ext cx="1803400" cy="954107"/>
          </a:xfrm>
          <a:prstGeom prst="rect">
            <a:avLst/>
          </a:prstGeom>
          <a:noFill/>
        </p:spPr>
        <p:txBody>
          <a:bodyPr wrap="square" lIns="0" rIns="0" rtlCol="0">
            <a:spAutoFit/>
          </a:bodyPr>
          <a:lstStyle/>
          <a:p>
            <a:pPr algn="ctr"/>
            <a:r>
              <a:rPr lang="en-US" sz="2800" dirty="0"/>
              <a:t>Corrective Action</a:t>
            </a:r>
          </a:p>
        </p:txBody>
      </p:sp>
      <p:cxnSp>
        <p:nvCxnSpPr>
          <p:cNvPr id="26" name="Straight Arrow Connector 25">
            <a:extLst>
              <a:ext uri="{FF2B5EF4-FFF2-40B4-BE49-F238E27FC236}">
                <a16:creationId xmlns:a16="http://schemas.microsoft.com/office/drawing/2014/main" id="{C808D0B4-A7CD-C3CA-4E1E-E96D10F6E51D}"/>
              </a:ext>
            </a:extLst>
          </p:cNvPr>
          <p:cNvCxnSpPr>
            <a:cxnSpLocks/>
            <a:stCxn id="9" idx="2"/>
            <a:endCxn id="25" idx="0"/>
          </p:cNvCxnSpPr>
          <p:nvPr/>
        </p:nvCxnSpPr>
        <p:spPr>
          <a:xfrm>
            <a:off x="9334500" y="3765095"/>
            <a:ext cx="0" cy="1186747"/>
          </a:xfrm>
          <a:prstGeom prst="straightConnector1">
            <a:avLst/>
          </a:prstGeom>
          <a:ln w="53975"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7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6795B-812C-4BE3-EEC3-1A1BB178396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63E6196-8AF3-0E25-A8AC-58B70A43B195}"/>
              </a:ext>
            </a:extLst>
          </p:cNvPr>
          <p:cNvSpPr txBox="1">
            <a:spLocks/>
          </p:cNvSpPr>
          <p:nvPr/>
        </p:nvSpPr>
        <p:spPr>
          <a:xfrm>
            <a:off x="387435" y="263594"/>
            <a:ext cx="11112330" cy="1474847"/>
          </a:xfrm>
          <a:prstGeom prst="rect">
            <a:avLst/>
          </a:prstGeom>
        </p:spPr>
        <p:txBody>
          <a:bodyPr vert="horz" lIns="91440" tIns="45720" rIns="91440" bIns="45720" rtlCol="0" anchor="t">
            <a:noAutofit/>
          </a:bodyPr>
          <a:lstStyle>
            <a:lvl1pPr algn="l" defTabSz="731520" rtl="0" eaLnBrk="1" latinLnBrk="0" hangingPunct="1">
              <a:spcBef>
                <a:spcPct val="0"/>
              </a:spcBef>
              <a:buNone/>
              <a:defRPr sz="3800" b="1" i="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accent1"/>
                </a:solidFill>
              </a:rPr>
              <a:t>Common fault scenarios</a:t>
            </a:r>
            <a:r>
              <a:rPr lang="en-US" dirty="0"/>
              <a:t> you can inject</a:t>
            </a:r>
          </a:p>
        </p:txBody>
      </p:sp>
      <p:sp>
        <p:nvSpPr>
          <p:cNvPr id="2" name="TextBox 1">
            <a:extLst>
              <a:ext uri="{FF2B5EF4-FFF2-40B4-BE49-F238E27FC236}">
                <a16:creationId xmlns:a16="http://schemas.microsoft.com/office/drawing/2014/main" id="{2423F5FD-70AE-0C01-E0DB-B2EF55EA8608}"/>
              </a:ext>
            </a:extLst>
          </p:cNvPr>
          <p:cNvSpPr txBox="1"/>
          <p:nvPr/>
        </p:nvSpPr>
        <p:spPr>
          <a:xfrm>
            <a:off x="539835" y="1115317"/>
            <a:ext cx="10426700" cy="5386090"/>
          </a:xfrm>
          <a:prstGeom prst="rect">
            <a:avLst/>
          </a:prstGeom>
          <a:noFill/>
        </p:spPr>
        <p:txBody>
          <a:bodyPr wrap="square" lIns="0" rIns="0" rtlCol="0">
            <a:spAutoFit/>
          </a:bodyPr>
          <a:lstStyle/>
          <a:p>
            <a:pPr marL="285750" indent="-285750" algn="l">
              <a:buFont typeface="Arial" panose="020B0604020202020204" pitchFamily="34" charset="0"/>
              <a:buChar char="•"/>
            </a:pPr>
            <a:r>
              <a:rPr lang="en-US" sz="2800" dirty="0"/>
              <a:t>Network traffic “black hole”</a:t>
            </a:r>
          </a:p>
          <a:p>
            <a:pPr marL="285750" indent="-285750" algn="l">
              <a:buFont typeface="Arial" panose="020B0604020202020204" pitchFamily="34" charset="0"/>
              <a:buChar char="•"/>
            </a:pPr>
            <a:endParaRPr lang="en-US" sz="2800" dirty="0"/>
          </a:p>
          <a:p>
            <a:pPr marL="285750" indent="-285750" algn="l">
              <a:buFont typeface="Arial" panose="020B0604020202020204" pitchFamily="34" charset="0"/>
              <a:buChar char="•"/>
            </a:pPr>
            <a:r>
              <a:rPr lang="en-US" sz="2800" dirty="0"/>
              <a:t>Network traffic latency</a:t>
            </a:r>
          </a:p>
          <a:p>
            <a:pPr marL="285750" indent="-285750" algn="l">
              <a:buFont typeface="Arial" panose="020B0604020202020204" pitchFamily="34" charset="0"/>
              <a:buChar char="•"/>
            </a:pPr>
            <a:endParaRPr lang="en-US" sz="2800" dirty="0"/>
          </a:p>
          <a:p>
            <a:pPr marL="285750" indent="-285750" algn="l">
              <a:buFont typeface="Arial" panose="020B0604020202020204" pitchFamily="34" charset="0"/>
              <a:buChar char="•"/>
            </a:pPr>
            <a:r>
              <a:rPr lang="en-US" sz="2800" dirty="0"/>
              <a:t>Network traffic packet loss</a:t>
            </a:r>
          </a:p>
          <a:p>
            <a:pPr marL="285750" indent="-285750" algn="l">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Network partitions (one large network divides into two)</a:t>
            </a:r>
          </a:p>
          <a:p>
            <a:pPr marL="285750" indent="-285750" algn="l">
              <a:buFont typeface="Arial" panose="020B0604020202020204" pitchFamily="34" charset="0"/>
              <a:buChar char="•"/>
            </a:pPr>
            <a:endParaRPr lang="en-US" sz="2800" dirty="0"/>
          </a:p>
          <a:p>
            <a:pPr marL="285750" indent="-285750" algn="l">
              <a:buFont typeface="Arial" panose="020B0604020202020204" pitchFamily="34" charset="0"/>
              <a:buChar char="•"/>
            </a:pPr>
            <a:r>
              <a:rPr lang="en-US" sz="2800" dirty="0"/>
              <a:t>Resource saturation: CPU, memory, I/O. Thundering herd.</a:t>
            </a:r>
          </a:p>
          <a:p>
            <a:pPr marL="285750" indent="-285750" algn="l">
              <a:buFont typeface="Arial" panose="020B0604020202020204" pitchFamily="34" charset="0"/>
              <a:buChar char="•"/>
            </a:pPr>
            <a:endParaRPr lang="en-US" sz="2800" dirty="0"/>
          </a:p>
          <a:p>
            <a:pPr marL="285750" indent="-285750" algn="l">
              <a:buFont typeface="Arial" panose="020B0604020202020204" pitchFamily="34" charset="0"/>
              <a:buChar char="•"/>
            </a:pPr>
            <a:r>
              <a:rPr lang="en-US" sz="2800" dirty="0"/>
              <a:t>Sudden hardware failure</a:t>
            </a:r>
          </a:p>
          <a:p>
            <a:pPr algn="l"/>
            <a:endParaRPr lang="en-US" dirty="0"/>
          </a:p>
          <a:p>
            <a:pPr algn="l"/>
            <a:endParaRPr lang="en-US" dirty="0" err="1"/>
          </a:p>
        </p:txBody>
      </p:sp>
    </p:spTree>
    <p:extLst>
      <p:ext uri="{BB962C8B-B14F-4D97-AF65-F5344CB8AC3E}">
        <p14:creationId xmlns:p14="http://schemas.microsoft.com/office/powerpoint/2010/main" val="286726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45CF13-FD46-4AB6-56E6-047BF1BC5FA8}"/>
              </a:ext>
            </a:extLst>
          </p:cNvPr>
          <p:cNvSpPr>
            <a:spLocks noGrp="1"/>
          </p:cNvSpPr>
          <p:nvPr>
            <p:ph type="sldNum" sz="quarter" idx="12"/>
          </p:nvPr>
        </p:nvSpPr>
        <p:spPr/>
        <p:txBody>
          <a:bodyPr/>
          <a:lstStyle/>
          <a:p>
            <a:fld id="{EB4B8DE2-A4E8-46E4-8BBF-D75455EFF32C}" type="slidenum">
              <a:rPr lang="en-US" smtClean="0"/>
              <a:pPr/>
              <a:t>27</a:t>
            </a:fld>
            <a:endParaRPr lang="en-US"/>
          </a:p>
        </p:txBody>
      </p:sp>
      <p:pic>
        <p:nvPicPr>
          <p:cNvPr id="5" name="Picture 4">
            <a:extLst>
              <a:ext uri="{FF2B5EF4-FFF2-40B4-BE49-F238E27FC236}">
                <a16:creationId xmlns:a16="http://schemas.microsoft.com/office/drawing/2014/main" id="{194F8D5C-99F9-631A-7853-72196389C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69900"/>
            <a:ext cx="4782962" cy="4782962"/>
          </a:xfrm>
          <a:prstGeom prst="rect">
            <a:avLst/>
          </a:prstGeom>
        </p:spPr>
      </p:pic>
      <p:pic>
        <p:nvPicPr>
          <p:cNvPr id="7" name="Picture 6">
            <a:extLst>
              <a:ext uri="{FF2B5EF4-FFF2-40B4-BE49-F238E27FC236}">
                <a16:creationId xmlns:a16="http://schemas.microsoft.com/office/drawing/2014/main" id="{85B14CA3-9C04-B47B-498E-FCF06A212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469900"/>
            <a:ext cx="4782962" cy="4782962"/>
          </a:xfrm>
          <a:prstGeom prst="rect">
            <a:avLst/>
          </a:prstGeom>
        </p:spPr>
      </p:pic>
      <p:sp>
        <p:nvSpPr>
          <p:cNvPr id="8" name="TextBox 7">
            <a:extLst>
              <a:ext uri="{FF2B5EF4-FFF2-40B4-BE49-F238E27FC236}">
                <a16:creationId xmlns:a16="http://schemas.microsoft.com/office/drawing/2014/main" id="{C55DCC41-A01F-2A89-B9C4-097F8510A566}"/>
              </a:ext>
            </a:extLst>
          </p:cNvPr>
          <p:cNvSpPr txBox="1"/>
          <p:nvPr/>
        </p:nvSpPr>
        <p:spPr>
          <a:xfrm>
            <a:off x="1823862" y="5359400"/>
            <a:ext cx="2443338" cy="523220"/>
          </a:xfrm>
          <a:prstGeom prst="rect">
            <a:avLst/>
          </a:prstGeom>
          <a:noFill/>
        </p:spPr>
        <p:txBody>
          <a:bodyPr wrap="square" lIns="0" rIns="0" rtlCol="0">
            <a:spAutoFit/>
          </a:bodyPr>
          <a:lstStyle/>
          <a:p>
            <a:pPr algn="l"/>
            <a:r>
              <a:rPr lang="en-US" sz="2800" dirty="0"/>
              <a:t>It’s a mystery!</a:t>
            </a:r>
          </a:p>
        </p:txBody>
      </p:sp>
      <p:sp>
        <p:nvSpPr>
          <p:cNvPr id="9" name="TextBox 8">
            <a:extLst>
              <a:ext uri="{FF2B5EF4-FFF2-40B4-BE49-F238E27FC236}">
                <a16:creationId xmlns:a16="http://schemas.microsoft.com/office/drawing/2014/main" id="{0885324D-8344-08D5-95B1-6CCA398BE727}"/>
              </a:ext>
            </a:extLst>
          </p:cNvPr>
          <p:cNvSpPr txBox="1"/>
          <p:nvPr/>
        </p:nvSpPr>
        <p:spPr>
          <a:xfrm>
            <a:off x="6939138" y="5359400"/>
            <a:ext cx="3429000" cy="523220"/>
          </a:xfrm>
          <a:prstGeom prst="rect">
            <a:avLst/>
          </a:prstGeom>
          <a:noFill/>
        </p:spPr>
        <p:txBody>
          <a:bodyPr wrap="square" lIns="0" rIns="0" rtlCol="0">
            <a:spAutoFit/>
          </a:bodyPr>
          <a:lstStyle/>
          <a:p>
            <a:pPr algn="l"/>
            <a:r>
              <a:rPr lang="en-US" sz="2800" dirty="0"/>
              <a:t>I’ve seen this before</a:t>
            </a:r>
          </a:p>
        </p:txBody>
      </p:sp>
    </p:spTree>
    <p:extLst>
      <p:ext uri="{BB962C8B-B14F-4D97-AF65-F5344CB8AC3E}">
        <p14:creationId xmlns:p14="http://schemas.microsoft.com/office/powerpoint/2010/main" val="305339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7DDF-2C5D-E30C-CD7E-4635EA5A5AB4}"/>
              </a:ext>
            </a:extLst>
          </p:cNvPr>
          <p:cNvSpPr>
            <a:spLocks noGrp="1"/>
          </p:cNvSpPr>
          <p:nvPr>
            <p:ph type="title"/>
          </p:nvPr>
        </p:nvSpPr>
        <p:spPr>
          <a:xfrm>
            <a:off x="609600" y="622301"/>
            <a:ext cx="10972800" cy="618631"/>
          </a:xfrm>
        </p:spPr>
        <p:txBody>
          <a:bodyPr/>
          <a:lstStyle/>
          <a:p>
            <a:pPr defTabSz="731520"/>
            <a:r>
              <a:rPr lang="en-US" sz="38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Correction of error</a:t>
            </a:r>
            <a:r>
              <a:rPr lang="en-US" sz="3800" dirty="0">
                <a:latin typeface="Amazon Ember" panose="020B0603020204020204" pitchFamily="34" charset="0"/>
                <a:ea typeface="Amazon Ember" panose="020B0603020204020204" pitchFamily="34" charset="0"/>
                <a:cs typeface="Amazon Ember" panose="020B0603020204020204" pitchFamily="34" charset="0"/>
              </a:rPr>
              <a:t> document</a:t>
            </a:r>
          </a:p>
        </p:txBody>
      </p:sp>
      <p:sp>
        <p:nvSpPr>
          <p:cNvPr id="3" name="Slide Number Placeholder 2">
            <a:extLst>
              <a:ext uri="{FF2B5EF4-FFF2-40B4-BE49-F238E27FC236}">
                <a16:creationId xmlns:a16="http://schemas.microsoft.com/office/drawing/2014/main" id="{40D1BBA4-8207-8EC1-6569-24C561AE69A8}"/>
              </a:ext>
            </a:extLst>
          </p:cNvPr>
          <p:cNvSpPr>
            <a:spLocks noGrp="1"/>
          </p:cNvSpPr>
          <p:nvPr>
            <p:ph type="sldNum" sz="quarter" idx="12"/>
          </p:nvPr>
        </p:nvSpPr>
        <p:spPr/>
        <p:txBody>
          <a:bodyPr/>
          <a:lstStyle/>
          <a:p>
            <a:fld id="{EB4B8DE2-A4E8-46E4-8BBF-D75455EFF32C}" type="slidenum">
              <a:rPr lang="en-US" smtClean="0"/>
              <a:pPr/>
              <a:t>28</a:t>
            </a:fld>
            <a:endParaRPr lang="en-US"/>
          </a:p>
        </p:txBody>
      </p:sp>
      <p:sp>
        <p:nvSpPr>
          <p:cNvPr id="4" name="TextBox 3">
            <a:extLst>
              <a:ext uri="{FF2B5EF4-FFF2-40B4-BE49-F238E27FC236}">
                <a16:creationId xmlns:a16="http://schemas.microsoft.com/office/drawing/2014/main" id="{A1939901-3F58-7231-6416-071DE11236CD}"/>
              </a:ext>
            </a:extLst>
          </p:cNvPr>
          <p:cNvSpPr txBox="1"/>
          <p:nvPr/>
        </p:nvSpPr>
        <p:spPr>
          <a:xfrm>
            <a:off x="609600" y="1518446"/>
            <a:ext cx="10426700" cy="4401205"/>
          </a:xfrm>
          <a:prstGeom prst="rect">
            <a:avLst/>
          </a:prstGeom>
          <a:noFill/>
        </p:spPr>
        <p:txBody>
          <a:bodyPr wrap="square" lIns="0" rIns="0" rtlCol="0">
            <a:spAutoFit/>
          </a:bodyPr>
          <a:lstStyle/>
          <a:p>
            <a:pPr marL="285750" indent="-285750">
              <a:buFont typeface="Arial" panose="020B0604020202020204" pitchFamily="34" charset="0"/>
              <a:buChar char="•"/>
            </a:pPr>
            <a:r>
              <a:rPr lang="en-US" sz="2800" b="0" i="0" dirty="0">
                <a:effectLst/>
                <a:latin typeface="Amazon Ember" panose="020B0603020204020204" pitchFamily="34" charset="0"/>
              </a:rPr>
              <a:t>What happened? What was the impact?</a:t>
            </a:r>
          </a:p>
          <a:p>
            <a:pPr marL="285750" indent="-285750">
              <a:buFont typeface="Arial" panose="020B0604020202020204" pitchFamily="34" charset="0"/>
              <a:buChar char="•"/>
            </a:pPr>
            <a:endParaRPr lang="en-US" sz="2800" b="0" i="0" dirty="0">
              <a:effectLst/>
              <a:latin typeface="Amazon Ember" panose="020B0603020204020204" pitchFamily="34" charset="0"/>
            </a:endParaRPr>
          </a:p>
          <a:p>
            <a:pPr marL="285750" indent="-285750" algn="l">
              <a:buFont typeface="Arial" panose="020B0604020202020204" pitchFamily="34" charset="0"/>
              <a:buChar char="•"/>
            </a:pPr>
            <a:r>
              <a:rPr lang="en-US" sz="2800" b="0" i="0" dirty="0">
                <a:effectLst/>
                <a:latin typeface="Amazon Ember" panose="020B0603020204020204" pitchFamily="34" charset="0"/>
              </a:rPr>
              <a:t>What were the root causes? Ask “why” at least five times.</a:t>
            </a:r>
          </a:p>
          <a:p>
            <a:pPr marL="285750" indent="-285750" algn="l">
              <a:buFont typeface="Arial" panose="020B0604020202020204" pitchFamily="34" charset="0"/>
              <a:buChar char="•"/>
            </a:pPr>
            <a:endParaRPr lang="en-US" sz="2800" b="0" i="0" dirty="0">
              <a:effectLst/>
              <a:latin typeface="Amazon Ember" panose="020B0603020204020204" pitchFamily="34" charset="0"/>
            </a:endParaRPr>
          </a:p>
          <a:p>
            <a:pPr marL="285750" indent="-285750" algn="l">
              <a:buFont typeface="Arial" panose="020B0604020202020204" pitchFamily="34" charset="0"/>
              <a:buChar char="•"/>
            </a:pPr>
            <a:r>
              <a:rPr lang="en-US" sz="2800" b="0" i="0" dirty="0">
                <a:effectLst/>
                <a:latin typeface="Amazon Ember" panose="020B0603020204020204" pitchFamily="34" charset="0"/>
              </a:rPr>
              <a:t>What data do you have to support this?</a:t>
            </a:r>
          </a:p>
          <a:p>
            <a:pPr marL="285750" indent="-285750" algn="l">
              <a:buFont typeface="Arial" panose="020B0604020202020204" pitchFamily="34" charset="0"/>
              <a:buChar char="•"/>
            </a:pPr>
            <a:endParaRPr lang="en-US" sz="2800" b="0" i="0" dirty="0">
              <a:effectLst/>
              <a:latin typeface="Amazon Ember" panose="020B0603020204020204" pitchFamily="34" charset="0"/>
            </a:endParaRPr>
          </a:p>
          <a:p>
            <a:pPr marL="285750" indent="-285750">
              <a:buFont typeface="Arial" panose="020B0604020202020204" pitchFamily="34" charset="0"/>
              <a:buChar char="•"/>
            </a:pPr>
            <a:r>
              <a:rPr lang="en-US" sz="2800" b="0" i="0" dirty="0">
                <a:effectLst/>
                <a:latin typeface="Amazon Ember" panose="020B0603020204020204" pitchFamily="34" charset="0"/>
              </a:rPr>
              <a:t>What lessons did you learn?</a:t>
            </a:r>
          </a:p>
          <a:p>
            <a:pPr marL="285750" indent="-285750">
              <a:buFont typeface="Arial" panose="020B0604020202020204" pitchFamily="34" charset="0"/>
              <a:buChar char="•"/>
            </a:pPr>
            <a:endParaRPr lang="en-US" sz="2800" b="0" i="0" dirty="0">
              <a:effectLst/>
              <a:latin typeface="Amazon Ember" panose="020B0603020204020204" pitchFamily="34" charset="0"/>
            </a:endParaRPr>
          </a:p>
          <a:p>
            <a:pPr marL="285750" indent="-285750" algn="l">
              <a:buFont typeface="Arial" panose="020B0604020202020204" pitchFamily="34" charset="0"/>
              <a:buChar char="•"/>
            </a:pPr>
            <a:r>
              <a:rPr lang="en-US" sz="2800" b="0" i="0" dirty="0">
                <a:effectLst/>
                <a:latin typeface="Amazon Ember" panose="020B0603020204020204" pitchFamily="34" charset="0"/>
              </a:rPr>
              <a:t>What corrective actions are you taking?</a:t>
            </a:r>
          </a:p>
          <a:p>
            <a:pPr algn="l"/>
            <a:endParaRPr lang="en-US" sz="2800" dirty="0">
              <a:latin typeface="Amazon Ember" panose="020B0603020204020204" pitchFamily="34" charset="0"/>
            </a:endParaRPr>
          </a:p>
        </p:txBody>
      </p:sp>
    </p:spTree>
    <p:extLst>
      <p:ext uri="{BB962C8B-B14F-4D97-AF65-F5344CB8AC3E}">
        <p14:creationId xmlns:p14="http://schemas.microsoft.com/office/powerpoint/2010/main" val="262841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9A6D3-9955-FCDA-9E45-8AA6D5630D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236CFF-11B0-98CD-69DC-E7847C4A7BC7}"/>
              </a:ext>
            </a:extLst>
          </p:cNvPr>
          <p:cNvSpPr>
            <a:spLocks noGrp="1"/>
          </p:cNvSpPr>
          <p:nvPr>
            <p:ph type="title"/>
          </p:nvPr>
        </p:nvSpPr>
        <p:spPr>
          <a:xfrm>
            <a:off x="609600" y="622301"/>
            <a:ext cx="10972800" cy="618631"/>
          </a:xfrm>
        </p:spPr>
        <p:txBody>
          <a:bodyPr/>
          <a:lstStyle/>
          <a:p>
            <a:pPr defTabSz="731520"/>
            <a:r>
              <a:rPr lang="en-US" sz="3800" dirty="0">
                <a:latin typeface="Amazon Ember" panose="020B0603020204020204" pitchFamily="34" charset="0"/>
                <a:ea typeface="Amazon Ember" panose="020B0603020204020204" pitchFamily="34" charset="0"/>
                <a:cs typeface="Amazon Ember" panose="020B0603020204020204" pitchFamily="34" charset="0"/>
              </a:rPr>
              <a:t>A healthy</a:t>
            </a:r>
            <a:r>
              <a:rPr lang="en-US" sz="38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 culture of fault correction</a:t>
            </a:r>
            <a:endParaRPr lang="en-US" sz="3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 name="Slide Number Placeholder 2">
            <a:extLst>
              <a:ext uri="{FF2B5EF4-FFF2-40B4-BE49-F238E27FC236}">
                <a16:creationId xmlns:a16="http://schemas.microsoft.com/office/drawing/2014/main" id="{98DEE8EC-C31B-A13D-6C73-A90BF06C5E23}"/>
              </a:ext>
            </a:extLst>
          </p:cNvPr>
          <p:cNvSpPr>
            <a:spLocks noGrp="1"/>
          </p:cNvSpPr>
          <p:nvPr>
            <p:ph type="sldNum" sz="quarter" idx="12"/>
          </p:nvPr>
        </p:nvSpPr>
        <p:spPr/>
        <p:txBody>
          <a:bodyPr/>
          <a:lstStyle/>
          <a:p>
            <a:fld id="{EB4B8DE2-A4E8-46E4-8BBF-D75455EFF32C}" type="slidenum">
              <a:rPr lang="en-US" smtClean="0"/>
              <a:pPr/>
              <a:t>29</a:t>
            </a:fld>
            <a:endParaRPr lang="en-US"/>
          </a:p>
        </p:txBody>
      </p:sp>
      <p:sp>
        <p:nvSpPr>
          <p:cNvPr id="4" name="TextBox 3">
            <a:extLst>
              <a:ext uri="{FF2B5EF4-FFF2-40B4-BE49-F238E27FC236}">
                <a16:creationId xmlns:a16="http://schemas.microsoft.com/office/drawing/2014/main" id="{A1F8A443-A0F5-46A6-3DBE-478C25632AB0}"/>
              </a:ext>
            </a:extLst>
          </p:cNvPr>
          <p:cNvSpPr txBox="1"/>
          <p:nvPr/>
        </p:nvSpPr>
        <p:spPr>
          <a:xfrm>
            <a:off x="609600" y="1874728"/>
            <a:ext cx="10426700" cy="3539430"/>
          </a:xfrm>
          <a:prstGeom prst="rect">
            <a:avLst/>
          </a:prstGeom>
          <a:noFill/>
        </p:spPr>
        <p:txBody>
          <a:bodyPr wrap="square" lIns="0" rIns="0" rtlCol="0">
            <a:spAutoFit/>
          </a:bodyPr>
          <a:lstStyle/>
          <a:p>
            <a:pPr marL="285750" indent="-285750">
              <a:buFont typeface="Arial" panose="020B0604020202020204" pitchFamily="34" charset="0"/>
              <a:buChar char="•"/>
            </a:pPr>
            <a:r>
              <a:rPr lang="en-US" sz="2800" b="0" i="0" dirty="0">
                <a:effectLst/>
                <a:latin typeface="Amazon Ember" panose="020B0603020204020204" pitchFamily="34" charset="0"/>
              </a:rPr>
              <a:t>Blameless, the goal isn’t to punish, it is to improve</a:t>
            </a:r>
          </a:p>
          <a:p>
            <a:pPr marL="285750" indent="-285750">
              <a:buFont typeface="Arial" panose="020B0604020202020204" pitchFamily="34" charset="0"/>
              <a:buChar char="•"/>
            </a:pPr>
            <a:endParaRPr lang="en-US" sz="2800" dirty="0">
              <a:latin typeface="Amazon Ember" panose="020B0603020204020204" pitchFamily="34" charset="0"/>
            </a:endParaRPr>
          </a:p>
          <a:p>
            <a:pPr marL="285750" indent="-285750">
              <a:buFont typeface="Arial" panose="020B0604020202020204" pitchFamily="34" charset="0"/>
              <a:buChar char="•"/>
            </a:pPr>
            <a:r>
              <a:rPr lang="en-US" sz="2800" b="0" i="0" dirty="0">
                <a:effectLst/>
                <a:latin typeface="Amazon Ember" panose="020B0603020204020204" pitchFamily="34" charset="0"/>
              </a:rPr>
              <a:t>Learnings from faults are shared widely across the organization</a:t>
            </a:r>
          </a:p>
          <a:p>
            <a:pPr marL="285750" indent="-285750">
              <a:buFont typeface="Arial" panose="020B0604020202020204" pitchFamily="34" charset="0"/>
              <a:buChar char="•"/>
            </a:pPr>
            <a:endParaRPr lang="en-US" sz="2800" dirty="0">
              <a:latin typeface="Amazon Ember" panose="020B0603020204020204" pitchFamily="34" charset="0"/>
            </a:endParaRPr>
          </a:p>
          <a:p>
            <a:pPr marL="285750" indent="-285750">
              <a:buFont typeface="Arial" panose="020B0604020202020204" pitchFamily="34" charset="0"/>
              <a:buChar char="•"/>
            </a:pPr>
            <a:r>
              <a:rPr lang="en-US" sz="2800" dirty="0">
                <a:latin typeface="Amazon Ember" panose="020B0603020204020204" pitchFamily="34" charset="0"/>
              </a:rPr>
              <a:t>Corrective mitigations for faults are codified as guardrails against future faults</a:t>
            </a:r>
            <a:endParaRPr lang="en-US" sz="2800" b="0" i="0" dirty="0">
              <a:effectLst/>
              <a:latin typeface="Amazon Ember" panose="020B0603020204020204" pitchFamily="34" charset="0"/>
            </a:endParaRPr>
          </a:p>
          <a:p>
            <a:pPr marL="285750" indent="-285750">
              <a:buFont typeface="Arial" panose="020B0604020202020204" pitchFamily="34" charset="0"/>
              <a:buChar char="•"/>
            </a:pPr>
            <a:endParaRPr lang="en-US" sz="2800" dirty="0">
              <a:latin typeface="Amazon Ember" panose="020B0603020204020204" pitchFamily="34" charset="0"/>
            </a:endParaRPr>
          </a:p>
        </p:txBody>
      </p:sp>
    </p:spTree>
    <p:extLst>
      <p:ext uri="{BB962C8B-B14F-4D97-AF65-F5344CB8AC3E}">
        <p14:creationId xmlns:p14="http://schemas.microsoft.com/office/powerpoint/2010/main" val="64200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7375B0-6A66-2C64-ED3A-5FEEF7AA4648}"/>
              </a:ext>
            </a:extLst>
          </p:cNvPr>
          <p:cNvSpPr>
            <a:spLocks noGrp="1"/>
          </p:cNvSpPr>
          <p:nvPr>
            <p:ph type="sldNum" sz="quarter" idx="12"/>
          </p:nvPr>
        </p:nvSpPr>
        <p:spPr/>
        <p:txBody>
          <a:bodyPr/>
          <a:lstStyle/>
          <a:p>
            <a:fld id="{EB4B8DE2-A4E8-46E4-8BBF-D75455EFF32C}" type="slidenum">
              <a:rPr lang="en-US" smtClean="0"/>
              <a:pPr/>
              <a:t>3</a:t>
            </a:fld>
            <a:endParaRPr lang="en-US"/>
          </a:p>
        </p:txBody>
      </p:sp>
      <p:pic>
        <p:nvPicPr>
          <p:cNvPr id="10" name="Picture 9">
            <a:extLst>
              <a:ext uri="{FF2B5EF4-FFF2-40B4-BE49-F238E27FC236}">
                <a16:creationId xmlns:a16="http://schemas.microsoft.com/office/drawing/2014/main" id="{9353D380-0F23-6CBD-0274-CFBAB217E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8" y="-83141"/>
            <a:ext cx="12292496" cy="7024282"/>
          </a:xfrm>
          <a:prstGeom prst="rect">
            <a:avLst/>
          </a:prstGeom>
        </p:spPr>
      </p:pic>
    </p:spTree>
    <p:extLst>
      <p:ext uri="{BB962C8B-B14F-4D97-AF65-F5344CB8AC3E}">
        <p14:creationId xmlns:p14="http://schemas.microsoft.com/office/powerpoint/2010/main" val="273631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FAE8A-16B9-4B60-D561-A4FCD7AC3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D79C5B-A704-EEEC-8143-A8318590210F}"/>
              </a:ext>
            </a:extLst>
          </p:cNvPr>
          <p:cNvSpPr>
            <a:spLocks noGrp="1"/>
          </p:cNvSpPr>
          <p:nvPr>
            <p:ph type="title"/>
          </p:nvPr>
        </p:nvSpPr>
        <p:spPr>
          <a:xfrm>
            <a:off x="394800" y="1388441"/>
            <a:ext cx="12140100" cy="4081117"/>
          </a:xfrm>
        </p:spPr>
        <p:txBody>
          <a:bodyPr/>
          <a:lstStyle/>
          <a:p>
            <a:r>
              <a:rPr lang="en-US" sz="3600" dirty="0"/>
              <a:t>“Do not be dismayed by the brokenness of the world.</a:t>
            </a:r>
            <a:br>
              <a:rPr lang="en-US" sz="3600" dirty="0"/>
            </a:br>
            <a:br>
              <a:rPr lang="en-US" sz="3600" dirty="0"/>
            </a:br>
            <a:r>
              <a:rPr lang="en-US" sz="3600" dirty="0"/>
              <a:t>All things break. And all things can be mended.</a:t>
            </a:r>
            <a:br>
              <a:rPr lang="en-US" sz="3600" dirty="0"/>
            </a:br>
            <a:br>
              <a:rPr lang="en-US" sz="3600" dirty="0"/>
            </a:br>
            <a:r>
              <a:rPr lang="en-US" sz="3600" dirty="0"/>
              <a:t>Not with time, as they say, but with intention.”</a:t>
            </a:r>
            <a:br>
              <a:rPr lang="en-US" sz="3600" dirty="0"/>
            </a:br>
            <a:br>
              <a:rPr lang="en-US" sz="3600" dirty="0"/>
            </a:br>
            <a:r>
              <a:rPr lang="en-US" sz="3600" dirty="0"/>
              <a:t>- L.R. </a:t>
            </a:r>
            <a:r>
              <a:rPr lang="en-US" sz="3600" dirty="0" err="1"/>
              <a:t>Knost</a:t>
            </a:r>
            <a:endParaRPr lang="en-US" sz="3600" dirty="0"/>
          </a:p>
        </p:txBody>
      </p:sp>
      <p:sp>
        <p:nvSpPr>
          <p:cNvPr id="3" name="Slide Number Placeholder 2">
            <a:extLst>
              <a:ext uri="{FF2B5EF4-FFF2-40B4-BE49-F238E27FC236}">
                <a16:creationId xmlns:a16="http://schemas.microsoft.com/office/drawing/2014/main" id="{41EA8D0B-83CF-E22B-460D-7442B235D36D}"/>
              </a:ext>
            </a:extLst>
          </p:cNvPr>
          <p:cNvSpPr>
            <a:spLocks noGrp="1"/>
          </p:cNvSpPr>
          <p:nvPr>
            <p:ph type="sldNum" sz="quarter" idx="12"/>
          </p:nvPr>
        </p:nvSpPr>
        <p:spPr/>
        <p:txBody>
          <a:bodyPr/>
          <a:lstStyle/>
          <a:p>
            <a:fld id="{EB4B8DE2-A4E8-46E4-8BBF-D75455EFF32C}" type="slidenum">
              <a:rPr lang="en-US" smtClean="0"/>
              <a:pPr/>
              <a:t>30</a:t>
            </a:fld>
            <a:endParaRPr lang="en-US"/>
          </a:p>
        </p:txBody>
      </p:sp>
    </p:spTree>
    <p:extLst>
      <p:ext uri="{BB962C8B-B14F-4D97-AF65-F5344CB8AC3E}">
        <p14:creationId xmlns:p14="http://schemas.microsoft.com/office/powerpoint/2010/main" val="313714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649EE-32D8-06AA-35FA-F54E20F7F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C70E45-ACCF-895D-A2B9-FBDDA7714EA2}"/>
              </a:ext>
            </a:extLst>
          </p:cNvPr>
          <p:cNvSpPr>
            <a:spLocks noGrp="1"/>
          </p:cNvSpPr>
          <p:nvPr>
            <p:ph type="title"/>
          </p:nvPr>
        </p:nvSpPr>
        <p:spPr>
          <a:xfrm>
            <a:off x="623400" y="330047"/>
            <a:ext cx="11049000" cy="1089529"/>
          </a:xfrm>
        </p:spPr>
        <p:txBody>
          <a:bodyPr/>
          <a:lstStyle/>
          <a:p>
            <a:r>
              <a:rPr lang="en-US" sz="3600" dirty="0"/>
              <a:t>Chaos engineering is the idea that resilience is best achieved by learning from intentional chaos</a:t>
            </a:r>
          </a:p>
        </p:txBody>
      </p:sp>
      <p:sp>
        <p:nvSpPr>
          <p:cNvPr id="5" name="Slide Number Placeholder 2">
            <a:extLst>
              <a:ext uri="{FF2B5EF4-FFF2-40B4-BE49-F238E27FC236}">
                <a16:creationId xmlns:a16="http://schemas.microsoft.com/office/drawing/2014/main" id="{837EEA8D-6DAA-63EF-E7AB-9BD6F2DB30EC}"/>
              </a:ext>
            </a:extLst>
          </p:cNvPr>
          <p:cNvSpPr>
            <a:spLocks noGrp="1"/>
          </p:cNvSpPr>
          <p:nvPr>
            <p:ph type="sldNum" sz="quarter" idx="12"/>
          </p:nvPr>
        </p:nvSpPr>
        <p:spPr>
          <a:xfrm>
            <a:off x="8929200" y="6289500"/>
            <a:ext cx="2743200" cy="365125"/>
          </a:xfrm>
        </p:spPr>
        <p:txBody>
          <a:bodyPr/>
          <a:lstStyle/>
          <a:p>
            <a:fld id="{EB4B8DE2-A4E8-46E4-8BBF-D75455EFF32C}" type="slidenum">
              <a:rPr lang="en-US" smtClean="0"/>
              <a:pPr/>
              <a:t>31</a:t>
            </a:fld>
            <a:endParaRPr lang="en-US" dirty="0"/>
          </a:p>
        </p:txBody>
      </p:sp>
      <p:sp>
        <p:nvSpPr>
          <p:cNvPr id="6" name="TextBox 5">
            <a:extLst>
              <a:ext uri="{FF2B5EF4-FFF2-40B4-BE49-F238E27FC236}">
                <a16:creationId xmlns:a16="http://schemas.microsoft.com/office/drawing/2014/main" id="{CD95E18E-6DB6-B8E8-B5E3-2A4D04BCF0BF}"/>
              </a:ext>
            </a:extLst>
          </p:cNvPr>
          <p:cNvSpPr txBox="1"/>
          <p:nvPr/>
        </p:nvSpPr>
        <p:spPr>
          <a:xfrm>
            <a:off x="609600" y="2632684"/>
            <a:ext cx="4724400"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Hardware Infrastructure</a:t>
            </a:r>
          </a:p>
        </p:txBody>
      </p:sp>
      <p:sp>
        <p:nvSpPr>
          <p:cNvPr id="12" name="TextBox 11">
            <a:extLst>
              <a:ext uri="{FF2B5EF4-FFF2-40B4-BE49-F238E27FC236}">
                <a16:creationId xmlns:a16="http://schemas.microsoft.com/office/drawing/2014/main" id="{7B95F8CC-A403-1A7F-C359-13173C99AEDD}"/>
              </a:ext>
            </a:extLst>
          </p:cNvPr>
          <p:cNvSpPr txBox="1"/>
          <p:nvPr/>
        </p:nvSpPr>
        <p:spPr>
          <a:xfrm>
            <a:off x="6096000" y="2632685"/>
            <a:ext cx="2362200"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Redundancy</a:t>
            </a:r>
          </a:p>
        </p:txBody>
      </p:sp>
      <p:sp>
        <p:nvSpPr>
          <p:cNvPr id="14" name="TextBox 13">
            <a:extLst>
              <a:ext uri="{FF2B5EF4-FFF2-40B4-BE49-F238E27FC236}">
                <a16:creationId xmlns:a16="http://schemas.microsoft.com/office/drawing/2014/main" id="{AAD2DB75-C71E-F189-C3D4-FBC9390BB32C}"/>
              </a:ext>
            </a:extLst>
          </p:cNvPr>
          <p:cNvSpPr txBox="1"/>
          <p:nvPr/>
        </p:nvSpPr>
        <p:spPr>
          <a:xfrm>
            <a:off x="8738700" y="2632685"/>
            <a:ext cx="2362200"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Distribution</a:t>
            </a:r>
          </a:p>
        </p:txBody>
      </p:sp>
      <p:sp>
        <p:nvSpPr>
          <p:cNvPr id="15" name="TextBox 14">
            <a:extLst>
              <a:ext uri="{FF2B5EF4-FFF2-40B4-BE49-F238E27FC236}">
                <a16:creationId xmlns:a16="http://schemas.microsoft.com/office/drawing/2014/main" id="{9903E6D5-AB79-566C-2D55-BD36EF2B65B2}"/>
              </a:ext>
            </a:extLst>
          </p:cNvPr>
          <p:cNvSpPr txBox="1"/>
          <p:nvPr/>
        </p:nvSpPr>
        <p:spPr>
          <a:xfrm>
            <a:off x="609600" y="3591936"/>
            <a:ext cx="4724400"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Software Deployment</a:t>
            </a:r>
          </a:p>
        </p:txBody>
      </p:sp>
      <p:sp>
        <p:nvSpPr>
          <p:cNvPr id="16" name="TextBox 15">
            <a:extLst>
              <a:ext uri="{FF2B5EF4-FFF2-40B4-BE49-F238E27FC236}">
                <a16:creationId xmlns:a16="http://schemas.microsoft.com/office/drawing/2014/main" id="{A5FF07FE-0214-49E0-6F72-286683D0CF44}"/>
              </a:ext>
            </a:extLst>
          </p:cNvPr>
          <p:cNvSpPr txBox="1"/>
          <p:nvPr/>
        </p:nvSpPr>
        <p:spPr>
          <a:xfrm>
            <a:off x="6096000" y="3591937"/>
            <a:ext cx="2362200"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Ephemerality</a:t>
            </a:r>
          </a:p>
        </p:txBody>
      </p:sp>
      <p:sp>
        <p:nvSpPr>
          <p:cNvPr id="18" name="TextBox 17">
            <a:extLst>
              <a:ext uri="{FF2B5EF4-FFF2-40B4-BE49-F238E27FC236}">
                <a16:creationId xmlns:a16="http://schemas.microsoft.com/office/drawing/2014/main" id="{12738D47-8D8F-E71B-9E72-E6522FDAE9ED}"/>
              </a:ext>
            </a:extLst>
          </p:cNvPr>
          <p:cNvSpPr txBox="1"/>
          <p:nvPr/>
        </p:nvSpPr>
        <p:spPr>
          <a:xfrm>
            <a:off x="8738700" y="3591937"/>
            <a:ext cx="2500800"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Orchestration</a:t>
            </a:r>
          </a:p>
        </p:txBody>
      </p:sp>
      <p:sp>
        <p:nvSpPr>
          <p:cNvPr id="19" name="TextBox 18">
            <a:extLst>
              <a:ext uri="{FF2B5EF4-FFF2-40B4-BE49-F238E27FC236}">
                <a16:creationId xmlns:a16="http://schemas.microsoft.com/office/drawing/2014/main" id="{C80C6AA8-AFA1-EEB3-E25F-C18708F4C3F4}"/>
              </a:ext>
            </a:extLst>
          </p:cNvPr>
          <p:cNvSpPr txBox="1"/>
          <p:nvPr/>
        </p:nvSpPr>
        <p:spPr>
          <a:xfrm>
            <a:off x="609600" y="4551188"/>
            <a:ext cx="4724400"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Code Implementation</a:t>
            </a:r>
          </a:p>
        </p:txBody>
      </p:sp>
      <p:sp>
        <p:nvSpPr>
          <p:cNvPr id="20" name="TextBox 19">
            <a:extLst>
              <a:ext uri="{FF2B5EF4-FFF2-40B4-BE49-F238E27FC236}">
                <a16:creationId xmlns:a16="http://schemas.microsoft.com/office/drawing/2014/main" id="{60A56005-E220-76D4-BDA3-CF05214ABA78}"/>
              </a:ext>
            </a:extLst>
          </p:cNvPr>
          <p:cNvSpPr txBox="1"/>
          <p:nvPr/>
        </p:nvSpPr>
        <p:spPr>
          <a:xfrm>
            <a:off x="609600" y="1896648"/>
            <a:ext cx="4191000" cy="584775"/>
          </a:xfrm>
          <a:prstGeom prst="rect">
            <a:avLst/>
          </a:prstGeom>
          <a:noFill/>
        </p:spPr>
        <p:txBody>
          <a:bodyPr wrap="square" lIns="0" rIns="0" rtlCol="0">
            <a:spAutoFit/>
          </a:bodyPr>
          <a:lstStyle/>
          <a:p>
            <a:pPr algn="l"/>
            <a:r>
              <a:rPr lang="en-US" sz="3200" dirty="0"/>
              <a:t>Problems</a:t>
            </a:r>
          </a:p>
        </p:txBody>
      </p:sp>
      <p:sp>
        <p:nvSpPr>
          <p:cNvPr id="21" name="TextBox 20">
            <a:extLst>
              <a:ext uri="{FF2B5EF4-FFF2-40B4-BE49-F238E27FC236}">
                <a16:creationId xmlns:a16="http://schemas.microsoft.com/office/drawing/2014/main" id="{01A05DC3-DC4A-095F-DB81-1A5592A088DA}"/>
              </a:ext>
            </a:extLst>
          </p:cNvPr>
          <p:cNvSpPr txBox="1"/>
          <p:nvPr/>
        </p:nvSpPr>
        <p:spPr>
          <a:xfrm>
            <a:off x="6096000" y="1896648"/>
            <a:ext cx="4191000" cy="584775"/>
          </a:xfrm>
          <a:prstGeom prst="rect">
            <a:avLst/>
          </a:prstGeom>
          <a:noFill/>
        </p:spPr>
        <p:txBody>
          <a:bodyPr wrap="square" lIns="0" rIns="0" rtlCol="0">
            <a:spAutoFit/>
          </a:bodyPr>
          <a:lstStyle/>
          <a:p>
            <a:pPr algn="l"/>
            <a:r>
              <a:rPr lang="en-US" sz="3200" dirty="0"/>
              <a:t>Solutions</a:t>
            </a:r>
          </a:p>
        </p:txBody>
      </p:sp>
      <p:cxnSp>
        <p:nvCxnSpPr>
          <p:cNvPr id="22" name="Straight Connector 21">
            <a:extLst>
              <a:ext uri="{FF2B5EF4-FFF2-40B4-BE49-F238E27FC236}">
                <a16:creationId xmlns:a16="http://schemas.microsoft.com/office/drawing/2014/main" id="{22555B5C-A0F5-B552-4935-DBF6DE9D895A}"/>
              </a:ext>
            </a:extLst>
          </p:cNvPr>
          <p:cNvCxnSpPr>
            <a:cxnSpLocks/>
          </p:cNvCxnSpPr>
          <p:nvPr/>
        </p:nvCxnSpPr>
        <p:spPr>
          <a:xfrm>
            <a:off x="5689600" y="1896648"/>
            <a:ext cx="0" cy="4554952"/>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ACF5D7-B3F0-A479-55CB-A2946B47772F}"/>
              </a:ext>
            </a:extLst>
          </p:cNvPr>
          <p:cNvCxnSpPr>
            <a:cxnSpLocks/>
          </p:cNvCxnSpPr>
          <p:nvPr/>
        </p:nvCxnSpPr>
        <p:spPr>
          <a:xfrm flipH="1">
            <a:off x="219075" y="3378200"/>
            <a:ext cx="11753850" cy="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973E939-C243-EC6D-5CF2-18E8B914B832}"/>
              </a:ext>
            </a:extLst>
          </p:cNvPr>
          <p:cNvCxnSpPr>
            <a:cxnSpLocks/>
          </p:cNvCxnSpPr>
          <p:nvPr/>
        </p:nvCxnSpPr>
        <p:spPr>
          <a:xfrm flipH="1">
            <a:off x="219075" y="4356100"/>
            <a:ext cx="11753850" cy="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FEC206C-69F0-BA26-38FB-67245A3D4BE0}"/>
              </a:ext>
            </a:extLst>
          </p:cNvPr>
          <p:cNvSpPr txBox="1"/>
          <p:nvPr/>
        </p:nvSpPr>
        <p:spPr>
          <a:xfrm>
            <a:off x="6106834" y="5245078"/>
            <a:ext cx="4714326"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Correction of Error Culture</a:t>
            </a:r>
          </a:p>
        </p:txBody>
      </p:sp>
      <p:sp>
        <p:nvSpPr>
          <p:cNvPr id="28" name="TextBox 27">
            <a:extLst>
              <a:ext uri="{FF2B5EF4-FFF2-40B4-BE49-F238E27FC236}">
                <a16:creationId xmlns:a16="http://schemas.microsoft.com/office/drawing/2014/main" id="{CC6ADCF4-834F-5CF6-D98F-0AAB18B1467D}"/>
              </a:ext>
            </a:extLst>
          </p:cNvPr>
          <p:cNvSpPr txBox="1"/>
          <p:nvPr/>
        </p:nvSpPr>
        <p:spPr>
          <a:xfrm>
            <a:off x="6096000" y="4551188"/>
            <a:ext cx="4819096" cy="523220"/>
          </a:xfrm>
          <a:prstGeom prst="rect">
            <a:avLst/>
          </a:prstGeom>
          <a:solidFill>
            <a:schemeClr val="accent1">
              <a:lumMod val="60000"/>
              <a:lumOff val="40000"/>
            </a:schemeClr>
          </a:solidFill>
        </p:spPr>
        <p:txBody>
          <a:bodyPr wrap="square" lIns="0" rIns="0" rtlCol="0">
            <a:spAutoFit/>
          </a:bodyPr>
          <a:lstStyle/>
          <a:p>
            <a:pPr algn="ctr"/>
            <a:r>
              <a:rPr lang="en-US" sz="2800" dirty="0">
                <a:solidFill>
                  <a:schemeClr val="bg1"/>
                </a:solidFill>
              </a:rPr>
              <a:t>Fault Injection Experiments</a:t>
            </a:r>
          </a:p>
        </p:txBody>
      </p:sp>
    </p:spTree>
    <p:extLst>
      <p:ext uri="{BB962C8B-B14F-4D97-AF65-F5344CB8AC3E}">
        <p14:creationId xmlns:p14="http://schemas.microsoft.com/office/powerpoint/2010/main" val="299274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CAEA0D-1FF0-4574-92B4-A627C8C1B6E6}"/>
              </a:ext>
            </a:extLst>
          </p:cNvPr>
          <p:cNvSpPr>
            <a:spLocks noGrp="1"/>
          </p:cNvSpPr>
          <p:nvPr>
            <p:ph type="body" sz="quarter" idx="10"/>
          </p:nvPr>
        </p:nvSpPr>
        <p:spPr/>
        <p:txBody>
          <a:bodyPr/>
          <a:lstStyle/>
          <a:p>
            <a:r>
              <a:rPr lang="en-US" dirty="0"/>
              <a:t>Nathan Peck</a:t>
            </a:r>
          </a:p>
        </p:txBody>
      </p:sp>
      <p:sp>
        <p:nvSpPr>
          <p:cNvPr id="3" name="Text Placeholder 2">
            <a:extLst>
              <a:ext uri="{FF2B5EF4-FFF2-40B4-BE49-F238E27FC236}">
                <a16:creationId xmlns:a16="http://schemas.microsoft.com/office/drawing/2014/main" id="{7202736E-C2A5-4F18-BCEF-BB2EFC002911}"/>
              </a:ext>
            </a:extLst>
          </p:cNvPr>
          <p:cNvSpPr>
            <a:spLocks noGrp="1"/>
          </p:cNvSpPr>
          <p:nvPr>
            <p:ph type="body" sz="quarter" idx="11"/>
          </p:nvPr>
        </p:nvSpPr>
        <p:spPr>
          <a:xfrm>
            <a:off x="619124" y="3990975"/>
            <a:ext cx="1981201" cy="612475"/>
          </a:xfrm>
        </p:spPr>
        <p:txBody>
          <a:bodyPr/>
          <a:lstStyle/>
          <a:p>
            <a:r>
              <a:rPr lang="en-US" dirty="0"/>
              <a:t>@</a:t>
            </a:r>
            <a:r>
              <a:rPr lang="en-US" dirty="0" err="1"/>
              <a:t>nathankpeck</a:t>
            </a:r>
            <a:endParaRPr lang="en-US" dirty="0"/>
          </a:p>
          <a:p>
            <a:r>
              <a:rPr lang="en-US" dirty="0" err="1"/>
              <a:t>peckn@amazon.com</a:t>
            </a:r>
            <a:endParaRPr lang="en-US" dirty="0"/>
          </a:p>
        </p:txBody>
      </p:sp>
    </p:spTree>
    <p:extLst>
      <p:ext uri="{BB962C8B-B14F-4D97-AF65-F5344CB8AC3E}">
        <p14:creationId xmlns:p14="http://schemas.microsoft.com/office/powerpoint/2010/main" val="214971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489FD2-DCD0-E73B-49C9-35C05EECCDDE}"/>
              </a:ext>
            </a:extLst>
          </p:cNvPr>
          <p:cNvSpPr>
            <a:spLocks noGrp="1"/>
          </p:cNvSpPr>
          <p:nvPr>
            <p:ph type="sldNum" sz="quarter" idx="12"/>
          </p:nvPr>
        </p:nvSpPr>
        <p:spPr/>
        <p:txBody>
          <a:bodyPr/>
          <a:lstStyle/>
          <a:p>
            <a:fld id="{EB4B8DE2-A4E8-46E4-8BBF-D75455EFF32C}" type="slidenum">
              <a:rPr lang="en-US" smtClean="0"/>
              <a:pPr/>
              <a:t>4</a:t>
            </a:fld>
            <a:endParaRPr lang="en-US"/>
          </a:p>
        </p:txBody>
      </p:sp>
      <p:pic>
        <p:nvPicPr>
          <p:cNvPr id="7" name="Picture 6">
            <a:extLst>
              <a:ext uri="{FF2B5EF4-FFF2-40B4-BE49-F238E27FC236}">
                <a16:creationId xmlns:a16="http://schemas.microsoft.com/office/drawing/2014/main" id="{68542ABC-CCF6-9132-3439-B88A26CEE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306" y="0"/>
            <a:ext cx="7092120" cy="6858000"/>
          </a:xfrm>
          <a:prstGeom prst="rect">
            <a:avLst/>
          </a:prstGeom>
        </p:spPr>
      </p:pic>
      <p:sp>
        <p:nvSpPr>
          <p:cNvPr id="8" name="TextBox 7">
            <a:extLst>
              <a:ext uri="{FF2B5EF4-FFF2-40B4-BE49-F238E27FC236}">
                <a16:creationId xmlns:a16="http://schemas.microsoft.com/office/drawing/2014/main" id="{42B537A3-1C86-AD99-D92C-01E6BC0BB47D}"/>
              </a:ext>
            </a:extLst>
          </p:cNvPr>
          <p:cNvSpPr txBox="1"/>
          <p:nvPr/>
        </p:nvSpPr>
        <p:spPr>
          <a:xfrm>
            <a:off x="1839912" y="4488730"/>
            <a:ext cx="1095374" cy="584775"/>
          </a:xfrm>
          <a:prstGeom prst="rect">
            <a:avLst/>
          </a:prstGeom>
          <a:noFill/>
        </p:spPr>
        <p:txBody>
          <a:bodyPr wrap="square" lIns="0" rIns="0" rtlCol="0">
            <a:spAutoFit/>
          </a:bodyPr>
          <a:lstStyle/>
          <a:p>
            <a:pPr algn="ctr"/>
            <a:r>
              <a:rPr lang="en-US" sz="3200" dirty="0">
                <a:solidFill>
                  <a:srgbClr val="FE9826"/>
                </a:solidFill>
              </a:rPr>
              <a:t>2008</a:t>
            </a:r>
          </a:p>
        </p:txBody>
      </p:sp>
      <p:pic>
        <p:nvPicPr>
          <p:cNvPr id="11" name="Picture 10">
            <a:extLst>
              <a:ext uri="{FF2B5EF4-FFF2-40B4-BE49-F238E27FC236}">
                <a16:creationId xmlns:a16="http://schemas.microsoft.com/office/drawing/2014/main" id="{13439325-3335-E205-2671-033010737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74" y="1796330"/>
            <a:ext cx="4064000" cy="2692400"/>
          </a:xfrm>
          <a:prstGeom prst="rect">
            <a:avLst/>
          </a:prstGeom>
        </p:spPr>
      </p:pic>
      <p:sp>
        <p:nvSpPr>
          <p:cNvPr id="14" name="TextBox 13">
            <a:extLst>
              <a:ext uri="{FF2B5EF4-FFF2-40B4-BE49-F238E27FC236}">
                <a16:creationId xmlns:a16="http://schemas.microsoft.com/office/drawing/2014/main" id="{70AC74A0-7DC0-F651-8B39-02D944A0A3D4}"/>
              </a:ext>
            </a:extLst>
          </p:cNvPr>
          <p:cNvSpPr txBox="1"/>
          <p:nvPr/>
        </p:nvSpPr>
        <p:spPr>
          <a:xfrm>
            <a:off x="6473826" y="134187"/>
            <a:ext cx="1095374" cy="584775"/>
          </a:xfrm>
          <a:prstGeom prst="rect">
            <a:avLst/>
          </a:prstGeom>
          <a:noFill/>
        </p:spPr>
        <p:txBody>
          <a:bodyPr wrap="square" lIns="0" rIns="0" rtlCol="0">
            <a:spAutoFit/>
          </a:bodyPr>
          <a:lstStyle/>
          <a:p>
            <a:pPr algn="ctr"/>
            <a:r>
              <a:rPr lang="en-US" sz="3200" dirty="0">
                <a:solidFill>
                  <a:srgbClr val="FE9826"/>
                </a:solidFill>
              </a:rPr>
              <a:t>2024</a:t>
            </a:r>
          </a:p>
        </p:txBody>
      </p:sp>
    </p:spTree>
    <p:extLst>
      <p:ext uri="{BB962C8B-B14F-4D97-AF65-F5344CB8AC3E}">
        <p14:creationId xmlns:p14="http://schemas.microsoft.com/office/powerpoint/2010/main" val="38943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0406F-83F7-6AF9-03C0-14BABD2ED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901DFF9-18B4-2BF3-C178-065DE3630466}"/>
              </a:ext>
            </a:extLst>
          </p:cNvPr>
          <p:cNvSpPr>
            <a:spLocks noGrp="1"/>
          </p:cNvSpPr>
          <p:nvPr>
            <p:ph type="title"/>
          </p:nvPr>
        </p:nvSpPr>
        <p:spPr>
          <a:xfrm>
            <a:off x="609600" y="461184"/>
            <a:ext cx="10972800" cy="618631"/>
          </a:xfrm>
        </p:spPr>
        <p:txBody>
          <a:bodyPr/>
          <a:lstStyle/>
          <a:p>
            <a:pPr defTabSz="731520"/>
            <a:r>
              <a:rPr lang="en-US" sz="3800" dirty="0">
                <a:latin typeface="Amazon Ember" panose="020B0603020204020204" pitchFamily="34" charset="0"/>
                <a:ea typeface="Amazon Ember" panose="020B0603020204020204" pitchFamily="34" charset="0"/>
                <a:cs typeface="Amazon Ember" panose="020B0603020204020204" pitchFamily="34" charset="0"/>
              </a:rPr>
              <a:t>Amazon Web Services on </a:t>
            </a:r>
            <a:r>
              <a:rPr lang="en-US" sz="38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Prime Day 2023</a:t>
            </a:r>
          </a:p>
        </p:txBody>
      </p:sp>
      <p:sp>
        <p:nvSpPr>
          <p:cNvPr id="3" name="TextBox 2">
            <a:extLst>
              <a:ext uri="{FF2B5EF4-FFF2-40B4-BE49-F238E27FC236}">
                <a16:creationId xmlns:a16="http://schemas.microsoft.com/office/drawing/2014/main" id="{DA477576-57AC-90B4-E198-E42C1BC2F68F}"/>
              </a:ext>
            </a:extLst>
          </p:cNvPr>
          <p:cNvSpPr txBox="1"/>
          <p:nvPr/>
        </p:nvSpPr>
        <p:spPr>
          <a:xfrm>
            <a:off x="2536201" y="1870554"/>
            <a:ext cx="3239745" cy="923330"/>
          </a:xfrm>
          <a:prstGeom prst="rect">
            <a:avLst/>
          </a:prstGeom>
          <a:noFill/>
        </p:spPr>
        <p:txBody>
          <a:bodyPr wrap="square" lIns="0" rIns="0" rtlCol="0">
            <a:spAutoFit/>
          </a:bodyPr>
          <a:lstStyle/>
          <a:p>
            <a:pPr algn="l"/>
            <a:r>
              <a:rPr lang="en-US" dirty="0"/>
              <a:t>163 Petabytes of data</a:t>
            </a:r>
          </a:p>
          <a:p>
            <a:pPr algn="l"/>
            <a:r>
              <a:rPr lang="en-US" dirty="0"/>
              <a:t>15.3 trillion requests peak</a:t>
            </a:r>
          </a:p>
          <a:p>
            <a:pPr algn="l"/>
            <a:r>
              <a:rPr lang="en-US" dirty="0"/>
              <a:t>764 petabytes of data transfer</a:t>
            </a:r>
          </a:p>
        </p:txBody>
      </p:sp>
      <p:pic>
        <p:nvPicPr>
          <p:cNvPr id="5" name="Graphic 17">
            <a:extLst>
              <a:ext uri="{FF2B5EF4-FFF2-40B4-BE49-F238E27FC236}">
                <a16:creationId xmlns:a16="http://schemas.microsoft.com/office/drawing/2014/main" id="{408FACD3-2305-1B78-9FDD-314EB0DFA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67803"/>
            <a:ext cx="1156047" cy="11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D58F9ACD-0538-E071-CF5B-92BEA1A574D3}"/>
              </a:ext>
            </a:extLst>
          </p:cNvPr>
          <p:cNvSpPr txBox="1">
            <a:spLocks noChangeArrowheads="1"/>
          </p:cNvSpPr>
          <p:nvPr/>
        </p:nvSpPr>
        <p:spPr bwMode="auto">
          <a:xfrm>
            <a:off x="85378" y="2811190"/>
            <a:ext cx="22431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600" dirty="0">
                <a:latin typeface="Arial" panose="020B0604020202020204" pitchFamily="34" charset="0"/>
                <a:ea typeface="Amazon Ember" panose="020B0603020204020204" pitchFamily="34" charset="0"/>
                <a:cs typeface="Arial" panose="020B0604020202020204" pitchFamily="34" charset="0"/>
              </a:rPr>
              <a:t>Amazon Elastic Block Store (Amazon EBS)</a:t>
            </a:r>
          </a:p>
        </p:txBody>
      </p:sp>
      <p:pic>
        <p:nvPicPr>
          <p:cNvPr id="7" name="Graphic 23">
            <a:extLst>
              <a:ext uri="{FF2B5EF4-FFF2-40B4-BE49-F238E27FC236}">
                <a16:creationId xmlns:a16="http://schemas.microsoft.com/office/drawing/2014/main" id="{8BFAC0D7-3298-9E93-6899-367617173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553" y="4107723"/>
            <a:ext cx="1156043" cy="11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a:extLst>
              <a:ext uri="{FF2B5EF4-FFF2-40B4-BE49-F238E27FC236}">
                <a16:creationId xmlns:a16="http://schemas.microsoft.com/office/drawing/2014/main" id="{2B9B372D-5EE9-0A89-D6D2-1C6097833D4F}"/>
              </a:ext>
            </a:extLst>
          </p:cNvPr>
          <p:cNvSpPr txBox="1">
            <a:spLocks noChangeArrowheads="1"/>
          </p:cNvSpPr>
          <p:nvPr/>
        </p:nvSpPr>
        <p:spPr bwMode="auto">
          <a:xfrm>
            <a:off x="154814" y="5276775"/>
            <a:ext cx="2279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600" dirty="0">
                <a:latin typeface="Arial" panose="020B0604020202020204" pitchFamily="34" charset="0"/>
                <a:ea typeface="Amazon Ember" panose="020B0603020204020204" pitchFamily="34" charset="0"/>
                <a:cs typeface="Arial" panose="020B0604020202020204" pitchFamily="34" charset="0"/>
              </a:rPr>
              <a:t>Amazon DynamoDB</a:t>
            </a:r>
          </a:p>
        </p:txBody>
      </p:sp>
      <p:sp>
        <p:nvSpPr>
          <p:cNvPr id="10" name="TextBox 9">
            <a:extLst>
              <a:ext uri="{FF2B5EF4-FFF2-40B4-BE49-F238E27FC236}">
                <a16:creationId xmlns:a16="http://schemas.microsoft.com/office/drawing/2014/main" id="{AFC0CB41-19D4-D1AF-4CEC-BFF464E5D1FB}"/>
              </a:ext>
            </a:extLst>
          </p:cNvPr>
          <p:cNvSpPr txBox="1"/>
          <p:nvPr/>
        </p:nvSpPr>
        <p:spPr>
          <a:xfrm>
            <a:off x="2525090" y="4399475"/>
            <a:ext cx="2704892" cy="646331"/>
          </a:xfrm>
          <a:prstGeom prst="rect">
            <a:avLst/>
          </a:prstGeom>
          <a:noFill/>
        </p:spPr>
        <p:txBody>
          <a:bodyPr wrap="square">
            <a:spAutoFit/>
          </a:bodyPr>
          <a:lstStyle/>
          <a:p>
            <a:pPr algn="l"/>
            <a:r>
              <a:rPr lang="en-US" dirty="0"/>
              <a:t>126 million requests per second peak</a:t>
            </a:r>
          </a:p>
        </p:txBody>
      </p:sp>
      <p:pic>
        <p:nvPicPr>
          <p:cNvPr id="11" name="Graphic 19">
            <a:extLst>
              <a:ext uri="{FF2B5EF4-FFF2-40B4-BE49-F238E27FC236}">
                <a16:creationId xmlns:a16="http://schemas.microsoft.com/office/drawing/2014/main" id="{983E6D3A-ACBC-5F4B-A79E-C26850967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817" y="4107723"/>
            <a:ext cx="1156045" cy="1156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01C8A35-610F-F8B6-AD25-388BD1F24830}"/>
              </a:ext>
            </a:extLst>
          </p:cNvPr>
          <p:cNvSpPr txBox="1">
            <a:spLocks noChangeArrowheads="1"/>
          </p:cNvSpPr>
          <p:nvPr/>
        </p:nvSpPr>
        <p:spPr bwMode="auto">
          <a:xfrm>
            <a:off x="6178234" y="5278668"/>
            <a:ext cx="2292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600" dirty="0">
                <a:latin typeface="Arial" panose="020B0604020202020204" pitchFamily="34" charset="0"/>
                <a:ea typeface="Amazon Ember" panose="020B0603020204020204" pitchFamily="34" charset="0"/>
                <a:cs typeface="Arial" panose="020B0604020202020204" pitchFamily="34" charset="0"/>
              </a:rPr>
              <a:t>Amazon CloudFront</a:t>
            </a:r>
          </a:p>
        </p:txBody>
      </p:sp>
      <p:sp>
        <p:nvSpPr>
          <p:cNvPr id="14" name="TextBox 13">
            <a:extLst>
              <a:ext uri="{FF2B5EF4-FFF2-40B4-BE49-F238E27FC236}">
                <a16:creationId xmlns:a16="http://schemas.microsoft.com/office/drawing/2014/main" id="{B3AF0900-3305-85CA-A6FF-C58A6235EF79}"/>
              </a:ext>
            </a:extLst>
          </p:cNvPr>
          <p:cNvSpPr txBox="1"/>
          <p:nvPr/>
        </p:nvSpPr>
        <p:spPr>
          <a:xfrm>
            <a:off x="8419135" y="4282293"/>
            <a:ext cx="3246080" cy="923330"/>
          </a:xfrm>
          <a:prstGeom prst="rect">
            <a:avLst/>
          </a:prstGeom>
          <a:noFill/>
        </p:spPr>
        <p:txBody>
          <a:bodyPr wrap="square">
            <a:spAutoFit/>
          </a:bodyPr>
          <a:lstStyle/>
          <a:p>
            <a:pPr algn="l"/>
            <a:r>
              <a:rPr lang="en-US" dirty="0"/>
              <a:t>500 million requests per minute peak</a:t>
            </a:r>
          </a:p>
          <a:p>
            <a:pPr algn="l"/>
            <a:r>
              <a:rPr lang="en-US" dirty="0"/>
              <a:t>Over 1 trillion requests total</a:t>
            </a:r>
          </a:p>
        </p:txBody>
      </p:sp>
      <p:pic>
        <p:nvPicPr>
          <p:cNvPr id="15" name="Graphic 26">
            <a:extLst>
              <a:ext uri="{FF2B5EF4-FFF2-40B4-BE49-F238E27FC236}">
                <a16:creationId xmlns:a16="http://schemas.microsoft.com/office/drawing/2014/main" id="{2CA98E3B-3E28-4F52-DE58-86D688747F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2980" y="1655143"/>
            <a:ext cx="1156047" cy="11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1">
            <a:extLst>
              <a:ext uri="{FF2B5EF4-FFF2-40B4-BE49-F238E27FC236}">
                <a16:creationId xmlns:a16="http://schemas.microsoft.com/office/drawing/2014/main" id="{30F8297B-CF9F-2207-6342-E21BA3963016}"/>
              </a:ext>
            </a:extLst>
          </p:cNvPr>
          <p:cNvSpPr txBox="1">
            <a:spLocks noChangeArrowheads="1"/>
          </p:cNvSpPr>
          <p:nvPr/>
        </p:nvSpPr>
        <p:spPr bwMode="auto">
          <a:xfrm>
            <a:off x="6096000" y="2802767"/>
            <a:ext cx="2292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600" dirty="0">
                <a:latin typeface="Arial" panose="020B0604020202020204" pitchFamily="34" charset="0"/>
                <a:ea typeface="Amazon Ember" panose="020B0603020204020204" pitchFamily="34" charset="0"/>
                <a:cs typeface="Arial" panose="020B0604020202020204" pitchFamily="34" charset="0"/>
              </a:rPr>
              <a:t>Amazon Simple Queue Service (Amazon SQS)</a:t>
            </a:r>
          </a:p>
        </p:txBody>
      </p:sp>
      <p:sp>
        <p:nvSpPr>
          <p:cNvPr id="18" name="TextBox 17">
            <a:extLst>
              <a:ext uri="{FF2B5EF4-FFF2-40B4-BE49-F238E27FC236}">
                <a16:creationId xmlns:a16="http://schemas.microsoft.com/office/drawing/2014/main" id="{9966F886-4220-D51E-C4CE-DC5580202D01}"/>
              </a:ext>
            </a:extLst>
          </p:cNvPr>
          <p:cNvSpPr txBox="1"/>
          <p:nvPr/>
        </p:nvSpPr>
        <p:spPr>
          <a:xfrm>
            <a:off x="8419135" y="1938656"/>
            <a:ext cx="2496241" cy="646331"/>
          </a:xfrm>
          <a:prstGeom prst="rect">
            <a:avLst/>
          </a:prstGeom>
          <a:noFill/>
        </p:spPr>
        <p:txBody>
          <a:bodyPr wrap="square">
            <a:spAutoFit/>
          </a:bodyPr>
          <a:lstStyle/>
          <a:p>
            <a:pPr algn="l"/>
            <a:r>
              <a:rPr lang="en-US" dirty="0"/>
              <a:t>86 million messages per second peak</a:t>
            </a:r>
          </a:p>
        </p:txBody>
      </p:sp>
      <p:cxnSp>
        <p:nvCxnSpPr>
          <p:cNvPr id="20" name="Straight Connector 19">
            <a:extLst>
              <a:ext uri="{FF2B5EF4-FFF2-40B4-BE49-F238E27FC236}">
                <a16:creationId xmlns:a16="http://schemas.microsoft.com/office/drawing/2014/main" id="{55F62CF8-A1B5-FF51-B419-B5BEA39990F7}"/>
              </a:ext>
            </a:extLst>
          </p:cNvPr>
          <p:cNvCxnSpPr/>
          <p:nvPr/>
        </p:nvCxnSpPr>
        <p:spPr>
          <a:xfrm>
            <a:off x="298174" y="3627783"/>
            <a:ext cx="11797748" cy="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BC4A81E-ED8E-22F1-4DB5-E0FB3281C2A4}"/>
              </a:ext>
            </a:extLst>
          </p:cNvPr>
          <p:cNvCxnSpPr>
            <a:cxnSpLocks/>
          </p:cNvCxnSpPr>
          <p:nvPr/>
        </p:nvCxnSpPr>
        <p:spPr>
          <a:xfrm>
            <a:off x="5956300" y="1457142"/>
            <a:ext cx="0" cy="455930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96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214DA-6A2B-FA45-8CE5-8B385C0FC380}"/>
              </a:ext>
            </a:extLst>
          </p:cNvPr>
          <p:cNvSpPr>
            <a:spLocks noGrp="1"/>
          </p:cNvSpPr>
          <p:nvPr>
            <p:ph type="title"/>
          </p:nvPr>
        </p:nvSpPr>
        <p:spPr>
          <a:xfrm>
            <a:off x="609600" y="2053240"/>
            <a:ext cx="10528300" cy="2751522"/>
          </a:xfrm>
        </p:spPr>
        <p:txBody>
          <a:bodyPr/>
          <a:lstStyle/>
          <a:p>
            <a:r>
              <a:rPr lang="en-US" dirty="0"/>
              <a:t>“Chaos is always losing, but never defeated”</a:t>
            </a:r>
            <a:br>
              <a:rPr lang="en-US" dirty="0"/>
            </a:br>
            <a:br>
              <a:rPr lang="en-US" dirty="0"/>
            </a:br>
            <a:r>
              <a:rPr lang="en-US" dirty="0"/>
              <a:t>- Alan Watts</a:t>
            </a:r>
          </a:p>
        </p:txBody>
      </p:sp>
      <p:sp>
        <p:nvSpPr>
          <p:cNvPr id="3" name="Slide Number Placeholder 2">
            <a:extLst>
              <a:ext uri="{FF2B5EF4-FFF2-40B4-BE49-F238E27FC236}">
                <a16:creationId xmlns:a16="http://schemas.microsoft.com/office/drawing/2014/main" id="{14194348-61DC-EA47-AA16-D525F9E7D0F3}"/>
              </a:ext>
            </a:extLst>
          </p:cNvPr>
          <p:cNvSpPr>
            <a:spLocks noGrp="1"/>
          </p:cNvSpPr>
          <p:nvPr>
            <p:ph type="sldNum" sz="quarter" idx="12"/>
          </p:nvPr>
        </p:nvSpPr>
        <p:spPr/>
        <p:txBody>
          <a:bodyPr/>
          <a:lstStyle/>
          <a:p>
            <a:fld id="{EB4B8DE2-A4E8-46E4-8BBF-D75455EFF32C}" type="slidenum">
              <a:rPr lang="en-US" smtClean="0"/>
              <a:pPr/>
              <a:t>6</a:t>
            </a:fld>
            <a:endParaRPr lang="en-US"/>
          </a:p>
        </p:txBody>
      </p:sp>
    </p:spTree>
    <p:extLst>
      <p:ext uri="{BB962C8B-B14F-4D97-AF65-F5344CB8AC3E}">
        <p14:creationId xmlns:p14="http://schemas.microsoft.com/office/powerpoint/2010/main" val="386176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4E9EB-24F2-4D13-AF50-AF226C0FECCD}"/>
              </a:ext>
            </a:extLst>
          </p:cNvPr>
          <p:cNvSpPr>
            <a:spLocks noGrp="1"/>
          </p:cNvSpPr>
          <p:nvPr>
            <p:ph type="title"/>
          </p:nvPr>
        </p:nvSpPr>
        <p:spPr>
          <a:xfrm>
            <a:off x="3046554" y="829404"/>
            <a:ext cx="6019800" cy="757130"/>
          </a:xfrm>
        </p:spPr>
        <p:txBody>
          <a:bodyPr/>
          <a:lstStyle/>
          <a:p>
            <a:r>
              <a:rPr lang="en-US" sz="4800" dirty="0"/>
              <a:t>Chaos is a </a:t>
            </a:r>
            <a:r>
              <a:rPr lang="en-US" sz="4800" dirty="0">
                <a:solidFill>
                  <a:srgbClr val="FE9826"/>
                </a:solidFill>
              </a:rPr>
              <a:t>spectrum</a:t>
            </a:r>
          </a:p>
        </p:txBody>
      </p:sp>
      <p:sp>
        <p:nvSpPr>
          <p:cNvPr id="2" name="Slide Number Placeholder 1">
            <a:extLst>
              <a:ext uri="{FF2B5EF4-FFF2-40B4-BE49-F238E27FC236}">
                <a16:creationId xmlns:a16="http://schemas.microsoft.com/office/drawing/2014/main" id="{AF260E5E-32F7-6F41-8516-27866116ECCB}"/>
              </a:ext>
            </a:extLst>
          </p:cNvPr>
          <p:cNvSpPr>
            <a:spLocks noGrp="1"/>
          </p:cNvSpPr>
          <p:nvPr>
            <p:ph type="sldNum" sz="quarter" idx="12"/>
          </p:nvPr>
        </p:nvSpPr>
        <p:spPr/>
        <p:txBody>
          <a:bodyPr/>
          <a:lstStyle/>
          <a:p>
            <a:fld id="{EB4B8DE2-A4E8-46E4-8BBF-D75455EFF32C}" type="slidenum">
              <a:rPr lang="en-US" smtClean="0"/>
              <a:pPr/>
              <a:t>7</a:t>
            </a:fld>
            <a:endParaRPr lang="en-US"/>
          </a:p>
        </p:txBody>
      </p:sp>
      <p:sp>
        <p:nvSpPr>
          <p:cNvPr id="13" name="TextBox 12">
            <a:extLst>
              <a:ext uri="{FF2B5EF4-FFF2-40B4-BE49-F238E27FC236}">
                <a16:creationId xmlns:a16="http://schemas.microsoft.com/office/drawing/2014/main" id="{0837F0F0-ED42-5ABC-271F-18D72035B262}"/>
              </a:ext>
            </a:extLst>
          </p:cNvPr>
          <p:cNvSpPr txBox="1"/>
          <p:nvPr/>
        </p:nvSpPr>
        <p:spPr>
          <a:xfrm>
            <a:off x="516521" y="3702268"/>
            <a:ext cx="2453833" cy="646331"/>
          </a:xfrm>
          <a:prstGeom prst="rect">
            <a:avLst/>
          </a:prstGeom>
          <a:noFill/>
        </p:spPr>
        <p:txBody>
          <a:bodyPr wrap="square" lIns="0" rIns="0" rtlCol="0">
            <a:spAutoFit/>
          </a:bodyPr>
          <a:lstStyle/>
          <a:p>
            <a:pPr algn="ctr"/>
            <a:r>
              <a:rPr lang="en-US" dirty="0"/>
              <a:t>The application is completely down</a:t>
            </a:r>
          </a:p>
        </p:txBody>
      </p:sp>
      <p:sp>
        <p:nvSpPr>
          <p:cNvPr id="14" name="TextBox 13">
            <a:extLst>
              <a:ext uri="{FF2B5EF4-FFF2-40B4-BE49-F238E27FC236}">
                <a16:creationId xmlns:a16="http://schemas.microsoft.com/office/drawing/2014/main" id="{24963D73-C9DF-304B-43AF-4EEF9D62AFD0}"/>
              </a:ext>
            </a:extLst>
          </p:cNvPr>
          <p:cNvSpPr txBox="1"/>
          <p:nvPr/>
        </p:nvSpPr>
        <p:spPr>
          <a:xfrm>
            <a:off x="9069246" y="3702266"/>
            <a:ext cx="2453833" cy="646331"/>
          </a:xfrm>
          <a:prstGeom prst="rect">
            <a:avLst/>
          </a:prstGeom>
          <a:noFill/>
        </p:spPr>
        <p:txBody>
          <a:bodyPr wrap="square" lIns="0" rIns="0" rtlCol="0">
            <a:spAutoFit/>
          </a:bodyPr>
          <a:lstStyle/>
          <a:p>
            <a:pPr algn="ctr"/>
            <a:r>
              <a:rPr lang="en-US" dirty="0"/>
              <a:t>Application is functioning perfectly</a:t>
            </a:r>
          </a:p>
        </p:txBody>
      </p:sp>
      <p:sp>
        <p:nvSpPr>
          <p:cNvPr id="15" name="TextBox 14">
            <a:extLst>
              <a:ext uri="{FF2B5EF4-FFF2-40B4-BE49-F238E27FC236}">
                <a16:creationId xmlns:a16="http://schemas.microsoft.com/office/drawing/2014/main" id="{DB3C0A36-2E86-2796-7985-A6ABABC56301}"/>
              </a:ext>
            </a:extLst>
          </p:cNvPr>
          <p:cNvSpPr txBox="1"/>
          <p:nvPr/>
        </p:nvSpPr>
        <p:spPr>
          <a:xfrm>
            <a:off x="3622877" y="3702269"/>
            <a:ext cx="1630101" cy="923330"/>
          </a:xfrm>
          <a:prstGeom prst="rect">
            <a:avLst/>
          </a:prstGeom>
          <a:noFill/>
        </p:spPr>
        <p:txBody>
          <a:bodyPr wrap="square" lIns="0" rIns="0" rtlCol="0">
            <a:spAutoFit/>
          </a:bodyPr>
          <a:lstStyle/>
          <a:p>
            <a:pPr algn="ctr"/>
            <a:r>
              <a:rPr lang="en-US" dirty="0"/>
              <a:t>Application is so slow it is  barely usable</a:t>
            </a:r>
          </a:p>
        </p:txBody>
      </p:sp>
      <p:sp>
        <p:nvSpPr>
          <p:cNvPr id="16" name="TextBox 15">
            <a:extLst>
              <a:ext uri="{FF2B5EF4-FFF2-40B4-BE49-F238E27FC236}">
                <a16:creationId xmlns:a16="http://schemas.microsoft.com/office/drawing/2014/main" id="{BBADC59A-295F-6D9D-9FAC-5E2913CAC128}"/>
              </a:ext>
            </a:extLst>
          </p:cNvPr>
          <p:cNvSpPr txBox="1"/>
          <p:nvPr/>
        </p:nvSpPr>
        <p:spPr>
          <a:xfrm>
            <a:off x="6112397" y="3702267"/>
            <a:ext cx="2362199" cy="646331"/>
          </a:xfrm>
          <a:prstGeom prst="rect">
            <a:avLst/>
          </a:prstGeom>
          <a:noFill/>
        </p:spPr>
        <p:txBody>
          <a:bodyPr wrap="square" lIns="0" rIns="0" rtlCol="0">
            <a:spAutoFit/>
          </a:bodyPr>
          <a:lstStyle/>
          <a:p>
            <a:pPr algn="ctr"/>
            <a:r>
              <a:rPr lang="en-US" dirty="0"/>
              <a:t>Only one application feature is broken</a:t>
            </a:r>
          </a:p>
        </p:txBody>
      </p:sp>
      <p:cxnSp>
        <p:nvCxnSpPr>
          <p:cNvPr id="17" name="Straight Arrow Connector 16">
            <a:extLst>
              <a:ext uri="{FF2B5EF4-FFF2-40B4-BE49-F238E27FC236}">
                <a16:creationId xmlns:a16="http://schemas.microsoft.com/office/drawing/2014/main" id="{49FF832A-6F2D-870C-31F6-3FACDC3024A7}"/>
              </a:ext>
            </a:extLst>
          </p:cNvPr>
          <p:cNvCxnSpPr>
            <a:cxnSpLocks/>
          </p:cNvCxnSpPr>
          <p:nvPr/>
        </p:nvCxnSpPr>
        <p:spPr>
          <a:xfrm>
            <a:off x="973237" y="2995370"/>
            <a:ext cx="10482805" cy="0"/>
          </a:xfrm>
          <a:prstGeom prst="straightConnector1">
            <a:avLst/>
          </a:prstGeom>
          <a:ln w="254000" cap="rnd">
            <a:gradFill flip="none" rotWithShape="1">
              <a:gsLst>
                <a:gs pos="0">
                  <a:srgbClr val="FF381E"/>
                </a:gs>
                <a:gs pos="49000">
                  <a:srgbClr val="C98437"/>
                </a:gs>
                <a:gs pos="100000">
                  <a:srgbClr val="92D050"/>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1D810A7-432C-2BF9-4861-27BE3EBF1A1F}"/>
              </a:ext>
            </a:extLst>
          </p:cNvPr>
          <p:cNvSpPr txBox="1"/>
          <p:nvPr/>
        </p:nvSpPr>
        <p:spPr>
          <a:xfrm>
            <a:off x="1395231" y="2327104"/>
            <a:ext cx="8900931" cy="461665"/>
          </a:xfrm>
          <a:prstGeom prst="rect">
            <a:avLst/>
          </a:prstGeom>
          <a:noFill/>
        </p:spPr>
        <p:txBody>
          <a:bodyPr wrap="square" lIns="0" rIns="0" rtlCol="0">
            <a:spAutoFit/>
          </a:bodyPr>
          <a:lstStyle/>
          <a:p>
            <a:pPr algn="ctr"/>
            <a:r>
              <a:rPr lang="en-US" sz="2400" dirty="0"/>
              <a:t>The closer you get to the right hand side, the better!</a:t>
            </a:r>
          </a:p>
        </p:txBody>
      </p:sp>
      <p:sp>
        <p:nvSpPr>
          <p:cNvPr id="3" name="TextBox 2">
            <a:extLst>
              <a:ext uri="{FF2B5EF4-FFF2-40B4-BE49-F238E27FC236}">
                <a16:creationId xmlns:a16="http://schemas.microsoft.com/office/drawing/2014/main" id="{EAF73DB7-C58E-29DC-EC01-42B59AA3E5CA}"/>
              </a:ext>
            </a:extLst>
          </p:cNvPr>
          <p:cNvSpPr txBox="1"/>
          <p:nvPr/>
        </p:nvSpPr>
        <p:spPr>
          <a:xfrm>
            <a:off x="1743437" y="5055492"/>
            <a:ext cx="8900931" cy="646331"/>
          </a:xfrm>
          <a:prstGeom prst="rect">
            <a:avLst/>
          </a:prstGeom>
          <a:noFill/>
        </p:spPr>
        <p:txBody>
          <a:bodyPr wrap="square" lIns="0" rIns="0" rtlCol="0">
            <a:spAutoFit/>
          </a:bodyPr>
          <a:lstStyle/>
          <a:p>
            <a:pPr algn="ctr"/>
            <a:r>
              <a:rPr lang="en-US" sz="3600" dirty="0">
                <a:solidFill>
                  <a:schemeClr val="accent1"/>
                </a:solidFill>
              </a:rPr>
              <a:t>Redundancy</a:t>
            </a:r>
            <a:r>
              <a:rPr lang="en-US" sz="3600" dirty="0"/>
              <a:t> reduces the impact of chaos</a:t>
            </a:r>
          </a:p>
        </p:txBody>
      </p:sp>
    </p:spTree>
    <p:extLst>
      <p:ext uri="{BB962C8B-B14F-4D97-AF65-F5344CB8AC3E}">
        <p14:creationId xmlns:p14="http://schemas.microsoft.com/office/powerpoint/2010/main" val="64310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6ABBD-D37A-3AD6-2DA1-59803D510BB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3CD872-5B16-19BA-FB3C-DD48E4AC039D}"/>
              </a:ext>
            </a:extLst>
          </p:cNvPr>
          <p:cNvSpPr>
            <a:spLocks noGrp="1"/>
          </p:cNvSpPr>
          <p:nvPr>
            <p:ph type="sldNum" sz="quarter" idx="12"/>
          </p:nvPr>
        </p:nvSpPr>
        <p:spPr/>
        <p:txBody>
          <a:bodyPr/>
          <a:lstStyle/>
          <a:p>
            <a:fld id="{EB4B8DE2-A4E8-46E4-8BBF-D75455EFF32C}" type="slidenum">
              <a:rPr lang="en-US" smtClean="0"/>
              <a:pPr/>
              <a:t>8</a:t>
            </a:fld>
            <a:endParaRPr lang="en-US"/>
          </a:p>
        </p:txBody>
      </p:sp>
      <p:pic>
        <p:nvPicPr>
          <p:cNvPr id="5" name="Picture 4">
            <a:extLst>
              <a:ext uri="{FF2B5EF4-FFF2-40B4-BE49-F238E27FC236}">
                <a16:creationId xmlns:a16="http://schemas.microsoft.com/office/drawing/2014/main" id="{701A4146-ACCD-8124-F34F-755894D73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
            <a:ext cx="6972300" cy="6972300"/>
          </a:xfrm>
          <a:prstGeom prst="rect">
            <a:avLst/>
          </a:prstGeom>
        </p:spPr>
      </p:pic>
      <p:sp>
        <p:nvSpPr>
          <p:cNvPr id="6" name="TextBox 5">
            <a:extLst>
              <a:ext uri="{FF2B5EF4-FFF2-40B4-BE49-F238E27FC236}">
                <a16:creationId xmlns:a16="http://schemas.microsoft.com/office/drawing/2014/main" id="{C78DB8A3-019A-FB4B-0DAB-8B1469DF87B8}"/>
              </a:ext>
            </a:extLst>
          </p:cNvPr>
          <p:cNvSpPr txBox="1"/>
          <p:nvPr/>
        </p:nvSpPr>
        <p:spPr>
          <a:xfrm>
            <a:off x="7327900" y="1028700"/>
            <a:ext cx="4610100" cy="2185214"/>
          </a:xfrm>
          <a:prstGeom prst="rect">
            <a:avLst/>
          </a:prstGeom>
          <a:noFill/>
        </p:spPr>
        <p:txBody>
          <a:bodyPr wrap="square" lIns="0" rIns="0" rtlCol="0">
            <a:spAutoFit/>
          </a:bodyPr>
          <a:lstStyle/>
          <a:p>
            <a:pPr algn="l"/>
            <a:r>
              <a:rPr lang="en-US" sz="2800" dirty="0"/>
              <a:t>The Load-bearing Laptop</a:t>
            </a:r>
          </a:p>
          <a:p>
            <a:pPr algn="l"/>
            <a:endParaRPr lang="en-US" sz="2800" dirty="0"/>
          </a:p>
          <a:p>
            <a:pPr algn="l"/>
            <a:r>
              <a:rPr lang="en-US" sz="2000" dirty="0"/>
              <a:t>One of your business processes is being run from an employee laptop that sits on their desk</a:t>
            </a:r>
          </a:p>
          <a:p>
            <a:pPr algn="l"/>
            <a:endParaRPr lang="en-US" sz="2000" dirty="0"/>
          </a:p>
        </p:txBody>
      </p:sp>
      <p:sp>
        <p:nvSpPr>
          <p:cNvPr id="7" name="TextBox 6">
            <a:extLst>
              <a:ext uri="{FF2B5EF4-FFF2-40B4-BE49-F238E27FC236}">
                <a16:creationId xmlns:a16="http://schemas.microsoft.com/office/drawing/2014/main" id="{26B56B35-5F4C-C202-CAF9-7990A066F573}"/>
              </a:ext>
            </a:extLst>
          </p:cNvPr>
          <p:cNvSpPr txBox="1"/>
          <p:nvPr/>
        </p:nvSpPr>
        <p:spPr>
          <a:xfrm>
            <a:off x="7327900" y="3213914"/>
            <a:ext cx="4433400" cy="1200329"/>
          </a:xfrm>
          <a:prstGeom prst="rect">
            <a:avLst/>
          </a:prstGeom>
          <a:noFill/>
        </p:spPr>
        <p:txBody>
          <a:bodyPr wrap="square" lIns="0" rIns="0" rtlCol="0">
            <a:spAutoFit/>
          </a:bodyPr>
          <a:lstStyle/>
          <a:p>
            <a:pPr algn="l"/>
            <a:r>
              <a:rPr lang="en-US" dirty="0"/>
              <a:t>Coffee could spill on laptop and fry it</a:t>
            </a:r>
          </a:p>
          <a:p>
            <a:pPr algn="l"/>
            <a:endParaRPr lang="en-US" dirty="0"/>
          </a:p>
          <a:p>
            <a:pPr algn="l"/>
            <a:r>
              <a:rPr lang="en-US" dirty="0"/>
              <a:t>“Don’t power off” sign falls off, cleaners unplug the laptop by accident</a:t>
            </a:r>
          </a:p>
        </p:txBody>
      </p:sp>
    </p:spTree>
    <p:extLst>
      <p:ext uri="{BB962C8B-B14F-4D97-AF65-F5344CB8AC3E}">
        <p14:creationId xmlns:p14="http://schemas.microsoft.com/office/powerpoint/2010/main" val="16901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FEAB-7C0E-5E38-0951-27CAB973D9C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103B45-D981-E285-6EA7-B83E45694C91}"/>
              </a:ext>
            </a:extLst>
          </p:cNvPr>
          <p:cNvSpPr>
            <a:spLocks noGrp="1"/>
          </p:cNvSpPr>
          <p:nvPr>
            <p:ph type="sldNum" sz="quarter" idx="12"/>
          </p:nvPr>
        </p:nvSpPr>
        <p:spPr/>
        <p:txBody>
          <a:bodyPr/>
          <a:lstStyle/>
          <a:p>
            <a:fld id="{EB4B8DE2-A4E8-46E4-8BBF-D75455EFF32C}" type="slidenum">
              <a:rPr lang="en-US" smtClean="0"/>
              <a:pPr/>
              <a:t>9</a:t>
            </a:fld>
            <a:endParaRPr lang="en-US" dirty="0"/>
          </a:p>
        </p:txBody>
      </p:sp>
      <p:sp>
        <p:nvSpPr>
          <p:cNvPr id="6" name="TextBox 5">
            <a:extLst>
              <a:ext uri="{FF2B5EF4-FFF2-40B4-BE49-F238E27FC236}">
                <a16:creationId xmlns:a16="http://schemas.microsoft.com/office/drawing/2014/main" id="{87C324EB-7D1D-226C-ABFE-0AE5F0CADECF}"/>
              </a:ext>
            </a:extLst>
          </p:cNvPr>
          <p:cNvSpPr txBox="1"/>
          <p:nvPr/>
        </p:nvSpPr>
        <p:spPr>
          <a:xfrm>
            <a:off x="7327900" y="1028700"/>
            <a:ext cx="4610100" cy="1569660"/>
          </a:xfrm>
          <a:prstGeom prst="rect">
            <a:avLst/>
          </a:prstGeom>
          <a:noFill/>
        </p:spPr>
        <p:txBody>
          <a:bodyPr wrap="square" lIns="0" rIns="0" rtlCol="0">
            <a:spAutoFit/>
          </a:bodyPr>
          <a:lstStyle/>
          <a:p>
            <a:pPr algn="l"/>
            <a:r>
              <a:rPr lang="en-US" sz="2800" dirty="0"/>
              <a:t>The IT Closet</a:t>
            </a:r>
          </a:p>
          <a:p>
            <a:pPr algn="l"/>
            <a:endParaRPr lang="en-US" sz="2800" dirty="0"/>
          </a:p>
          <a:p>
            <a:pPr algn="l"/>
            <a:r>
              <a:rPr lang="en-US" sz="2000" dirty="0"/>
              <a:t>Application runs on a machine that sits in a closet in the office.</a:t>
            </a:r>
          </a:p>
        </p:txBody>
      </p:sp>
      <p:pic>
        <p:nvPicPr>
          <p:cNvPr id="4" name="Picture 3">
            <a:extLst>
              <a:ext uri="{FF2B5EF4-FFF2-40B4-BE49-F238E27FC236}">
                <a16:creationId xmlns:a16="http://schemas.microsoft.com/office/drawing/2014/main" id="{903F8440-F4FF-0CBA-0F5D-0699505CD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338"/>
            <a:ext cx="6888338" cy="6888338"/>
          </a:xfrm>
          <a:prstGeom prst="rect">
            <a:avLst/>
          </a:prstGeom>
        </p:spPr>
      </p:pic>
      <p:sp>
        <p:nvSpPr>
          <p:cNvPr id="8" name="TextBox 7">
            <a:extLst>
              <a:ext uri="{FF2B5EF4-FFF2-40B4-BE49-F238E27FC236}">
                <a16:creationId xmlns:a16="http://schemas.microsoft.com/office/drawing/2014/main" id="{258A4D54-DAA4-3854-1583-0FEF8EEA0A6C}"/>
              </a:ext>
            </a:extLst>
          </p:cNvPr>
          <p:cNvSpPr txBox="1"/>
          <p:nvPr/>
        </p:nvSpPr>
        <p:spPr>
          <a:xfrm>
            <a:off x="7327900" y="3061514"/>
            <a:ext cx="4433400" cy="1477328"/>
          </a:xfrm>
          <a:prstGeom prst="rect">
            <a:avLst/>
          </a:prstGeom>
          <a:noFill/>
        </p:spPr>
        <p:txBody>
          <a:bodyPr wrap="square" lIns="0" rIns="0" rtlCol="0">
            <a:spAutoFit/>
          </a:bodyPr>
          <a:lstStyle/>
          <a:p>
            <a:pPr algn="l"/>
            <a:r>
              <a:rPr lang="en-US" dirty="0"/>
              <a:t>What if the office electricity goes out or internet connection goes down?</a:t>
            </a:r>
          </a:p>
          <a:p>
            <a:pPr algn="l"/>
            <a:endParaRPr lang="en-US" dirty="0"/>
          </a:p>
          <a:p>
            <a:pPr algn="l"/>
            <a:r>
              <a:rPr lang="en-US" dirty="0"/>
              <a:t>What if dust builds up and that machine overheats?</a:t>
            </a:r>
          </a:p>
        </p:txBody>
      </p:sp>
    </p:spTree>
    <p:extLst>
      <p:ext uri="{BB962C8B-B14F-4D97-AF65-F5344CB8AC3E}">
        <p14:creationId xmlns:p14="http://schemas.microsoft.com/office/powerpoint/2010/main" val="90580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WS Confidential Dark">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AWS_Powerpoint Template_Confidential_Dark_2022" id="{155B00F2-DB7E-594A-B49F-4E7052BA68C0}" vid="{341F84AF-CB03-4E4D-95E2-46E58DFA8205}"/>
    </a:ext>
  </a:extLst>
</a:theme>
</file>

<file path=ppt/theme/theme2.xml><?xml version="1.0" encoding="utf-8"?>
<a:theme xmlns:a="http://schemas.openxmlformats.org/drawingml/2006/main" name="Office Theme">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AWS Confidential Dark</Template>
  <TotalTime>2831</TotalTime>
  <Words>1096</Words>
  <Application>Microsoft Macintosh PowerPoint</Application>
  <PresentationFormat>Widescreen</PresentationFormat>
  <Paragraphs>234</Paragraphs>
  <Slides>32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Amazon Ember Display</vt:lpstr>
      <vt:lpstr>Lucida Console</vt:lpstr>
      <vt:lpstr>Wingdings</vt:lpstr>
      <vt:lpstr>Amazon Ember Mono</vt:lpstr>
      <vt:lpstr>Arial</vt:lpstr>
      <vt:lpstr>Amazon Ember</vt:lpstr>
      <vt:lpstr>AWS Confidential Dark</vt:lpstr>
      <vt:lpstr>Chaos in Containers Unleashing Resilience</vt:lpstr>
      <vt:lpstr>PowerPoint Presentation</vt:lpstr>
      <vt:lpstr>PowerPoint Presentation</vt:lpstr>
      <vt:lpstr>PowerPoint Presentation</vt:lpstr>
      <vt:lpstr>Amazon Web Services on Prime Day 2023</vt:lpstr>
      <vt:lpstr>“Chaos is always losing, but never defeated”  - Alan Watts</vt:lpstr>
      <vt:lpstr>Chaos is a spectrum</vt:lpstr>
      <vt:lpstr>PowerPoint Presentation</vt:lpstr>
      <vt:lpstr>PowerPoint Presentation</vt:lpstr>
      <vt:lpstr>PowerPoint Presentation</vt:lpstr>
      <vt:lpstr>PowerPoint Presentation</vt:lpstr>
      <vt:lpstr>PowerPoint Presentation</vt:lpstr>
      <vt:lpstr>A resiliency paradox</vt:lpstr>
      <vt:lpstr>“The more a thing tends to be permanent, the more it tends to be lifeless”  - Alan Watts</vt:lpstr>
      <vt:lpstr>Embrace the idea of ephemeral computing</vt:lpstr>
      <vt:lpstr>Containers enable ephemerality</vt:lpstr>
      <vt:lpstr>From description to container deployment</vt:lpstr>
      <vt:lpstr>An orchestrator automatically deploys containers across distributed infrastructure</vt:lpstr>
      <vt:lpstr>PowerPoint Presentation</vt:lpstr>
      <vt:lpstr>PowerPoint Presentation</vt:lpstr>
      <vt:lpstr>PowerPoint Presentation</vt:lpstr>
      <vt:lpstr>The map of chaos reduction so far…</vt:lpstr>
      <vt:lpstr>“The only real mistake is the one from which we learn nothing”  - Henry Ford</vt:lpstr>
      <vt:lpstr>Chaos Engineering Flywheel</vt:lpstr>
      <vt:lpstr>PowerPoint Presentation</vt:lpstr>
      <vt:lpstr>PowerPoint Presentation</vt:lpstr>
      <vt:lpstr>PowerPoint Presentation</vt:lpstr>
      <vt:lpstr>Correction of error document</vt:lpstr>
      <vt:lpstr>A healthy culture of fault correction</vt:lpstr>
      <vt:lpstr>“Do not be dismayed by the brokenness of the world.  All things break. And all things can be mended.  Not with time, as they say, but with intention.”  - L.R. Knost</vt:lpstr>
      <vt:lpstr>Chaos engineering is the idea that resilience is best achieved by learning from intentional chaos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template includes</dc:title>
  <dc:creator>Microsoft Office User</dc:creator>
  <cp:lastModifiedBy>Microsoft Office User</cp:lastModifiedBy>
  <cp:revision>144</cp:revision>
  <dcterms:created xsi:type="dcterms:W3CDTF">2024-02-02T18:52:17Z</dcterms:created>
  <dcterms:modified xsi:type="dcterms:W3CDTF">2024-02-08T16:11:07Z</dcterms:modified>
</cp:coreProperties>
</file>