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57"/>
  </p:notesMasterIdLst>
  <p:sldIdLst>
    <p:sldId id="285" r:id="rId5"/>
    <p:sldId id="332" r:id="rId6"/>
    <p:sldId id="346" r:id="rId7"/>
    <p:sldId id="347" r:id="rId8"/>
    <p:sldId id="348" r:id="rId9"/>
    <p:sldId id="337" r:id="rId10"/>
    <p:sldId id="349" r:id="rId11"/>
    <p:sldId id="343" r:id="rId12"/>
    <p:sldId id="394" r:id="rId13"/>
    <p:sldId id="377" r:id="rId14"/>
    <p:sldId id="395" r:id="rId15"/>
    <p:sldId id="396" r:id="rId16"/>
    <p:sldId id="350" r:id="rId17"/>
    <p:sldId id="397" r:id="rId18"/>
    <p:sldId id="336" r:id="rId19"/>
    <p:sldId id="338" r:id="rId20"/>
    <p:sldId id="339" r:id="rId21"/>
    <p:sldId id="400" r:id="rId22"/>
    <p:sldId id="399" r:id="rId23"/>
    <p:sldId id="398" r:id="rId24"/>
    <p:sldId id="386" r:id="rId25"/>
    <p:sldId id="296" r:id="rId26"/>
    <p:sldId id="351" r:id="rId27"/>
    <p:sldId id="497" r:id="rId28"/>
    <p:sldId id="288" r:id="rId29"/>
    <p:sldId id="353" r:id="rId30"/>
    <p:sldId id="354" r:id="rId31"/>
    <p:sldId id="355" r:id="rId32"/>
    <p:sldId id="356" r:id="rId33"/>
    <p:sldId id="357" r:id="rId34"/>
    <p:sldId id="358" r:id="rId35"/>
    <p:sldId id="360" r:id="rId36"/>
    <p:sldId id="352" r:id="rId37"/>
    <p:sldId id="361" r:id="rId38"/>
    <p:sldId id="388" r:id="rId39"/>
    <p:sldId id="362" r:id="rId40"/>
    <p:sldId id="364" r:id="rId41"/>
    <p:sldId id="366" r:id="rId42"/>
    <p:sldId id="402" r:id="rId43"/>
    <p:sldId id="367" r:id="rId44"/>
    <p:sldId id="389" r:id="rId45"/>
    <p:sldId id="379" r:id="rId46"/>
    <p:sldId id="384" r:id="rId47"/>
    <p:sldId id="401" r:id="rId48"/>
    <p:sldId id="403" r:id="rId49"/>
    <p:sldId id="488" r:id="rId50"/>
    <p:sldId id="496" r:id="rId51"/>
    <p:sldId id="342" r:id="rId52"/>
    <p:sldId id="390" r:id="rId53"/>
    <p:sldId id="391" r:id="rId54"/>
    <p:sldId id="392" r:id="rId55"/>
    <p:sldId id="341"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9D324A-F1D8-2149-A862-35602BDA3F53}">
          <p14:sldIdLst>
            <p14:sldId id="285"/>
          </p14:sldIdLst>
        </p14:section>
        <p14:section name="Why Containers?" id="{4105E110-E104-0743-8D21-B2D837E5E072}">
          <p14:sldIdLst>
            <p14:sldId id="332"/>
            <p14:sldId id="346"/>
            <p14:sldId id="347"/>
            <p14:sldId id="348"/>
            <p14:sldId id="337"/>
            <p14:sldId id="349"/>
            <p14:sldId id="343"/>
            <p14:sldId id="394"/>
            <p14:sldId id="377"/>
            <p14:sldId id="395"/>
            <p14:sldId id="396"/>
            <p14:sldId id="350"/>
            <p14:sldId id="397"/>
            <p14:sldId id="336"/>
            <p14:sldId id="338"/>
            <p14:sldId id="339"/>
            <p14:sldId id="400"/>
            <p14:sldId id="399"/>
            <p14:sldId id="398"/>
          </p14:sldIdLst>
        </p14:section>
        <p14:section name="Amazon ECS" id="{95BCB469-9F2F-3046-89C6-6F1B5A1D2666}">
          <p14:sldIdLst>
            <p14:sldId id="386"/>
            <p14:sldId id="296"/>
            <p14:sldId id="351"/>
            <p14:sldId id="497"/>
            <p14:sldId id="288"/>
            <p14:sldId id="353"/>
            <p14:sldId id="354"/>
            <p14:sldId id="355"/>
            <p14:sldId id="356"/>
            <p14:sldId id="357"/>
            <p14:sldId id="358"/>
            <p14:sldId id="360"/>
            <p14:sldId id="352"/>
            <p14:sldId id="361"/>
            <p14:sldId id="388"/>
            <p14:sldId id="362"/>
            <p14:sldId id="364"/>
            <p14:sldId id="366"/>
            <p14:sldId id="402"/>
            <p14:sldId id="367"/>
          </p14:sldIdLst>
        </p14:section>
        <p14:section name="Amazon EKS" id="{0670B2D5-BEE3-2449-9D2E-E5D3519EDD3C}">
          <p14:sldIdLst>
            <p14:sldId id="389"/>
            <p14:sldId id="379"/>
            <p14:sldId id="384"/>
            <p14:sldId id="401"/>
            <p14:sldId id="403"/>
            <p14:sldId id="488"/>
            <p14:sldId id="496"/>
          </p14:sldIdLst>
        </p14:section>
        <p14:section name="Conclusion" id="{F234FA2C-648B-6E49-BB43-AA66D4431307}">
          <p14:sldIdLst>
            <p14:sldId id="342"/>
            <p14:sldId id="390"/>
            <p14:sldId id="391"/>
            <p14:sldId id="392"/>
            <p14:sldId id="341"/>
          </p14:sldIdLst>
        </p14:section>
      </p14:sectionLst>
    </p:ext>
    <p:ext uri="{EFAFB233-063F-42B5-8137-9DF3F51BA10A}">
      <p15:sldGuideLst xmlns:p15="http://schemas.microsoft.com/office/powerpoint/2012/main">
        <p15:guide id="1" orient="horz" pos="644">
          <p15:clr>
            <a:srgbClr val="A4A3A4"/>
          </p15:clr>
        </p15:guide>
        <p15:guide id="2" orient="horz" pos="2898">
          <p15:clr>
            <a:srgbClr val="A4A3A4"/>
          </p15:clr>
        </p15:guide>
        <p15:guide id="3" orient="horz" pos="2412">
          <p15:clr>
            <a:srgbClr val="A4A3A4"/>
          </p15:clr>
        </p15:guide>
        <p15:guide id="4" orient="horz" pos="3196">
          <p15:clr>
            <a:srgbClr val="A4A3A4"/>
          </p15:clr>
        </p15:guide>
        <p15:guide id="5" orient="horz" pos="1350">
          <p15:clr>
            <a:srgbClr val="A4A3A4"/>
          </p15:clr>
        </p15:guide>
        <p15:guide id="6" orient="horz" pos="1378">
          <p15:clr>
            <a:srgbClr val="A4A3A4"/>
          </p15:clr>
        </p15:guide>
        <p15:guide id="7" orient="horz" pos="2078">
          <p15:clr>
            <a:srgbClr val="A4A3A4"/>
          </p15:clr>
        </p15:guide>
        <p15:guide id="8" orient="horz" pos="125">
          <p15:clr>
            <a:srgbClr val="A4A3A4"/>
          </p15:clr>
        </p15:guide>
        <p15:guide id="9" orient="horz" pos="2106">
          <p15:clr>
            <a:srgbClr val="A4A3A4"/>
          </p15:clr>
        </p15:guide>
        <p15:guide id="10" orient="horz" pos="2859">
          <p15:clr>
            <a:srgbClr val="A4A3A4"/>
          </p15:clr>
        </p15:guide>
        <p15:guide id="11" pos="960">
          <p15:clr>
            <a:srgbClr val="A4A3A4"/>
          </p15:clr>
        </p15:guide>
        <p15:guide id="12" pos="1755">
          <p15:clr>
            <a:srgbClr val="A4A3A4"/>
          </p15:clr>
        </p15:guide>
        <p15:guide id="13" pos="2883">
          <p15:clr>
            <a:srgbClr val="A4A3A4"/>
          </p15:clr>
        </p15:guide>
        <p15:guide id="14" pos="2519">
          <p15:clr>
            <a:srgbClr val="A4A3A4"/>
          </p15:clr>
        </p15:guide>
        <p15:guide id="15" pos="4790">
          <p15:clr>
            <a:srgbClr val="A4A3A4"/>
          </p15:clr>
        </p15:guide>
        <p15:guide id="16" pos="2487">
          <p15:clr>
            <a:srgbClr val="A4A3A4"/>
          </p15:clr>
        </p15:guide>
        <p15:guide id="17" pos="1722">
          <p15:clr>
            <a:srgbClr val="A4A3A4"/>
          </p15:clr>
        </p15:guide>
        <p15:guide id="18" pos="987">
          <p15:clr>
            <a:srgbClr val="A4A3A4"/>
          </p15:clr>
        </p15:guide>
        <p15:guide id="19" pos="4818">
          <p15:clr>
            <a:srgbClr val="A4A3A4"/>
          </p15:clr>
        </p15:guide>
        <p15:guide id="20" pos="3257">
          <p15:clr>
            <a:srgbClr val="A4A3A4"/>
          </p15:clr>
        </p15:guide>
        <p15:guide id="21">
          <p15:clr>
            <a:srgbClr val="A4A3A4"/>
          </p15:clr>
        </p15:guide>
        <p15:guide id="22" pos="3285">
          <p15:clr>
            <a:srgbClr val="A4A3A4"/>
          </p15:clr>
        </p15:guide>
        <p15:guide id="23" pos="4022">
          <p15:clr>
            <a:srgbClr val="A4A3A4"/>
          </p15:clr>
        </p15:guide>
        <p15:guide id="24" pos="4053">
          <p15:clr>
            <a:srgbClr val="A4A3A4"/>
          </p15:clr>
        </p15:guide>
        <p15:guide id="25" pos="5544">
          <p15:clr>
            <a:srgbClr val="A4A3A4"/>
          </p15:clr>
        </p15:guide>
        <p15:guide id="26" pos="220">
          <p15:clr>
            <a:srgbClr val="A4A3A4"/>
          </p15:clr>
        </p15:guide>
        <p15:guide id="27" pos="348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7" name="Anthony Suarez" initials="AJS [8]" lastIdx="1" clrIdx="7"/>
  <p:cmAuthor id="1" name="Alec Catalano" initials="" lastIdx="1" clrIdx="1"/>
  <p:cmAuthor id="8" name="Kaylee McAvoy" initials="KM" lastIdx="30" clrIdx="8"/>
  <p:cmAuthor id="2" name="Anthony Suarez" initials="AJS [9]" lastIdx="1" clrIdx="2"/>
  <p:cmAuthor id="3" name="Anthony Suarez" initials="AJS [10]" lastIdx="1" clrIdx="3"/>
  <p:cmAuthor id="4" name="Anthony Suarez" initials="AJS" lastIdx="3" clrIdx="4"/>
  <p:cmAuthor id="5" name="Anthony Suarez" initials="AJS [6]" lastIdx="1" clrIdx="5"/>
  <p:cmAuthor id="6" name="Anthony Suarez" initials="AJS [7]" lastIdx="1" clrIdx="6"/>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4F81BD"/>
    <a:srgbClr val="595A5D"/>
    <a:srgbClr val="DCDCDC"/>
    <a:srgbClr val="0C9B2E"/>
    <a:srgbClr val="FFFAD0"/>
    <a:srgbClr val="FFF8AE"/>
    <a:srgbClr val="FCB64C"/>
    <a:srgbClr val="FEC46F"/>
    <a:srgbClr val="FFE1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12" autoAdjust="0"/>
    <p:restoredTop sz="87821" autoAdjust="0"/>
  </p:normalViewPr>
  <p:slideViewPr>
    <p:cSldViewPr snapToGrid="0" showGuides="1">
      <p:cViewPr varScale="1">
        <p:scale>
          <a:sx n="125" d="100"/>
          <a:sy n="125" d="100"/>
        </p:scale>
        <p:origin x="200" y="168"/>
      </p:cViewPr>
      <p:guideLst>
        <p:guide orient="horz" pos="644"/>
        <p:guide orient="horz" pos="2898"/>
        <p:guide orient="horz" pos="2412"/>
        <p:guide orient="horz" pos="3196"/>
        <p:guide orient="horz" pos="1350"/>
        <p:guide orient="horz" pos="1378"/>
        <p:guide orient="horz" pos="2078"/>
        <p:guide orient="horz" pos="125"/>
        <p:guide orient="horz" pos="2106"/>
        <p:guide orient="horz" pos="2859"/>
        <p:guide pos="960"/>
        <p:guide pos="1755"/>
        <p:guide pos="2883"/>
        <p:guide pos="2519"/>
        <p:guide pos="4790"/>
        <p:guide pos="2487"/>
        <p:guide pos="1722"/>
        <p:guide pos="987"/>
        <p:guide pos="4818"/>
        <p:guide pos="3257"/>
        <p:guide/>
        <p:guide pos="3285"/>
        <p:guide pos="4022"/>
        <p:guide pos="4053"/>
        <p:guide pos="5544"/>
        <p:guide pos="220"/>
        <p:guide pos="3485"/>
      </p:guideLst>
    </p:cSldViewPr>
  </p:slideViewPr>
  <p:outlineViewPr>
    <p:cViewPr>
      <p:scale>
        <a:sx n="33" d="100"/>
        <a:sy n="33" d="100"/>
      </p:scale>
      <p:origin x="0" y="-170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11-24T12:20:28.174" idx="1">
    <p:pos x="10" y="10"/>
    <p:text>moving this to earlier in the deck</p:text>
    <p:extLst>
      <p:ext uri="{C676402C-5697-4E1C-873F-D02D1690AC5C}">
        <p15:threadingInfo xmlns:p15="http://schemas.microsoft.com/office/powerpoint/2012/main" timeZoneBias="480"/>
      </p:ext>
    </p:extLst>
  </p:cm>
  <p:cm authorId="3" dt="2017-11-24T12:23:05.614" idx="1">
    <p:pos x="10" y="106"/>
    <p:text>Let's get the right ECS logo in here too.</p:text>
    <p:extLst>
      <p:ext uri="{C676402C-5697-4E1C-873F-D02D1690AC5C}">
        <p15:threadingInfo xmlns:p15="http://schemas.microsoft.com/office/powerpoint/2012/main" timeZoneBias="480">
          <p15:parentCm authorId="2" idx="1"/>
        </p15:threadingInfo>
      </p:ext>
    </p:extLst>
  </p:cm>
  <p:cm authorId="4" dt="2017-11-24T13:34:19.189" idx="2">
    <p:pos x="10" y="202"/>
    <p:text>should we add somethign around IAM Roles for Tasks? AutoScaling?</p:text>
    <p:extLst>
      <p:ext uri="{C676402C-5697-4E1C-873F-D02D1690AC5C}">
        <p15:threadingInfo xmlns:p15="http://schemas.microsoft.com/office/powerpoint/2012/main" timeZoneBias="480">
          <p15:parentCm authorId="2" idx="1"/>
        </p15:threadingInfo>
      </p:ext>
    </p:extLst>
  </p:cm>
  <p:cm authorId="4" dt="2017-11-24T13:34:54.055" idx="3">
    <p:pos x="10" y="298"/>
    <p:text>CloudWatch Metrics / Logging</p:text>
    <p:extLst>
      <p:ext uri="{C676402C-5697-4E1C-873F-D02D1690AC5C}">
        <p15:threadingInfo xmlns:p15="http://schemas.microsoft.com/office/powerpoint/2012/main" timeZoneBias="480">
          <p15:parentCm authorId="2"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11-24T12:20:28.174" idx="1">
    <p:pos x="10" y="10"/>
    <p:text>moving this to earlier in the deck</p:text>
    <p:extLst>
      <p:ext uri="{C676402C-5697-4E1C-873F-D02D1690AC5C}">
        <p15:threadingInfo xmlns:p15="http://schemas.microsoft.com/office/powerpoint/2012/main" timeZoneBias="480"/>
      </p:ext>
    </p:extLst>
  </p:cm>
  <p:cm authorId="3" dt="2017-11-24T12:23:05.614" idx="1">
    <p:pos x="10" y="106"/>
    <p:text>Let's get the right ECS logo in here too.</p:text>
    <p:extLst>
      <p:ext uri="{C676402C-5697-4E1C-873F-D02D1690AC5C}">
        <p15:threadingInfo xmlns:p15="http://schemas.microsoft.com/office/powerpoint/2012/main" timeZoneBias="480">
          <p15:parentCm authorId="2" idx="1"/>
        </p15:threadingInfo>
      </p:ext>
    </p:extLst>
  </p:cm>
  <p:cm authorId="4" dt="2017-11-24T13:34:19.189" idx="2">
    <p:pos x="10" y="202"/>
    <p:text>should we add somethign around IAM Roles for Tasks? AutoScaling?</p:text>
    <p:extLst>
      <p:ext uri="{C676402C-5697-4E1C-873F-D02D1690AC5C}">
        <p15:threadingInfo xmlns:p15="http://schemas.microsoft.com/office/powerpoint/2012/main" timeZoneBias="480">
          <p15:parentCm authorId="2" idx="1"/>
        </p15:threadingInfo>
      </p:ext>
    </p:extLst>
  </p:cm>
  <p:cm authorId="4" dt="2017-11-24T13:34:54.055" idx="3">
    <p:pos x="10" y="298"/>
    <p:text>CloudWatch Metrics / Logging</p:text>
    <p:extLst>
      <p:ext uri="{C676402C-5697-4E1C-873F-D02D1690AC5C}">
        <p15:threadingInfo xmlns:p15="http://schemas.microsoft.com/office/powerpoint/2012/main" timeZoneBias="480">
          <p15:parentCm authorId="2"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0B25AC41-3BEC-9247-8322-91B80C013F2D}" type="datetimeFigureOut">
              <a:rPr lang="en-US" smtClean="0"/>
              <a:pPr/>
              <a:t>2/6/20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Docker is a platform designed to help automate deployment of application containers.</a:t>
            </a:r>
          </a:p>
          <a:p>
            <a:pPr lvl="0">
              <a:defRPr sz="1800"/>
            </a:pPr>
            <a:r>
              <a:rPr lang="en-US" sz="1200" dirty="0"/>
              <a:t>It was built by the Docker, Inc., who were previously “</a:t>
            </a:r>
            <a:r>
              <a:rPr lang="en-US" sz="1200" dirty="0" err="1"/>
              <a:t>DotCloud</a:t>
            </a:r>
            <a:r>
              <a:rPr lang="en-US" sz="1200" dirty="0"/>
              <a:t>”, a PaaS platform.</a:t>
            </a:r>
          </a:p>
          <a:p>
            <a:pPr lvl="0">
              <a:defRPr sz="1800"/>
            </a:pPr>
            <a:endParaRPr lang="en-US" sz="1200" dirty="0"/>
          </a:p>
          <a:p>
            <a:pPr lvl="0">
              <a:defRPr sz="1800"/>
            </a:pPr>
            <a:endParaRPr lang="en-US" sz="1200" dirty="0"/>
          </a:p>
          <a:p>
            <a:pPr lvl="0">
              <a:defRPr sz="1800"/>
            </a:pPr>
            <a:endParaRPr lang="en-US" sz="1200" dirty="0"/>
          </a:p>
          <a:p>
            <a:pPr lvl="0">
              <a:defRPr sz="1800"/>
            </a:pPr>
            <a:endParaRPr lang="en-US" sz="1200" dirty="0"/>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a:t>
            </a:fld>
            <a:endParaRPr lang="en-US" dirty="0"/>
          </a:p>
        </p:txBody>
      </p:sp>
    </p:spTree>
    <p:extLst>
      <p:ext uri="{BB962C8B-B14F-4D97-AF65-F5344CB8AC3E}">
        <p14:creationId xmlns:p14="http://schemas.microsoft.com/office/powerpoint/2010/main" val="21270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a:t>
            </a:r>
            <a:r>
              <a:rPr lang="en-US" baseline="0" dirty="0"/>
              <a:t> each of you, are the critical key to our innovation. We love to listen to customers (you), understand your use cases, learn, use those ideas to fuel our experimentation and find ways to then build innovative new features to solve the problems and challenges we are hearing about. We get those features into your hands, and then the fly wheel spins again </a:t>
            </a:r>
            <a:r>
              <a:rPr lang="mr-IN" baseline="0" dirty="0"/>
              <a:t>–</a:t>
            </a:r>
            <a:r>
              <a:rPr lang="en-US" baseline="0" dirty="0"/>
              <a:t> with new feedback, ideas, use cases, etc.</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This process has helped us to deliver over 50 new features since 2015.</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One of the most prominent things we’ve heard from our ECS customers is that you would love to only have to think about the container </a:t>
            </a:r>
            <a:r>
              <a:rPr lang="mr-IN" sz="1200" b="0" i="0" kern="1200" baseline="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or application </a:t>
            </a:r>
            <a:r>
              <a:rPr lang="mr-IN" sz="1200" b="0" i="0" kern="1200" baseline="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and not have to manage any of the underlying EC2 infrastructure.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34</a:t>
            </a:fld>
            <a:endParaRPr lang="en-US"/>
          </a:p>
        </p:txBody>
      </p:sp>
    </p:spTree>
    <p:extLst>
      <p:ext uri="{BB962C8B-B14F-4D97-AF65-F5344CB8AC3E}">
        <p14:creationId xmlns:p14="http://schemas.microsoft.com/office/powerpoint/2010/main" val="145558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xfrm>
            <a:off x="381000" y="685800"/>
            <a:ext cx="6096000" cy="3429000"/>
          </a:xfrm>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r>
              <a:rPr lang="en-US" dirty="0"/>
              <a:t>Today’s container management systems spend too much time and emphasis</a:t>
            </a:r>
            <a:r>
              <a:rPr lang="en-US" baseline="0" dirty="0"/>
              <a:t> on a cluster of machines.</a:t>
            </a:r>
          </a:p>
          <a:p>
            <a:endParaRPr lang="en-US" baseline="0" dirty="0"/>
          </a:p>
          <a:p>
            <a:r>
              <a:rPr lang="en-US" dirty="0"/>
              <a:t>https://</a:t>
            </a:r>
            <a:r>
              <a:rPr lang="en-US" dirty="0" err="1"/>
              <a:t>www.istockphoto.com</a:t>
            </a:r>
            <a:r>
              <a:rPr lang="en-US" dirty="0"/>
              <a:t>/photo/data-processing-center-gm531044829-55048050</a:t>
            </a:r>
            <a:endParaRPr dirty="0"/>
          </a:p>
        </p:txBody>
      </p:sp>
    </p:spTree>
    <p:extLst>
      <p:ext uri="{BB962C8B-B14F-4D97-AF65-F5344CB8AC3E}">
        <p14:creationId xmlns:p14="http://schemas.microsoft.com/office/powerpoint/2010/main" val="67752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took this feedback</a:t>
            </a:r>
            <a:r>
              <a:rPr lang="en-US" baseline="0" dirty="0"/>
              <a:t> and have worked hard over the past year to build a technology that allows customers to focus entirely on their applications and work with their applications directly at the container or task-level.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91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Fargate:</a:t>
            </a:r>
          </a:p>
          <a:p>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You have</a:t>
            </a:r>
            <a:r>
              <a:rPr lang="en-US" sz="1200" kern="1200" baseline="0" dirty="0">
                <a:solidFill>
                  <a:schemeClr val="tx1"/>
                </a:solidFill>
                <a:effectLst/>
                <a:latin typeface="+mn-lt"/>
                <a:ea typeface="+mn-ea"/>
                <a:cs typeface="+mn-cs"/>
              </a:rPr>
              <a:t> no instances to </a:t>
            </a:r>
            <a:r>
              <a:rPr lang="en-US" sz="1200" kern="1200" dirty="0">
                <a:solidFill>
                  <a:schemeClr val="tx1"/>
                </a:solidFill>
                <a:effectLst/>
                <a:latin typeface="+mn-lt"/>
                <a:ea typeface="+mn-ea"/>
                <a:cs typeface="+mn-cs"/>
              </a:rPr>
              <a:t>manage: no more patching OS or runtimes</a:t>
            </a:r>
          </a:p>
          <a:p>
            <a:pPr marL="228600" indent="-228600">
              <a:buAutoNum type="arabicPeriod"/>
            </a:pPr>
            <a:r>
              <a:rPr lang="en-US" sz="1200" kern="1200" dirty="0">
                <a:solidFill>
                  <a:schemeClr val="tx1"/>
                </a:solidFill>
                <a:effectLst/>
                <a:latin typeface="+mn-lt"/>
                <a:ea typeface="+mn-ea"/>
                <a:cs typeface="+mn-cs"/>
              </a:rPr>
              <a:t>With the new Task Native API, you don’t need to worry about clusters</a:t>
            </a:r>
            <a:r>
              <a:rPr lang="en-US" sz="1200" kern="1200" baseline="0" dirty="0">
                <a:solidFill>
                  <a:schemeClr val="tx1"/>
                </a:solidFill>
                <a:effectLst/>
                <a:latin typeface="+mn-lt"/>
                <a:ea typeface="+mn-ea"/>
                <a:cs typeface="+mn-cs"/>
              </a:rPr>
              <a:t> (they are their as an organizational and security boundary), but you don’t need tow think about cluster utilization or Auto Scaling of compute resources within the cluster.</a:t>
            </a:r>
          </a:p>
          <a:p>
            <a:pPr marL="228600" indent="-228600">
              <a:buAutoNum type="arabicPeriod"/>
            </a:pPr>
            <a:r>
              <a:rPr lang="en-US" sz="1200" kern="1200" dirty="0">
                <a:solidFill>
                  <a:schemeClr val="tx1"/>
                </a:solidFill>
                <a:effectLst/>
                <a:latin typeface="+mn-lt"/>
                <a:ea typeface="+mn-ea"/>
                <a:cs typeface="+mn-cs"/>
              </a:rPr>
              <a:t>With the resource based pricing model you only pay for the resources you provision for each task.</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think Fargate fundamentally changes how you think about consumption;</a:t>
            </a:r>
            <a:r>
              <a:rPr lang="en-US" sz="1200" kern="1200" baseline="0" dirty="0">
                <a:solidFill>
                  <a:schemeClr val="tx1"/>
                </a:solidFill>
                <a:effectLst/>
                <a:latin typeface="+mn-lt"/>
                <a:ea typeface="+mn-ea"/>
                <a:cs typeface="+mn-cs"/>
              </a:rPr>
              <a:t> how you will run and deploy your applications with containers.</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26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AWS Fargate is designed to be used with Amazon ECS, the core APIs, scheduling, and placement concepts </a:t>
            </a:r>
            <a:r>
              <a:rPr lang="en-US" sz="1200" kern="1200" baseline="0" dirty="0" err="1">
                <a:solidFill>
                  <a:schemeClr val="tx1"/>
                </a:solidFill>
                <a:effectLst/>
                <a:latin typeface="+mn-lt"/>
                <a:ea typeface="+mn-ea"/>
                <a:cs typeface="+mn-cs"/>
              </a:rPr>
              <a:t>remaing</a:t>
            </a:r>
            <a:r>
              <a:rPr lang="en-US" sz="1200" kern="1200" baseline="0" dirty="0">
                <a:solidFill>
                  <a:schemeClr val="tx1"/>
                </a:solidFill>
                <a:effectLst/>
                <a:latin typeface="+mn-lt"/>
                <a:ea typeface="+mn-ea"/>
                <a:cs typeface="+mn-cs"/>
              </a:rPr>
              <a:t> the same and you can continue to benefit from investments we’ve made there over the past three years with access to the same rich set of features and capabilities to run in production and at scale.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07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381000" y="685800"/>
            <a:ext cx="6096000" cy="3429000"/>
          </a:xfrm>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rPr dirty="0"/>
              <a:t>A number of our customers run Kubernetes, either because they love the community and tools around k8s, and it is a very rich community and a broad set of tools, or because they want a toolchain that is just as portable as the containers running underneath.  Most the k8s in the world runs on AWS.  We wanted to make sure they had a great experience.</a:t>
            </a:r>
          </a:p>
        </p:txBody>
      </p:sp>
    </p:spTree>
    <p:extLst>
      <p:ext uri="{BB962C8B-B14F-4D97-AF65-F5344CB8AC3E}">
        <p14:creationId xmlns:p14="http://schemas.microsoft.com/office/powerpoint/2010/main" val="1188826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xfrm>
            <a:off x="381000" y="685800"/>
            <a:ext cx="6096000" cy="3429000"/>
          </a:xfrm>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r>
              <a:t>Announcing the preview for Amazon EKS</a:t>
            </a:r>
          </a:p>
        </p:txBody>
      </p:sp>
    </p:spTree>
    <p:extLst>
      <p:ext uri="{BB962C8B-B14F-4D97-AF65-F5344CB8AC3E}">
        <p14:creationId xmlns:p14="http://schemas.microsoft.com/office/powerpoint/2010/main" val="184794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managing worker nodes can get annoying. It can be challenging to know just how many worker nodes you need to run your desired number of pods. In 2018 we will release a fully managed approach where the Kubernetes masters are run by AWS, and you also don’t have to manage worker nodes. Instead you will have the option to utilize AWS </a:t>
            </a:r>
            <a:r>
              <a:rPr lang="en-US" dirty="0" err="1"/>
              <a:t>Fargate</a:t>
            </a:r>
            <a:r>
              <a:rPr lang="en-US" dirty="0"/>
              <a:t>. </a:t>
            </a:r>
            <a:r>
              <a:rPr lang="en-US" dirty="0" err="1"/>
              <a:t>Fargate</a:t>
            </a:r>
            <a:r>
              <a:rPr lang="en-US" dirty="0"/>
              <a:t> is our on-demand container platform. Just like EC2 made it easy to get a VM on-demand without having to worry about physical servers in a datacenter, </a:t>
            </a:r>
            <a:r>
              <a:rPr lang="en-US" dirty="0" err="1"/>
              <a:t>Fargate</a:t>
            </a:r>
            <a:r>
              <a:rPr lang="en-US" dirty="0"/>
              <a:t> makes it easy to run a container on-demand without even worrying about VM’s.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46</a:t>
            </a:fld>
            <a:endParaRPr lang="en-US" dirty="0"/>
          </a:p>
        </p:txBody>
      </p:sp>
    </p:spTree>
    <p:extLst>
      <p:ext uri="{BB962C8B-B14F-4D97-AF65-F5344CB8AC3E}">
        <p14:creationId xmlns:p14="http://schemas.microsoft.com/office/powerpoint/2010/main" val="1997981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step along the road to this fully managed Kubernetes is “virtual-</a:t>
            </a:r>
            <a:r>
              <a:rPr lang="en-US" dirty="0" err="1"/>
              <a:t>kubelet</a:t>
            </a:r>
            <a:r>
              <a:rPr lang="en-US" dirty="0"/>
              <a:t>”. This project is intended as a first look at an infinite scaling Kubernetes. The way it works is virtual-</a:t>
            </a:r>
            <a:r>
              <a:rPr lang="en-US" dirty="0" err="1"/>
              <a:t>kubelet</a:t>
            </a:r>
            <a:r>
              <a:rPr lang="en-US" dirty="0"/>
              <a:t> registers itself with the Kubernetes masters as if it is a worker node. But this special worker node has essentially infinite capacity to run pods because it isn’t running the pods inside a VM. Instead it is farming the pods out to AWS </a:t>
            </a:r>
            <a:r>
              <a:rPr lang="en-US" dirty="0" err="1"/>
              <a:t>Fargate</a:t>
            </a:r>
            <a:r>
              <a:rPr lang="en-US" dirty="0"/>
              <a:t> to run. This project is something that you can try out right now with your Kubernetes cluster. It isn’t necessarily production ready. There are still some caveats and room for improvement but it will serve as a first taste of what the future has in store.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47</a:t>
            </a:fld>
            <a:endParaRPr lang="en-US" dirty="0"/>
          </a:p>
        </p:txBody>
      </p:sp>
    </p:spTree>
    <p:extLst>
      <p:ext uri="{BB962C8B-B14F-4D97-AF65-F5344CB8AC3E}">
        <p14:creationId xmlns:p14="http://schemas.microsoft.com/office/powerpoint/2010/main" val="4024021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52</a:t>
            </a:fld>
            <a:endParaRPr lang="en-US" dirty="0"/>
          </a:p>
        </p:txBody>
      </p:sp>
    </p:spTree>
    <p:extLst>
      <p:ext uri="{BB962C8B-B14F-4D97-AF65-F5344CB8AC3E}">
        <p14:creationId xmlns:p14="http://schemas.microsoft.com/office/powerpoint/2010/main" val="117715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a:t>
            </a:fld>
            <a:endParaRPr lang="en-US" dirty="0"/>
          </a:p>
        </p:txBody>
      </p:sp>
    </p:spTree>
    <p:extLst>
      <p:ext uri="{BB962C8B-B14F-4D97-AF65-F5344CB8AC3E}">
        <p14:creationId xmlns:p14="http://schemas.microsoft.com/office/powerpoint/2010/main" val="209860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a:t>
            </a:r>
            <a:r>
              <a:rPr lang="en-US" baseline="0" dirty="0"/>
              <a:t>t to store your container images in the cloud, Amazon ECR is a managed </a:t>
            </a:r>
            <a:r>
              <a:rPr lang="en-US" baseline="0" dirty="0" err="1"/>
              <a:t>docker</a:t>
            </a:r>
            <a:r>
              <a:rPr lang="en-US" baseline="0" dirty="0"/>
              <a:t> image registry that is secure, highly available and integrated with Amazon ECS and the Docker CLI.</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a:t>
            </a:fld>
            <a:endParaRPr lang="en-US" dirty="0"/>
          </a:p>
        </p:txBody>
      </p:sp>
    </p:spTree>
    <p:extLst>
      <p:ext uri="{BB962C8B-B14F-4D97-AF65-F5344CB8AC3E}">
        <p14:creationId xmlns:p14="http://schemas.microsoft.com/office/powerpoint/2010/main" val="158448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16</a:t>
            </a:fld>
            <a:endParaRPr lang="en-US" dirty="0"/>
          </a:p>
        </p:txBody>
      </p:sp>
    </p:spTree>
    <p:extLst>
      <p:ext uri="{BB962C8B-B14F-4D97-AF65-F5344CB8AC3E}">
        <p14:creationId xmlns:p14="http://schemas.microsoft.com/office/powerpoint/2010/main" val="43116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Makes it easier to build &amp; deploy things more rapidly, because the environment is the same. Build the container in dev, push to test, release to prod. This can also be useful for customers running hybrid environments.</a:t>
            </a:r>
          </a:p>
          <a:p>
            <a:pPr lvl="0">
              <a:defRPr sz="1800"/>
            </a:pPr>
            <a:endParaRPr lang="en-US" sz="1200" dirty="0"/>
          </a:p>
          <a:p>
            <a:pPr lvl="0">
              <a:defRPr sz="1800"/>
            </a:pPr>
            <a:r>
              <a:rPr lang="en-US" sz="1200" dirty="0"/>
              <a:t>Makes it easier to keep consistent environments for SOAs or Micro-Services. Also, many of these services aren’t very resource intensive, so you can place them together on one instance.</a:t>
            </a:r>
          </a:p>
          <a:p>
            <a:pPr lvl="0">
              <a:defRPr sz="1800"/>
            </a:pPr>
            <a:endParaRPr lang="en-US" sz="1200" dirty="0"/>
          </a:p>
          <a:p>
            <a:pPr lvl="0">
              <a:defRPr sz="1800"/>
            </a:pPr>
            <a:r>
              <a:rPr lang="en-US" sz="1200" dirty="0"/>
              <a:t>Sometimes customers have short-lived workflows that need to setup environments (e.g. queue systems, CI jobs, etc.), which doesn’t always map too well to EC2’s per-hour billing model. Docker can be one workaround, allowing them to push &amp; pop containers on to the instance.</a:t>
            </a:r>
          </a:p>
          <a:p>
            <a:pPr lvl="0">
              <a:defRPr sz="1800"/>
            </a:pPr>
            <a:endParaRPr lang="en-US" sz="1200" dirty="0"/>
          </a:p>
          <a:p>
            <a:pPr lvl="0">
              <a:defRPr sz="1800"/>
            </a:pPr>
            <a:r>
              <a:rPr lang="en-US" sz="1200" dirty="0"/>
              <a:t>Can be useful for isolated execution when testing user code. E.g. Go Playground or similar.</a:t>
            </a:r>
          </a:p>
          <a:p>
            <a:pPr lvl="0">
              <a:defRPr sz="1800"/>
            </a:pPr>
            <a:endParaRPr lang="en-US" sz="1200" dirty="0"/>
          </a:p>
          <a:p>
            <a:pPr lvl="0">
              <a:defRPr sz="1800"/>
            </a:pPr>
            <a:endParaRPr lang="en-US" sz="1200" dirty="0"/>
          </a:p>
          <a:p>
            <a:pPr lvl="0">
              <a:defRPr sz="1800"/>
            </a:pPr>
            <a:r>
              <a:rPr lang="en-US" sz="1200" dirty="0"/>
              <a:t> </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17</a:t>
            </a:fld>
            <a:endParaRPr lang="en-US" dirty="0"/>
          </a:p>
        </p:txBody>
      </p:sp>
    </p:spTree>
    <p:extLst>
      <p:ext uri="{BB962C8B-B14F-4D97-AF65-F5344CB8AC3E}">
        <p14:creationId xmlns:p14="http://schemas.microsoft.com/office/powerpoint/2010/main" val="102109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23</a:t>
            </a:fld>
            <a:endParaRPr lang="en-US" dirty="0"/>
          </a:p>
        </p:txBody>
      </p:sp>
    </p:spTree>
    <p:extLst>
      <p:ext uri="{BB962C8B-B14F-4D97-AF65-F5344CB8AC3E}">
        <p14:creationId xmlns:p14="http://schemas.microsoft.com/office/powerpoint/2010/main" val="43015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aws</a:t>
            </a:r>
            <a:r>
              <a:rPr lang="en-US" baseline="0" dirty="0"/>
              <a:t> ecs describ-service --cluster ecs-demo --name my-service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25</a:t>
            </a:fld>
            <a:endParaRPr lang="en-US" dirty="0"/>
          </a:p>
        </p:txBody>
      </p:sp>
    </p:spTree>
    <p:extLst>
      <p:ext uri="{BB962C8B-B14F-4D97-AF65-F5344CB8AC3E}">
        <p14:creationId xmlns:p14="http://schemas.microsoft.com/office/powerpoint/2010/main" val="2702380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ensure we can support every workload, we’ve provided containers running on Amazon ECS deep integration with the</a:t>
            </a:r>
            <a:r>
              <a:rPr lang="en-US" sz="1200" kern="1200" baseline="0" dirty="0">
                <a:solidFill>
                  <a:schemeClr val="tx1"/>
                </a:solidFill>
                <a:effectLst/>
                <a:latin typeface="+mn-lt"/>
                <a:ea typeface="+mn-ea"/>
                <a:cs typeface="+mn-cs"/>
              </a:rPr>
              <a:t> breadth of </a:t>
            </a:r>
            <a:r>
              <a:rPr lang="en-US" sz="1200" kern="1200" dirty="0">
                <a:solidFill>
                  <a:schemeClr val="tx1"/>
                </a:solidFill>
                <a:effectLst/>
                <a:latin typeface="+mn-lt"/>
                <a:ea typeface="+mn-ea"/>
                <a:cs typeface="+mn-cs"/>
              </a:rPr>
              <a:t>AWS platform features and capabilities to make it easier to run container-based applications in production. These integrations include support for AWS VPC task networking, IAM roles and Security Groups for tasks, Load Balancer support (ELB, ALB, NLB), Task Auto Scaling for clusters and Tasks, and CloudWatch Metrics and Logs.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provide a rich set of developer</a:t>
            </a:r>
            <a:r>
              <a:rPr lang="en-US" sz="1200" kern="1200" baseline="0" dirty="0">
                <a:solidFill>
                  <a:schemeClr val="tx1"/>
                </a:solidFill>
                <a:effectLst/>
                <a:latin typeface="+mn-lt"/>
                <a:ea typeface="+mn-ea"/>
                <a:cs typeface="+mn-cs"/>
              </a:rPr>
              <a:t> tools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 it easier to build complex applications on AWS, including integration with AWS </a:t>
            </a:r>
            <a:r>
              <a:rPr lang="en-US" sz="1200" kern="1200" dirty="0" err="1">
                <a:solidFill>
                  <a:schemeClr val="tx1"/>
                </a:solidFill>
                <a:effectLst/>
                <a:latin typeface="+mn-lt"/>
                <a:ea typeface="+mn-ea"/>
                <a:cs typeface="+mn-cs"/>
              </a:rPr>
              <a:t>CodePipeline</a:t>
            </a:r>
            <a:r>
              <a:rPr lang="en-US" sz="1200" kern="1200" dirty="0">
                <a:solidFill>
                  <a:schemeClr val="tx1"/>
                </a:solidFill>
                <a:effectLst/>
                <a:latin typeface="+mn-lt"/>
                <a:ea typeface="+mn-ea"/>
                <a:cs typeface="+mn-cs"/>
              </a:rPr>
              <a:t> and the ECS CLI which offers a</a:t>
            </a:r>
            <a:r>
              <a:rPr lang="en-US" sz="1200" kern="1200" baseline="0" dirty="0">
                <a:solidFill>
                  <a:schemeClr val="tx1"/>
                </a:solidFill>
                <a:effectLst/>
                <a:latin typeface="+mn-lt"/>
                <a:ea typeface="+mn-ea"/>
                <a:cs typeface="+mn-cs"/>
              </a:rPr>
              <a:t> simplified, yet powerful, user experience for getting started with ECS</a:t>
            </a:r>
            <a:r>
              <a:rPr lang="en-US" sz="1200" kern="1200" dirty="0">
                <a:solidFill>
                  <a:schemeClr val="tx1"/>
                </a:solidFill>
                <a:effectLst/>
                <a:latin typeface="+mn-lt"/>
                <a:ea typeface="+mn-ea"/>
                <a:cs typeface="+mn-cs"/>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ECS</a:t>
            </a:r>
            <a:r>
              <a:rPr lang="en-US" baseline="0" dirty="0"/>
              <a:t> and Auto Scaling, customers can run applications that can grow to support cloud-scale applications.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a:t>
            </a:r>
            <a:r>
              <a:rPr lang="en-US" baseline="0" dirty="0"/>
              <a:t> Nate</a:t>
            </a:r>
            <a:endParaRPr lang="en-US" dirty="0"/>
          </a:p>
          <a:p>
            <a:r>
              <a:rPr lang="en-US" dirty="0"/>
              <a:t>What do you think about talk track here?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70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sysClr val="windowText" lastClr="000000"/>
                </a:solidFill>
                <a:effectLst/>
                <a:uLnTx/>
                <a:uFillTx/>
                <a:latin typeface="Helvetica Neue"/>
                <a:sym typeface="Helvetica Neue"/>
              </a:rPr>
              <a:t>Today, startups to fortune 500 companies run tens of millions of applications worldwide on AWS using Amazon ECS. Amazon ECS has become so popular across a broad range of use cases because it allows you to easily run and manage Docker-enabled applications across a cluster of Amazon EC2 instances, without having to support your own cluster management infrastructure.</a:t>
            </a:r>
          </a:p>
        </p:txBody>
      </p:sp>
    </p:spTree>
    <p:extLst>
      <p:ext uri="{BB962C8B-B14F-4D97-AF65-F5344CB8AC3E}">
        <p14:creationId xmlns:p14="http://schemas.microsoft.com/office/powerpoint/2010/main" val="867440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11"/>
          <p:cNvSpPr>
            <a:spLocks noGrp="1"/>
          </p:cNvSpPr>
          <p:nvPr>
            <p:ph type="body" sz="quarter" idx="10" hasCustomPrompt="1"/>
          </p:nvPr>
        </p:nvSpPr>
        <p:spPr>
          <a:xfrm>
            <a:off x="487899" y="3482770"/>
            <a:ext cx="3683000" cy="433387"/>
          </a:xfrm>
        </p:spPr>
        <p:txBody>
          <a:bodyPr>
            <a:normAutofit/>
          </a:bodyPr>
          <a:lstStyle>
            <a:lvl1pPr marL="0" indent="0" algn="l">
              <a:buNone/>
              <a:defRPr sz="1600" baseline="0"/>
            </a:lvl1pPr>
          </a:lstStyle>
          <a:p>
            <a:pPr lvl="0"/>
            <a:r>
              <a:rPr lang="en-US" dirty="0"/>
              <a:t>Click to edit Presenter, Team</a:t>
            </a:r>
          </a:p>
        </p:txBody>
      </p:sp>
      <p:sp>
        <p:nvSpPr>
          <p:cNvPr id="7" name="Text Placeholder 11"/>
          <p:cNvSpPr>
            <a:spLocks noGrp="1"/>
          </p:cNvSpPr>
          <p:nvPr>
            <p:ph type="body" sz="quarter" idx="11" hasCustomPrompt="1"/>
          </p:nvPr>
        </p:nvSpPr>
        <p:spPr>
          <a:xfrm>
            <a:off x="487899" y="3863771"/>
            <a:ext cx="3683000" cy="369888"/>
          </a:xfrm>
        </p:spPr>
        <p:txBody>
          <a:bodyPr>
            <a:normAutofit/>
          </a:bodyPr>
          <a:lstStyle>
            <a:lvl1pPr marL="0" indent="0" algn="l">
              <a:buNone/>
              <a:defRPr sz="1600" baseline="0">
                <a:solidFill>
                  <a:schemeClr val="accent6"/>
                </a:solidFill>
              </a:defRPr>
            </a:lvl1pPr>
          </a:lstStyle>
          <a:p>
            <a:pPr lvl="0"/>
            <a:r>
              <a:rPr lang="en-US" dirty="0"/>
              <a:t>Click to edit Date</a:t>
            </a:r>
          </a:p>
        </p:txBody>
      </p:sp>
      <p:sp>
        <p:nvSpPr>
          <p:cNvPr id="10" name="Text Placeholder 8"/>
          <p:cNvSpPr>
            <a:spLocks noGrp="1"/>
          </p:cNvSpPr>
          <p:nvPr>
            <p:ph type="body" sz="quarter" idx="12" hasCustomPrompt="1"/>
          </p:nvPr>
        </p:nvSpPr>
        <p:spPr>
          <a:xfrm>
            <a:off x="487899" y="1250571"/>
            <a:ext cx="7324988" cy="744537"/>
          </a:xfrm>
        </p:spPr>
        <p:txBody>
          <a:bodyPr>
            <a:noAutofit/>
          </a:bodyPr>
          <a:lstStyle>
            <a:lvl1pPr marL="0" indent="0" algn="l">
              <a:buNone/>
              <a:defRPr sz="4000" b="1" baseline="0"/>
            </a:lvl1pPr>
          </a:lstStyle>
          <a:p>
            <a:pPr lvl="0"/>
            <a:r>
              <a:rPr lang="en-US" dirty="0"/>
              <a:t>Click to edit Master title style</a:t>
            </a:r>
          </a:p>
        </p:txBody>
      </p:sp>
      <p:sp>
        <p:nvSpPr>
          <p:cNvPr id="12" name="Text Placeholder 11"/>
          <p:cNvSpPr>
            <a:spLocks noGrp="1"/>
          </p:cNvSpPr>
          <p:nvPr>
            <p:ph type="body" sz="quarter" idx="13"/>
          </p:nvPr>
        </p:nvSpPr>
        <p:spPr>
          <a:xfrm>
            <a:off x="487899" y="2000918"/>
            <a:ext cx="6041582" cy="487849"/>
          </a:xfrm>
        </p:spPr>
        <p:txBody>
          <a:bodyPr/>
          <a:lstStyle>
            <a:lvl1pPr marL="0" indent="0" algn="l">
              <a:buNone/>
              <a:defRPr/>
            </a:lvl1pPr>
          </a:lstStyle>
          <a:p>
            <a:pPr lvl="0"/>
            <a:r>
              <a:rPr lang="en-US"/>
              <a:t>Click to edit Master text styles</a:t>
            </a:r>
          </a:p>
        </p:txBody>
      </p:sp>
      <p:sp>
        <p:nvSpPr>
          <p:cNvPr id="13" name="TextBox 12"/>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2017, Amazon Web Services, Inc. or its Affiliates. All rights reserved.</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Tree>
    <p:extLst>
      <p:ext uri="{BB962C8B-B14F-4D97-AF65-F5344CB8AC3E}">
        <p14:creationId xmlns:p14="http://schemas.microsoft.com/office/powerpoint/2010/main" val="2005314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p>
        </p:txBody>
      </p:sp>
      <p:sp>
        <p:nvSpPr>
          <p:cNvPr id="3" name="Text Placeholder 3"/>
          <p:cNvSpPr>
            <a:spLocks noGrp="1"/>
          </p:cNvSpPr>
          <p:nvPr>
            <p:ph type="body" sz="half" idx="2"/>
          </p:nvPr>
        </p:nvSpPr>
        <p:spPr>
          <a:xfrm>
            <a:off x="339933" y="2151897"/>
            <a:ext cx="1924050" cy="340940"/>
          </a:xfrm>
        </p:spPr>
        <p:txBody>
          <a:bodyPr>
            <a:noAutofit/>
          </a:bodyPr>
          <a:lstStyle>
            <a:lvl1pPr marL="0" indent="0" algn="ctr">
              <a:buNone/>
              <a:defRPr sz="1400">
                <a:solidFill>
                  <a:schemeClr val="accent6">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ext Placeholder 3"/>
          <p:cNvSpPr>
            <a:spLocks noGrp="1"/>
          </p:cNvSpPr>
          <p:nvPr>
            <p:ph type="body" sz="half" idx="11"/>
          </p:nvPr>
        </p:nvSpPr>
        <p:spPr>
          <a:xfrm>
            <a:off x="3479308" y="2151897"/>
            <a:ext cx="1924050" cy="340940"/>
          </a:xfrm>
        </p:spPr>
        <p:txBody>
          <a:bodyPr>
            <a:noAutofit/>
          </a:bodyPr>
          <a:lstStyle>
            <a:lvl1pPr marL="0" indent="0" algn="ctr">
              <a:buNone/>
              <a:defRPr sz="1400">
                <a:solidFill>
                  <a:schemeClr val="accent6">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3"/>
          <p:cNvSpPr>
            <a:spLocks noGrp="1"/>
          </p:cNvSpPr>
          <p:nvPr>
            <p:ph type="body" sz="half" idx="13"/>
          </p:nvPr>
        </p:nvSpPr>
        <p:spPr>
          <a:xfrm>
            <a:off x="6624974" y="2151897"/>
            <a:ext cx="1924050" cy="340940"/>
          </a:xfrm>
        </p:spPr>
        <p:txBody>
          <a:bodyPr>
            <a:noAutofit/>
          </a:bodyPr>
          <a:lstStyle>
            <a:lvl1pPr marL="0" indent="0" algn="ctr">
              <a:buNone/>
              <a:defRPr sz="1400">
                <a:solidFill>
                  <a:schemeClr val="accent6">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5"/>
          </p:nvPr>
        </p:nvSpPr>
        <p:spPr>
          <a:xfrm>
            <a:off x="339933" y="3963640"/>
            <a:ext cx="1924050" cy="340940"/>
          </a:xfrm>
        </p:spPr>
        <p:txBody>
          <a:bodyPr>
            <a:noAutofit/>
          </a:bodyPr>
          <a:lstStyle>
            <a:lvl1pPr marL="0" indent="0" algn="ctr">
              <a:buNone/>
              <a:defRPr sz="1400">
                <a:solidFill>
                  <a:schemeClr val="accent6">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3"/>
          <p:cNvSpPr>
            <a:spLocks noGrp="1"/>
          </p:cNvSpPr>
          <p:nvPr>
            <p:ph type="body" sz="half" idx="17"/>
          </p:nvPr>
        </p:nvSpPr>
        <p:spPr>
          <a:xfrm>
            <a:off x="3479308" y="3963640"/>
            <a:ext cx="1924050" cy="340940"/>
          </a:xfrm>
        </p:spPr>
        <p:txBody>
          <a:bodyPr>
            <a:noAutofit/>
          </a:bodyPr>
          <a:lstStyle>
            <a:lvl1pPr marL="0" indent="0" algn="ctr">
              <a:buNone/>
              <a:defRPr sz="1400">
                <a:solidFill>
                  <a:schemeClr val="accent6">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ext Placeholder 3"/>
          <p:cNvSpPr>
            <a:spLocks noGrp="1"/>
          </p:cNvSpPr>
          <p:nvPr>
            <p:ph type="body" sz="half" idx="19"/>
          </p:nvPr>
        </p:nvSpPr>
        <p:spPr>
          <a:xfrm>
            <a:off x="6624974" y="3963640"/>
            <a:ext cx="1924050" cy="340940"/>
          </a:xfrm>
        </p:spPr>
        <p:txBody>
          <a:bodyPr>
            <a:noAutofit/>
          </a:bodyPr>
          <a:lstStyle>
            <a:lvl1pPr marL="0" indent="0" algn="ctr">
              <a:buNone/>
              <a:defRPr sz="1400">
                <a:solidFill>
                  <a:schemeClr val="accent6">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sz="quarter" idx="20"/>
          </p:nvPr>
        </p:nvSpPr>
        <p:spPr>
          <a:xfrm>
            <a:off x="339939" y="928298"/>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0" name="Picture Placeholder 2"/>
          <p:cNvSpPr>
            <a:spLocks noGrp="1"/>
          </p:cNvSpPr>
          <p:nvPr>
            <p:ph type="pic" sz="quarter" idx="21"/>
          </p:nvPr>
        </p:nvSpPr>
        <p:spPr>
          <a:xfrm>
            <a:off x="3479308" y="928298"/>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1" name="Picture Placeholder 2"/>
          <p:cNvSpPr>
            <a:spLocks noGrp="1"/>
          </p:cNvSpPr>
          <p:nvPr>
            <p:ph type="pic" sz="quarter" idx="22"/>
          </p:nvPr>
        </p:nvSpPr>
        <p:spPr>
          <a:xfrm>
            <a:off x="6624974" y="928298"/>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2" name="Picture Placeholder 2"/>
          <p:cNvSpPr>
            <a:spLocks noGrp="1"/>
          </p:cNvSpPr>
          <p:nvPr>
            <p:ph type="pic" sz="quarter" idx="23"/>
          </p:nvPr>
        </p:nvSpPr>
        <p:spPr>
          <a:xfrm>
            <a:off x="339939" y="2782372"/>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3" name="Picture Placeholder 2"/>
          <p:cNvSpPr>
            <a:spLocks noGrp="1"/>
          </p:cNvSpPr>
          <p:nvPr>
            <p:ph type="pic" sz="quarter" idx="24"/>
          </p:nvPr>
        </p:nvSpPr>
        <p:spPr>
          <a:xfrm>
            <a:off x="3479308" y="2782372"/>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4" name="Picture Placeholder 2"/>
          <p:cNvSpPr>
            <a:spLocks noGrp="1"/>
          </p:cNvSpPr>
          <p:nvPr>
            <p:ph type="pic" sz="quarter" idx="25"/>
          </p:nvPr>
        </p:nvSpPr>
        <p:spPr>
          <a:xfrm>
            <a:off x="6624974" y="2782372"/>
            <a:ext cx="1924050" cy="1100667"/>
          </a:xfrm>
        </p:spPr>
        <p:txBody>
          <a:bodyPr>
            <a:normAutofit/>
          </a:bodyPr>
          <a:lstStyle>
            <a:lvl1pPr>
              <a:defRPr sz="1400">
                <a:solidFill>
                  <a:srgbClr val="C2C2C1"/>
                </a:solidFill>
              </a:defRPr>
            </a:lvl1pPr>
          </a:lstStyle>
          <a:p>
            <a:r>
              <a:rPr lang="en-US"/>
              <a:t>Click icon to add picture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16" name="TextBox 15"/>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3273093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4" name="TextBox 3"/>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46706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3" name="TextBox 2"/>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654024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TextBox 2"/>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130435291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 Placeholder 11"/>
          <p:cNvSpPr>
            <a:spLocks noGrp="1"/>
          </p:cNvSpPr>
          <p:nvPr>
            <p:ph type="body" sz="quarter" idx="10"/>
          </p:nvPr>
        </p:nvSpPr>
        <p:spPr>
          <a:xfrm>
            <a:off x="487899" y="3482770"/>
            <a:ext cx="3683000" cy="433387"/>
          </a:xfrm>
        </p:spPr>
        <p:txBody>
          <a:bodyPr>
            <a:normAutofit/>
          </a:bodyPr>
          <a:lstStyle>
            <a:lvl1pPr marL="0" indent="0" algn="l">
              <a:buNone/>
              <a:defRPr sz="1600" baseline="0"/>
            </a:lvl1pPr>
          </a:lstStyle>
          <a:p>
            <a:pPr lvl="0"/>
            <a:r>
              <a:rPr lang="en-US"/>
              <a:t>Click to edit Master text styles</a:t>
            </a:r>
          </a:p>
        </p:txBody>
      </p:sp>
      <p:sp>
        <p:nvSpPr>
          <p:cNvPr id="8" name="TextBox 7"/>
          <p:cNvSpPr txBox="1"/>
          <p:nvPr userDrawn="1"/>
        </p:nvSpPr>
        <p:spPr>
          <a:xfrm>
            <a:off x="485588" y="1710764"/>
            <a:ext cx="7776883" cy="707886"/>
          </a:xfrm>
          <a:prstGeom prst="rect">
            <a:avLst/>
          </a:prstGeom>
          <a:noFill/>
        </p:spPr>
        <p:txBody>
          <a:bodyPr wrap="square" rtlCol="0">
            <a:spAutoFit/>
          </a:bodyPr>
          <a:lstStyle/>
          <a:p>
            <a:r>
              <a:rPr lang="en-US" sz="4000" b="1" dirty="0"/>
              <a:t>Thank you!</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Tree>
    <p:extLst>
      <p:ext uri="{BB962C8B-B14F-4D97-AF65-F5344CB8AC3E}">
        <p14:creationId xmlns:p14="http://schemas.microsoft.com/office/powerpoint/2010/main" val="2124837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
        <p:nvSpPr>
          <p:cNvPr id="9" name="Title 1"/>
          <p:cNvSpPr>
            <a:spLocks noGrp="1"/>
          </p:cNvSpPr>
          <p:nvPr>
            <p:ph type="title"/>
          </p:nvPr>
        </p:nvSpPr>
        <p:spPr>
          <a:xfrm>
            <a:off x="352323" y="347868"/>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endParaRPr lang="en-US" dirty="0"/>
          </a:p>
        </p:txBody>
      </p:sp>
      <p:sp>
        <p:nvSpPr>
          <p:cNvPr id="11"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2018, Amazon Web Services, Inc. or its Affiliates. All rights reserved.</a:t>
            </a:r>
          </a:p>
        </p:txBody>
      </p:sp>
    </p:spTree>
    <p:extLst>
      <p:ext uri="{BB962C8B-B14F-4D97-AF65-F5344CB8AC3E}">
        <p14:creationId xmlns:p14="http://schemas.microsoft.com/office/powerpoint/2010/main" val="361415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Orange">
    <p:spTree>
      <p:nvGrpSpPr>
        <p:cNvPr id="1" name=""/>
        <p:cNvGrpSpPr/>
        <p:nvPr/>
      </p:nvGrpSpPr>
      <p:grpSpPr>
        <a:xfrm>
          <a:off x="0" y="0"/>
          <a:ext cx="0" cy="0"/>
          <a:chOff x="0" y="0"/>
          <a:chExt cx="0" cy="0"/>
        </a:xfrm>
      </p:grpSpPr>
      <p:sp>
        <p:nvSpPr>
          <p:cNvPr id="9" name="Title 1"/>
          <p:cNvSpPr>
            <a:spLocks noGrp="1"/>
          </p:cNvSpPr>
          <p:nvPr>
            <p:ph type="title"/>
          </p:nvPr>
        </p:nvSpPr>
        <p:spPr>
          <a:xfrm>
            <a:off x="352323" y="347868"/>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endParaRPr lang="en-US" dirty="0"/>
          </a:p>
        </p:txBody>
      </p:sp>
      <p:sp>
        <p:nvSpPr>
          <p:cNvPr id="8" name="TextBox 3"/>
          <p:cNvSpPr txBox="1">
            <a:spLocks noChangeArrowheads="1"/>
          </p:cNvSpPr>
          <p:nvPr userDrawn="1"/>
        </p:nvSpPr>
        <p:spPr bwMode="auto">
          <a:xfrm>
            <a:off x="368982"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2018, Amazon Web Services, Inc. or its Affiliates. All rights reserved.</a:t>
            </a:r>
          </a:p>
        </p:txBody>
      </p:sp>
    </p:spTree>
    <p:extLst>
      <p:ext uri="{BB962C8B-B14F-4D97-AF65-F5344CB8AC3E}">
        <p14:creationId xmlns:p14="http://schemas.microsoft.com/office/powerpoint/2010/main" val="2123757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tex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CAB53-BD5D-4920-9382-EF550B32943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Tree>
    <p:extLst>
      <p:ext uri="{BB962C8B-B14F-4D97-AF65-F5344CB8AC3E}">
        <p14:creationId xmlns:p14="http://schemas.microsoft.com/office/powerpoint/2010/main" val="157978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o Placeholders Orange">
    <p:spTree>
      <p:nvGrpSpPr>
        <p:cNvPr id="1" name=""/>
        <p:cNvGrpSpPr/>
        <p:nvPr/>
      </p:nvGrpSpPr>
      <p:grpSpPr>
        <a:xfrm>
          <a:off x="0" y="0"/>
          <a:ext cx="0" cy="0"/>
          <a:chOff x="0" y="0"/>
          <a:chExt cx="0" cy="0"/>
        </a:xfrm>
      </p:grpSpPr>
      <p:sp>
        <p:nvSpPr>
          <p:cNvPr id="7"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2018, Amazon Web Services, Inc. or its Affiliates. All rights reserved.</a:t>
            </a:r>
          </a:p>
        </p:txBody>
      </p:sp>
    </p:spTree>
    <p:extLst>
      <p:ext uri="{BB962C8B-B14F-4D97-AF65-F5344CB8AC3E}">
        <p14:creationId xmlns:p14="http://schemas.microsoft.com/office/powerpoint/2010/main" val="154081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andard Content Page Layout (no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6789" y="174205"/>
            <a:ext cx="8205304" cy="545741"/>
          </a:xfrm>
        </p:spPr>
        <p:txBody>
          <a:bodyPr lIns="0"/>
          <a:lstStyle>
            <a:lvl1pPr>
              <a:defRPr baseline="0">
                <a:solidFill>
                  <a:schemeClr val="bg1"/>
                </a:solidFill>
                <a:latin typeface="Amazon Ember Light"/>
                <a:cs typeface="Amazon Ember Light"/>
              </a:defRPr>
            </a:lvl1pPr>
          </a:lstStyle>
          <a:p>
            <a:pPr lvl="0"/>
            <a:r>
              <a:rPr lang="en-US" dirty="0"/>
              <a:t>Standard Content Page (optional, includes subtitle)</a:t>
            </a:r>
          </a:p>
        </p:txBody>
      </p:sp>
      <p:sp>
        <p:nvSpPr>
          <p:cNvPr id="6" name="Content Placeholder 3"/>
          <p:cNvSpPr>
            <a:spLocks noGrp="1"/>
          </p:cNvSpPr>
          <p:nvPr>
            <p:ph sz="half" idx="12" hasCustomPrompt="1"/>
          </p:nvPr>
        </p:nvSpPr>
        <p:spPr>
          <a:xfrm>
            <a:off x="342041" y="719946"/>
            <a:ext cx="8226225" cy="3911321"/>
          </a:xfrm>
        </p:spPr>
        <p:txBody>
          <a:bodyPr lIns="0" tIns="0" rIns="0" bIns="0" anchor="t"/>
          <a:lstStyle>
            <a:lvl1pPr>
              <a:defRPr baseline="0">
                <a:solidFill>
                  <a:srgbClr val="FFFFFF"/>
                </a:solidFill>
                <a:latin typeface="Amazon Ember Light"/>
                <a:cs typeface="Amazon Ember Light"/>
              </a:defRPr>
            </a:lvl1pPr>
          </a:lstStyle>
          <a:p>
            <a:r>
              <a:rPr lang="en-US" dirty="0"/>
              <a:t>Body copy here</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50404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rgbClr val="4D4D4C"/>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b="0" i="0">
                <a:solidFill>
                  <a:srgbClr val="4D4D4C"/>
                </a:solidFill>
                <a:latin typeface="Amazon Ember Light" charset="0"/>
                <a:ea typeface="Amazon Ember Light" charset="0"/>
                <a:cs typeface="Amazon Ember Light" charset="0"/>
              </a:defRPr>
            </a:lvl1pPr>
            <a:lvl2pPr marL="742950" indent="-285750">
              <a:buFont typeface="Arial"/>
              <a:buChar char="•"/>
              <a:defRPr b="0" i="0">
                <a:solidFill>
                  <a:srgbClr val="4D4D4C"/>
                </a:solidFill>
                <a:latin typeface="Amazon Ember Light" charset="0"/>
                <a:ea typeface="Amazon Ember Light" charset="0"/>
                <a:cs typeface="Amazon Ember Light" charset="0"/>
              </a:defRPr>
            </a:lvl2pPr>
            <a:lvl3pPr marL="1143000" indent="-228600">
              <a:buFont typeface="Arial"/>
              <a:buChar char="•"/>
              <a:defRPr b="0" i="0">
                <a:solidFill>
                  <a:srgbClr val="4D4D4C"/>
                </a:solidFill>
                <a:latin typeface="Amazon Ember Light" charset="0"/>
                <a:ea typeface="Amazon Ember Light" charset="0"/>
                <a:cs typeface="Amazon Ember Light" charset="0"/>
              </a:defRPr>
            </a:lvl3pPr>
            <a:lvl4pPr>
              <a:defRPr b="0" i="0">
                <a:solidFill>
                  <a:srgbClr val="4D4D4C"/>
                </a:solidFill>
                <a:latin typeface="Amazon Ember Light" charset="0"/>
                <a:ea typeface="Amazon Ember Light" charset="0"/>
                <a:cs typeface="Amazon Ember Light" charset="0"/>
              </a:defRPr>
            </a:lvl4pPr>
            <a:lvl5pPr>
              <a:defRPr b="0" i="0">
                <a:solidFill>
                  <a:srgbClr val="4D4D4C"/>
                </a:solidFill>
                <a:latin typeface="Amazon Ember Light" charset="0"/>
                <a:ea typeface="Amazon Ember Light" charset="0"/>
                <a:cs typeface="Amazon Ember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705656"/>
            <a:ext cx="512708" cy="307625"/>
          </a:xfrm>
          <a:prstGeom prst="rect">
            <a:avLst/>
          </a:prstGeom>
        </p:spPr>
      </p:pic>
      <p:sp>
        <p:nvSpPr>
          <p:cNvPr id="5" name="TextBox 4"/>
          <p:cNvSpPr txBox="1"/>
          <p:nvPr userDrawn="1"/>
        </p:nvSpPr>
        <p:spPr>
          <a:xfrm>
            <a:off x="489150" y="4898836"/>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3508459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de Snippe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rgbClr val="4D4D4C"/>
                </a:solidFill>
              </a:defRPr>
            </a:lvl1pPr>
          </a:lstStyle>
          <a:p>
            <a:r>
              <a:rPr lang="en-US"/>
              <a:t>Click to edit Master title style</a:t>
            </a:r>
            <a:endParaRPr lang="en-US" dirty="0"/>
          </a:p>
        </p:txBody>
      </p:sp>
      <p:sp>
        <p:nvSpPr>
          <p:cNvPr id="6" name="Content Placeholder 3"/>
          <p:cNvSpPr>
            <a:spLocks noGrp="1"/>
          </p:cNvSpPr>
          <p:nvPr>
            <p:ph sz="quarter" idx="11" hasCustomPrompt="1"/>
          </p:nvPr>
        </p:nvSpPr>
        <p:spPr>
          <a:xfrm>
            <a:off x="336613" y="1010408"/>
            <a:ext cx="8207742" cy="3641926"/>
          </a:xfrm>
          <a:noFill/>
        </p:spPr>
        <p:txBody>
          <a:bodyPr/>
          <a:lstStyle>
            <a:lvl1pPr marL="0" indent="0">
              <a:buNone/>
              <a:defRPr lang="en-US" sz="1100">
                <a:solidFill>
                  <a:srgbClr val="3366FF"/>
                </a:solidFill>
                <a:effectLst/>
                <a:latin typeface="Lucida Console" panose="020B0609040504020204" pitchFamily="49" charset="0"/>
              </a:defRPr>
            </a:lvl1pPr>
            <a:lvl2pPr marL="457200" indent="0">
              <a:buNone/>
              <a:defRPr>
                <a:latin typeface="Lucida Console" panose="020B0609040504020204" pitchFamily="49" charset="0"/>
              </a:defRPr>
            </a:lvl2pPr>
            <a:lvl3pPr marL="914400" indent="0">
              <a:buNone/>
              <a:defRPr>
                <a:latin typeface="Lucida Console" panose="020B0609040504020204" pitchFamily="49" charset="0"/>
              </a:defRPr>
            </a:lvl3pPr>
            <a:lvl4pPr marL="1371600" indent="0">
              <a:buNone/>
              <a:defRPr>
                <a:latin typeface="Lucida Console" panose="020B0609040504020204" pitchFamily="49" charset="0"/>
              </a:defRPr>
            </a:lvl4pPr>
            <a:lvl5pPr marL="1828800" indent="0">
              <a:buNone/>
              <a:defRPr>
                <a:latin typeface="Lucida Console" panose="020B0609040504020204" pitchFamily="49" charset="0"/>
              </a:defRPr>
            </a:lvl5pPr>
          </a:lstStyle>
          <a:p>
            <a:r>
              <a:rPr lang="en-US" sz="1400" dirty="0">
                <a:effectLst/>
                <a:latin typeface="Lucida Console" panose="020B0609040504020204" pitchFamily="49" charset="0"/>
                <a:ea typeface="Calibri" panose="020F0502020204030204" pitchFamily="34" charset="0"/>
                <a:cs typeface="Consolas" panose="020B0609020204030204" pitchFamily="49" charset="0"/>
              </a:rPr>
              <a:t>; Syntax Test file for 68k Assembly code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Some comments about this file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.D0 00000000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MS 2100 00000002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MM 2000;DI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LEA.L $002100,A1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MOVE.L #2,-(A1)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BSR $00002050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MM 2050;DI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(A1)+,D1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(A1),D2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ADD.L D1,D2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D2,D0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5" name="TextBox 4"/>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263696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rgbClr val="4D4D4C"/>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6" name="TextBox 5"/>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2124837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800">
                <a:solidFill>
                  <a:schemeClr val="accent6">
                    <a:lumMod val="50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33575" y="1012507"/>
            <a:ext cx="4038600" cy="3472073"/>
          </a:xfrm>
        </p:spPr>
        <p:txBody>
          <a:bodyPr/>
          <a:lstStyle>
            <a:lvl1pPr>
              <a:defRPr sz="2200">
                <a:solidFill>
                  <a:schemeClr val="accent6">
                    <a:lumMod val="50000"/>
                  </a:schemeClr>
                </a:solidFill>
              </a:defRPr>
            </a:lvl1pPr>
            <a:lvl2pPr>
              <a:defRPr sz="2000">
                <a:solidFill>
                  <a:schemeClr val="accent6">
                    <a:lumMod val="50000"/>
                  </a:schemeClr>
                </a:solidFill>
              </a:defRPr>
            </a:lvl2pPr>
            <a:lvl3pPr>
              <a:defRPr sz="1600">
                <a:solidFill>
                  <a:schemeClr val="accent6">
                    <a:lumMod val="50000"/>
                  </a:schemeClr>
                </a:solidFill>
              </a:defRPr>
            </a:lvl3pPr>
            <a:lvl4pPr>
              <a:defRPr sz="1600">
                <a:solidFill>
                  <a:schemeClr val="accent6">
                    <a:lumMod val="50000"/>
                  </a:schemeClr>
                </a:solidFill>
              </a:defRPr>
            </a:lvl4pPr>
            <a:lvl5pPr>
              <a:defRPr sz="1600">
                <a:solidFill>
                  <a:schemeClr val="accent6">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24575" y="1012507"/>
            <a:ext cx="4038600" cy="3472073"/>
          </a:xfrm>
        </p:spPr>
        <p:txBody>
          <a:bodyPr/>
          <a:lstStyle>
            <a:lvl1pPr>
              <a:defRPr sz="2200">
                <a:solidFill>
                  <a:schemeClr val="accent6">
                    <a:lumMod val="50000"/>
                  </a:schemeClr>
                </a:solidFill>
              </a:defRPr>
            </a:lvl1pPr>
            <a:lvl2pPr>
              <a:defRPr sz="2000">
                <a:solidFill>
                  <a:schemeClr val="accent6">
                    <a:lumMod val="50000"/>
                  </a:schemeClr>
                </a:solidFill>
              </a:defRPr>
            </a:lvl2pPr>
            <a:lvl3pPr>
              <a:defRPr sz="1600">
                <a:solidFill>
                  <a:schemeClr val="accent6">
                    <a:lumMod val="50000"/>
                  </a:schemeClr>
                </a:solidFill>
              </a:defRPr>
            </a:lvl3pPr>
            <a:lvl4pPr>
              <a:defRPr sz="1600">
                <a:solidFill>
                  <a:schemeClr val="accent6">
                    <a:lumMod val="50000"/>
                  </a:schemeClr>
                </a:solidFill>
              </a:defRPr>
            </a:lvl4pPr>
            <a:lvl5pPr>
              <a:defRPr sz="1600">
                <a:solidFill>
                  <a:schemeClr val="accent6">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6" name="TextBox 5"/>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383351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7743" y="1008053"/>
            <a:ext cx="404018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7743" y="1487874"/>
            <a:ext cx="4040188"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36789" y="114936"/>
            <a:ext cx="8205304" cy="545741"/>
          </a:xfrm>
        </p:spPr>
        <p:txBody>
          <a:bodyPr>
            <a:normAutofit/>
          </a:bodyPr>
          <a:lstStyle>
            <a:lvl1pPr>
              <a:defRPr sz="2800">
                <a:solidFill>
                  <a:schemeClr val="accent6">
                    <a:lumMod val="50000"/>
                  </a:schemeClr>
                </a:solidFill>
              </a:defRPr>
            </a:lvl1pPr>
          </a:lstStyle>
          <a:p>
            <a:r>
              <a:rPr lang="en-US"/>
              <a:t>Click to edit Master title style</a:t>
            </a:r>
            <a:endParaRPr lang="en-US" dirty="0"/>
          </a:p>
        </p:txBody>
      </p:sp>
      <p:sp>
        <p:nvSpPr>
          <p:cNvPr id="15" name="Text Placeholder 4"/>
          <p:cNvSpPr>
            <a:spLocks noGrp="1"/>
          </p:cNvSpPr>
          <p:nvPr>
            <p:ph type="body" sz="quarter" idx="3"/>
          </p:nvPr>
        </p:nvSpPr>
        <p:spPr>
          <a:xfrm>
            <a:off x="4525569" y="1008053"/>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4"/>
          </p:nvPr>
        </p:nvSpPr>
        <p:spPr>
          <a:xfrm>
            <a:off x="4525569" y="1487874"/>
            <a:ext cx="4041775"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8" name="TextBox 7"/>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290128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7518"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p:cNvSpPr>
            <a:spLocks noGrp="1"/>
          </p:cNvSpPr>
          <p:nvPr>
            <p:ph sz="half" idx="10"/>
          </p:nvPr>
        </p:nvSpPr>
        <p:spPr>
          <a:xfrm>
            <a:off x="3231001"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sz="half" idx="11"/>
          </p:nvPr>
        </p:nvSpPr>
        <p:spPr>
          <a:xfrm>
            <a:off x="6124485"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7" name="TextBox 6"/>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826396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lvl1pPr>
              <a:defRPr b="0" i="0">
                <a:latin typeface="Amazon Ember" charset="0"/>
                <a:ea typeface="Amazon Ember" charset="0"/>
                <a:cs typeface="Amazon Ember" charset="0"/>
              </a:defRPr>
            </a:lvl1pPr>
          </a:lstStyle>
          <a:p>
            <a:r>
              <a:rPr lang="en-US"/>
              <a:t>Click to edit Master title style</a:t>
            </a:r>
            <a:endParaRPr lang="en-US" dirty="0"/>
          </a:p>
        </p:txBody>
      </p:sp>
      <p:sp>
        <p:nvSpPr>
          <p:cNvPr id="11" name="Text Placeholder 3"/>
          <p:cNvSpPr>
            <a:spLocks noGrp="1"/>
          </p:cNvSpPr>
          <p:nvPr>
            <p:ph type="body" sz="half" idx="2"/>
          </p:nvPr>
        </p:nvSpPr>
        <p:spPr>
          <a:xfrm>
            <a:off x="337742" y="3127084"/>
            <a:ext cx="1797050" cy="340940"/>
          </a:xfrm>
        </p:spPr>
        <p:txBody>
          <a:bodyPr>
            <a:noAutofit/>
          </a:bodyPr>
          <a:lstStyle>
            <a:lvl1pPr marL="0" indent="0" algn="ctr">
              <a:buNone/>
              <a:defRPr sz="1400">
                <a:solidFill>
                  <a:srgbClr val="4D4D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1"/>
          </p:nvPr>
        </p:nvSpPr>
        <p:spPr>
          <a:xfrm>
            <a:off x="2496747" y="3127084"/>
            <a:ext cx="1797050" cy="340940"/>
          </a:xfrm>
        </p:spPr>
        <p:txBody>
          <a:bodyPr>
            <a:noAutofit/>
          </a:bodyPr>
          <a:lstStyle>
            <a:lvl1pPr marL="0" indent="0" algn="ctr">
              <a:buNone/>
              <a:defRPr sz="1400">
                <a:solidFill>
                  <a:srgbClr val="4D4D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3"/>
          </p:nvPr>
        </p:nvSpPr>
        <p:spPr>
          <a:xfrm>
            <a:off x="4634585" y="3127084"/>
            <a:ext cx="1797050" cy="340940"/>
          </a:xfrm>
        </p:spPr>
        <p:txBody>
          <a:bodyPr>
            <a:noAutofit/>
          </a:bodyPr>
          <a:lstStyle>
            <a:lvl1pPr marL="0" indent="0" algn="ctr">
              <a:buNone/>
              <a:defRPr sz="1400">
                <a:solidFill>
                  <a:srgbClr val="4D4D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5"/>
          </p:nvPr>
        </p:nvSpPr>
        <p:spPr>
          <a:xfrm>
            <a:off x="6990345" y="3127084"/>
            <a:ext cx="1797050" cy="340940"/>
          </a:xfrm>
        </p:spPr>
        <p:txBody>
          <a:bodyPr>
            <a:noAutofit/>
          </a:bodyPr>
          <a:lstStyle>
            <a:lvl1pPr marL="0" indent="0" algn="ctr">
              <a:buNone/>
              <a:defRPr sz="1400">
                <a:solidFill>
                  <a:srgbClr val="4D4D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Picture Placeholder 2"/>
          <p:cNvSpPr>
            <a:spLocks noGrp="1"/>
          </p:cNvSpPr>
          <p:nvPr>
            <p:ph type="pic" sz="quarter" idx="16"/>
          </p:nvPr>
        </p:nvSpPr>
        <p:spPr>
          <a:xfrm>
            <a:off x="337742" y="1604354"/>
            <a:ext cx="1797050" cy="1344612"/>
          </a:xfrm>
        </p:spPr>
        <p:txBody>
          <a:bodyPr>
            <a:normAutofit/>
          </a:bodyPr>
          <a:lstStyle>
            <a:lvl1pPr>
              <a:defRPr sz="1400">
                <a:solidFill>
                  <a:schemeClr val="accent6">
                    <a:lumMod val="60000"/>
                    <a:lumOff val="40000"/>
                  </a:schemeClr>
                </a:solidFill>
              </a:defRPr>
            </a:lvl1pPr>
          </a:lstStyle>
          <a:p>
            <a:r>
              <a:rPr lang="en-US"/>
              <a:t>Click icon to add picture</a:t>
            </a:r>
            <a:endParaRPr lang="en-US" dirty="0"/>
          </a:p>
        </p:txBody>
      </p:sp>
      <p:sp>
        <p:nvSpPr>
          <p:cNvPr id="16" name="Picture Placeholder 2"/>
          <p:cNvSpPr>
            <a:spLocks noGrp="1"/>
          </p:cNvSpPr>
          <p:nvPr>
            <p:ph type="pic" sz="quarter" idx="17"/>
          </p:nvPr>
        </p:nvSpPr>
        <p:spPr>
          <a:xfrm>
            <a:off x="2496747" y="1604354"/>
            <a:ext cx="1797050" cy="1344612"/>
          </a:xfrm>
        </p:spPr>
        <p:txBody>
          <a:bodyPr>
            <a:normAutofit/>
          </a:bodyPr>
          <a:lstStyle>
            <a:lvl1pPr>
              <a:defRPr sz="1400">
                <a:solidFill>
                  <a:schemeClr val="accent6">
                    <a:lumMod val="60000"/>
                    <a:lumOff val="40000"/>
                  </a:schemeClr>
                </a:solidFill>
              </a:defRPr>
            </a:lvl1pPr>
          </a:lstStyle>
          <a:p>
            <a:r>
              <a:rPr lang="en-US"/>
              <a:t>Click icon to add picture</a:t>
            </a:r>
            <a:endParaRPr lang="en-US" dirty="0"/>
          </a:p>
        </p:txBody>
      </p:sp>
      <p:sp>
        <p:nvSpPr>
          <p:cNvPr id="17" name="Picture Placeholder 2"/>
          <p:cNvSpPr>
            <a:spLocks noGrp="1"/>
          </p:cNvSpPr>
          <p:nvPr>
            <p:ph type="pic" sz="quarter" idx="18"/>
          </p:nvPr>
        </p:nvSpPr>
        <p:spPr>
          <a:xfrm>
            <a:off x="4634585" y="1604354"/>
            <a:ext cx="1797050" cy="1344612"/>
          </a:xfrm>
        </p:spPr>
        <p:txBody>
          <a:bodyPr>
            <a:normAutofit/>
          </a:bodyPr>
          <a:lstStyle>
            <a:lvl1pPr>
              <a:defRPr sz="1400">
                <a:solidFill>
                  <a:schemeClr val="accent6">
                    <a:lumMod val="60000"/>
                    <a:lumOff val="40000"/>
                  </a:schemeClr>
                </a:solidFill>
              </a:defRPr>
            </a:lvl1pPr>
          </a:lstStyle>
          <a:p>
            <a:r>
              <a:rPr lang="en-US"/>
              <a:t>Click icon to add picture</a:t>
            </a:r>
            <a:endParaRPr lang="en-US" dirty="0"/>
          </a:p>
        </p:txBody>
      </p:sp>
      <p:sp>
        <p:nvSpPr>
          <p:cNvPr id="18" name="Picture Placeholder 2"/>
          <p:cNvSpPr>
            <a:spLocks noGrp="1"/>
          </p:cNvSpPr>
          <p:nvPr>
            <p:ph type="pic" sz="quarter" idx="19"/>
          </p:nvPr>
        </p:nvSpPr>
        <p:spPr>
          <a:xfrm>
            <a:off x="6990345" y="1604354"/>
            <a:ext cx="1797050" cy="1344612"/>
          </a:xfrm>
        </p:spPr>
        <p:txBody>
          <a:bodyPr>
            <a:normAutofit/>
          </a:bodyPr>
          <a:lstStyle>
            <a:lvl1pPr>
              <a:defRPr sz="1400">
                <a:solidFill>
                  <a:schemeClr val="accent6">
                    <a:lumMod val="60000"/>
                    <a:lumOff val="40000"/>
                  </a:schemeClr>
                </a:solidFill>
              </a:defRPr>
            </a:lvl1pPr>
          </a:lstStyle>
          <a:p>
            <a:r>
              <a:rPr lang="en-US"/>
              <a:t>Click icon to add picture</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20" name="TextBox 19"/>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230250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4 Content Graphics Orange">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367903" y="3611348"/>
            <a:ext cx="1946319" cy="299258"/>
          </a:xfrm>
        </p:spPr>
        <p:txBody>
          <a:bodyPr/>
          <a:lstStyle>
            <a:lvl1pPr>
              <a:defRPr sz="12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10" name="Content Placeholder 6"/>
          <p:cNvSpPr>
            <a:spLocks noGrp="1"/>
          </p:cNvSpPr>
          <p:nvPr>
            <p:ph sz="quarter" idx="11" hasCustomPrompt="1"/>
          </p:nvPr>
        </p:nvSpPr>
        <p:spPr>
          <a:xfrm>
            <a:off x="2512605" y="3611348"/>
            <a:ext cx="1947672" cy="299258"/>
          </a:xfrm>
        </p:spPr>
        <p:txBody>
          <a:bodyPr/>
          <a:lstStyle>
            <a:lvl1pPr>
              <a:defRPr sz="12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12" name="Content Placeholder 6"/>
          <p:cNvSpPr>
            <a:spLocks noGrp="1"/>
          </p:cNvSpPr>
          <p:nvPr>
            <p:ph sz="quarter" idx="12" hasCustomPrompt="1"/>
          </p:nvPr>
        </p:nvSpPr>
        <p:spPr>
          <a:xfrm>
            <a:off x="4658660" y="3611348"/>
            <a:ext cx="1947672" cy="299258"/>
          </a:xfrm>
        </p:spPr>
        <p:txBody>
          <a:bodyPr/>
          <a:lstStyle>
            <a:lvl1pPr>
              <a:defRPr sz="12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9" name="Content Placeholder 6"/>
          <p:cNvSpPr>
            <a:spLocks noGrp="1"/>
          </p:cNvSpPr>
          <p:nvPr>
            <p:ph sz="quarter" idx="13" hasCustomPrompt="1"/>
          </p:nvPr>
        </p:nvSpPr>
        <p:spPr>
          <a:xfrm>
            <a:off x="6804716" y="3611348"/>
            <a:ext cx="1947672" cy="299258"/>
          </a:xfrm>
        </p:spPr>
        <p:txBody>
          <a:bodyPr/>
          <a:lstStyle>
            <a:lvl1pPr>
              <a:defRPr sz="12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6" name="Picture Placeholder 5"/>
          <p:cNvSpPr>
            <a:spLocks noGrp="1"/>
          </p:cNvSpPr>
          <p:nvPr>
            <p:ph type="pic" sz="quarter" idx="14"/>
          </p:nvPr>
        </p:nvSpPr>
        <p:spPr>
          <a:xfrm>
            <a:off x="463149" y="1648208"/>
            <a:ext cx="1746504" cy="1746504"/>
          </a:xfrm>
        </p:spPr>
        <p:txBody>
          <a:bodyPr/>
          <a:lstStyle>
            <a:lvl1pPr>
              <a:defRPr sz="1800"/>
            </a:lvl1pPr>
          </a:lstStyle>
          <a:p>
            <a:endParaRPr lang="en-US" dirty="0"/>
          </a:p>
        </p:txBody>
      </p:sp>
      <p:sp>
        <p:nvSpPr>
          <p:cNvPr id="13" name="Picture Placeholder 5"/>
          <p:cNvSpPr>
            <a:spLocks noGrp="1" noChangeAspect="1"/>
          </p:cNvSpPr>
          <p:nvPr>
            <p:ph type="pic" sz="quarter" idx="15"/>
          </p:nvPr>
        </p:nvSpPr>
        <p:spPr>
          <a:xfrm>
            <a:off x="2614635" y="1648208"/>
            <a:ext cx="1746504" cy="1746504"/>
          </a:xfrm>
        </p:spPr>
        <p:txBody>
          <a:bodyPr/>
          <a:lstStyle>
            <a:lvl1pPr>
              <a:defRPr sz="1800"/>
            </a:lvl1pPr>
          </a:lstStyle>
          <a:p>
            <a:endParaRPr lang="en-US" dirty="0"/>
          </a:p>
        </p:txBody>
      </p:sp>
      <p:sp>
        <p:nvSpPr>
          <p:cNvPr id="14" name="Picture Placeholder 5"/>
          <p:cNvSpPr>
            <a:spLocks noGrp="1" noChangeAspect="1"/>
          </p:cNvSpPr>
          <p:nvPr>
            <p:ph type="pic" sz="quarter" idx="16"/>
          </p:nvPr>
        </p:nvSpPr>
        <p:spPr>
          <a:xfrm>
            <a:off x="4766121" y="1648208"/>
            <a:ext cx="1746504" cy="1746504"/>
          </a:xfrm>
        </p:spPr>
        <p:txBody>
          <a:bodyPr/>
          <a:lstStyle>
            <a:lvl1pPr>
              <a:defRPr sz="1800"/>
            </a:lvl1pPr>
          </a:lstStyle>
          <a:p>
            <a:endParaRPr lang="en-US"/>
          </a:p>
        </p:txBody>
      </p:sp>
      <p:sp>
        <p:nvSpPr>
          <p:cNvPr id="15" name="Picture Placeholder 5"/>
          <p:cNvSpPr>
            <a:spLocks noGrp="1" noChangeAspect="1"/>
          </p:cNvSpPr>
          <p:nvPr>
            <p:ph type="pic" sz="quarter" idx="17"/>
          </p:nvPr>
        </p:nvSpPr>
        <p:spPr>
          <a:xfrm>
            <a:off x="6917606" y="1648208"/>
            <a:ext cx="1746504" cy="1746504"/>
          </a:xfrm>
        </p:spPr>
        <p:txBody>
          <a:bodyPr/>
          <a:lstStyle>
            <a:lvl1pPr>
              <a:defRPr sz="1800"/>
            </a:lvl1pPr>
          </a:lstStyle>
          <a:p>
            <a:endParaRPr lang="en-US"/>
          </a:p>
        </p:txBody>
      </p:sp>
      <p:sp>
        <p:nvSpPr>
          <p:cNvPr id="17"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6971" y="4698161"/>
            <a:ext cx="512708" cy="307625"/>
          </a:xfrm>
          <a:prstGeom prst="rect">
            <a:avLst/>
          </a:prstGeom>
        </p:spPr>
      </p:pic>
      <p:sp>
        <p:nvSpPr>
          <p:cNvPr id="19" name="TextBox 18"/>
          <p:cNvSpPr txBox="1"/>
          <p:nvPr userDrawn="1"/>
        </p:nvSpPr>
        <p:spPr>
          <a:xfrm>
            <a:off x="489150" y="4891341"/>
            <a:ext cx="3027774" cy="107722"/>
          </a:xfrm>
          <a:prstGeom prst="rect">
            <a:avLst/>
          </a:prstGeom>
          <a:noFill/>
        </p:spPr>
        <p:txBody>
          <a:bodyPr wrap="square" lIns="0" tIns="0" rIns="0" bIns="0" rtlCol="0">
            <a:spAutoFit/>
          </a:bodyPr>
          <a:lstStyle/>
          <a:p>
            <a:r>
              <a:rPr lang="en-US" sz="700" b="0" i="0" dirty="0">
                <a:solidFill>
                  <a:schemeClr val="tx1"/>
                </a:solidFill>
                <a:latin typeface="Amazon Ember Light" charset="0"/>
                <a:ea typeface="Amazon Ember Light" charset="0"/>
                <a:cs typeface="Amazon Ember Light" charset="0"/>
              </a:rPr>
              <a:t>© 2018, Amazon Web Services, Inc. or its Affiliates. All rights reserved.</a:t>
            </a:r>
          </a:p>
        </p:txBody>
      </p:sp>
    </p:spTree>
    <p:extLst>
      <p:ext uri="{BB962C8B-B14F-4D97-AF65-F5344CB8AC3E}">
        <p14:creationId xmlns:p14="http://schemas.microsoft.com/office/powerpoint/2010/main" val="126339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789" y="114936"/>
            <a:ext cx="8205304" cy="85725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117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92" r:id="rId3"/>
    <p:sldLayoutId id="2147483677" r:id="rId4"/>
    <p:sldLayoutId id="2147483678" r:id="rId5"/>
    <p:sldLayoutId id="2147483679" r:id="rId6"/>
    <p:sldLayoutId id="2147483689" r:id="rId7"/>
    <p:sldLayoutId id="2147483690" r:id="rId8"/>
    <p:sldLayoutId id="2147483695" r:id="rId9"/>
    <p:sldLayoutId id="2147483691" r:id="rId10"/>
    <p:sldLayoutId id="2147483680" r:id="rId11"/>
    <p:sldLayoutId id="2147483681" r:id="rId12"/>
    <p:sldLayoutId id="2147483693" r:id="rId13"/>
    <p:sldLayoutId id="2147483687" r:id="rId14"/>
    <p:sldLayoutId id="2147483696" r:id="rId15"/>
    <p:sldLayoutId id="2147483697" r:id="rId16"/>
    <p:sldLayoutId id="2147483698" r:id="rId17"/>
    <p:sldLayoutId id="2147483699" r:id="rId18"/>
    <p:sldLayoutId id="2147483700" r:id="rId19"/>
  </p:sldLayoutIdLst>
  <p:txStyles>
    <p:titleStyle>
      <a:lvl1pPr algn="l" defTabSz="457200" rtl="0" eaLnBrk="1" latinLnBrk="0" hangingPunct="1">
        <a:spcBef>
          <a:spcPct val="0"/>
        </a:spcBef>
        <a:buNone/>
        <a:defRPr sz="2800" b="1" i="0" kern="1200">
          <a:solidFill>
            <a:schemeClr val="accent6">
              <a:lumMod val="50000"/>
            </a:schemeClr>
          </a:solidFill>
          <a:latin typeface="Amazon Ember" charset="0"/>
          <a:ea typeface="Amazon Ember" charset="0"/>
          <a:cs typeface="Amazon Ember" charset="0"/>
        </a:defRPr>
      </a:lvl1pPr>
    </p:titleStyle>
    <p:body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0.em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1.xml"/><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1.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1.xml"/><Relationship Id="rId5" Type="http://schemas.openxmlformats.org/officeDocument/2006/relationships/image" Target="../media/image19.tiff"/><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117" Type="http://schemas.microsoft.com/office/2007/relationships/hdphoto" Target="../media/hdphoto3.wdp"/><Relationship Id="rId21" Type="http://schemas.openxmlformats.org/officeDocument/2006/relationships/image" Target="../media/image46.png"/><Relationship Id="rId42" Type="http://schemas.openxmlformats.org/officeDocument/2006/relationships/image" Target="../media/image67.png"/><Relationship Id="rId47" Type="http://schemas.openxmlformats.org/officeDocument/2006/relationships/image" Target="../media/image72.png"/><Relationship Id="rId63" Type="http://schemas.openxmlformats.org/officeDocument/2006/relationships/image" Target="../media/image88.png"/><Relationship Id="rId68" Type="http://schemas.openxmlformats.org/officeDocument/2006/relationships/image" Target="../media/image93.png"/><Relationship Id="rId84" Type="http://schemas.openxmlformats.org/officeDocument/2006/relationships/image" Target="../media/image107.png"/><Relationship Id="rId89" Type="http://schemas.openxmlformats.org/officeDocument/2006/relationships/image" Target="../media/image112.tiff"/><Relationship Id="rId112" Type="http://schemas.openxmlformats.org/officeDocument/2006/relationships/image" Target="../media/image135.tiff"/><Relationship Id="rId16" Type="http://schemas.openxmlformats.org/officeDocument/2006/relationships/image" Target="../media/image41.png"/><Relationship Id="rId107" Type="http://schemas.openxmlformats.org/officeDocument/2006/relationships/image" Target="../media/image130.png"/><Relationship Id="rId11" Type="http://schemas.openxmlformats.org/officeDocument/2006/relationships/image" Target="../media/image36.tiff"/><Relationship Id="rId32" Type="http://schemas.openxmlformats.org/officeDocument/2006/relationships/image" Target="../media/image57.tiff"/><Relationship Id="rId37" Type="http://schemas.openxmlformats.org/officeDocument/2006/relationships/image" Target="../media/image62.png"/><Relationship Id="rId53" Type="http://schemas.openxmlformats.org/officeDocument/2006/relationships/image" Target="../media/image78.png"/><Relationship Id="rId58" Type="http://schemas.openxmlformats.org/officeDocument/2006/relationships/image" Target="../media/image83.tiff"/><Relationship Id="rId74" Type="http://schemas.openxmlformats.org/officeDocument/2006/relationships/image" Target="../media/image98.png"/><Relationship Id="rId79" Type="http://schemas.openxmlformats.org/officeDocument/2006/relationships/image" Target="../media/image103.tiff"/><Relationship Id="rId102" Type="http://schemas.openxmlformats.org/officeDocument/2006/relationships/image" Target="../media/image125.png"/><Relationship Id="rId123" Type="http://schemas.openxmlformats.org/officeDocument/2006/relationships/image" Target="../media/image145.png"/><Relationship Id="rId128" Type="http://schemas.openxmlformats.org/officeDocument/2006/relationships/image" Target="../media/image150.tiff"/><Relationship Id="rId5" Type="http://schemas.openxmlformats.org/officeDocument/2006/relationships/image" Target="../media/image30.png"/><Relationship Id="rId90" Type="http://schemas.openxmlformats.org/officeDocument/2006/relationships/image" Target="../media/image113.png"/><Relationship Id="rId95" Type="http://schemas.openxmlformats.org/officeDocument/2006/relationships/image" Target="../media/image118.png"/><Relationship Id="rId22" Type="http://schemas.openxmlformats.org/officeDocument/2006/relationships/image" Target="../media/image47.png"/><Relationship Id="rId27" Type="http://schemas.openxmlformats.org/officeDocument/2006/relationships/image" Target="../media/image52.png"/><Relationship Id="rId43" Type="http://schemas.openxmlformats.org/officeDocument/2006/relationships/image" Target="../media/image68.png"/><Relationship Id="rId48" Type="http://schemas.openxmlformats.org/officeDocument/2006/relationships/image" Target="../media/image73.png"/><Relationship Id="rId64" Type="http://schemas.openxmlformats.org/officeDocument/2006/relationships/image" Target="../media/image89.png"/><Relationship Id="rId69" Type="http://schemas.openxmlformats.org/officeDocument/2006/relationships/image" Target="../media/image94.tiff"/><Relationship Id="rId113" Type="http://schemas.openxmlformats.org/officeDocument/2006/relationships/image" Target="../media/image136.tiff"/><Relationship Id="rId118" Type="http://schemas.openxmlformats.org/officeDocument/2006/relationships/image" Target="../media/image140.png"/><Relationship Id="rId80" Type="http://schemas.openxmlformats.org/officeDocument/2006/relationships/image" Target="../media/image104.png"/><Relationship Id="rId85" Type="http://schemas.openxmlformats.org/officeDocument/2006/relationships/image" Target="../media/image108.png"/><Relationship Id="rId12" Type="http://schemas.openxmlformats.org/officeDocument/2006/relationships/image" Target="../media/image37.png"/><Relationship Id="rId17" Type="http://schemas.openxmlformats.org/officeDocument/2006/relationships/image" Target="../media/image42.png"/><Relationship Id="rId33" Type="http://schemas.openxmlformats.org/officeDocument/2006/relationships/image" Target="../media/image58.png"/><Relationship Id="rId38" Type="http://schemas.openxmlformats.org/officeDocument/2006/relationships/image" Target="../media/image63.png"/><Relationship Id="rId59" Type="http://schemas.openxmlformats.org/officeDocument/2006/relationships/image" Target="../media/image84.tiff"/><Relationship Id="rId103" Type="http://schemas.openxmlformats.org/officeDocument/2006/relationships/image" Target="../media/image126.tiff"/><Relationship Id="rId108" Type="http://schemas.openxmlformats.org/officeDocument/2006/relationships/image" Target="../media/image131.png"/><Relationship Id="rId124" Type="http://schemas.openxmlformats.org/officeDocument/2006/relationships/image" Target="../media/image146.png"/><Relationship Id="rId129" Type="http://schemas.openxmlformats.org/officeDocument/2006/relationships/image" Target="../media/image151.tiff"/><Relationship Id="rId54" Type="http://schemas.openxmlformats.org/officeDocument/2006/relationships/image" Target="../media/image79.tiff"/><Relationship Id="rId70" Type="http://schemas.openxmlformats.org/officeDocument/2006/relationships/image" Target="../media/image95.png"/><Relationship Id="rId75" Type="http://schemas.openxmlformats.org/officeDocument/2006/relationships/image" Target="../media/image99.tiff"/><Relationship Id="rId91" Type="http://schemas.openxmlformats.org/officeDocument/2006/relationships/image" Target="../media/image114.tiff"/><Relationship Id="rId96" Type="http://schemas.openxmlformats.org/officeDocument/2006/relationships/image" Target="../media/image119.png"/><Relationship Id="rId1" Type="http://schemas.openxmlformats.org/officeDocument/2006/relationships/slideLayout" Target="../slideLayouts/slideLayout15.xml"/><Relationship Id="rId6" Type="http://schemas.openxmlformats.org/officeDocument/2006/relationships/image" Target="../media/image31.png"/><Relationship Id="rId23" Type="http://schemas.openxmlformats.org/officeDocument/2006/relationships/image" Target="../media/image48.jpeg"/><Relationship Id="rId28" Type="http://schemas.openxmlformats.org/officeDocument/2006/relationships/image" Target="../media/image53.png"/><Relationship Id="rId49" Type="http://schemas.openxmlformats.org/officeDocument/2006/relationships/image" Target="../media/image74.png"/><Relationship Id="rId114" Type="http://schemas.openxmlformats.org/officeDocument/2006/relationships/image" Target="../media/image137.png"/><Relationship Id="rId119" Type="http://schemas.openxmlformats.org/officeDocument/2006/relationships/image" Target="../media/image141.png"/><Relationship Id="rId44" Type="http://schemas.openxmlformats.org/officeDocument/2006/relationships/image" Target="../media/image69.tiff"/><Relationship Id="rId60" Type="http://schemas.openxmlformats.org/officeDocument/2006/relationships/image" Target="../media/image85.png"/><Relationship Id="rId65" Type="http://schemas.openxmlformats.org/officeDocument/2006/relationships/image" Target="../media/image90.png"/><Relationship Id="rId81" Type="http://schemas.microsoft.com/office/2007/relationships/hdphoto" Target="../media/hdphoto2.wdp"/><Relationship Id="rId86" Type="http://schemas.openxmlformats.org/officeDocument/2006/relationships/image" Target="../media/image109.png"/><Relationship Id="rId13" Type="http://schemas.openxmlformats.org/officeDocument/2006/relationships/image" Target="../media/image38.png"/><Relationship Id="rId18" Type="http://schemas.openxmlformats.org/officeDocument/2006/relationships/image" Target="../media/image43.png"/><Relationship Id="rId39" Type="http://schemas.openxmlformats.org/officeDocument/2006/relationships/image" Target="../media/image64.png"/><Relationship Id="rId109" Type="http://schemas.openxmlformats.org/officeDocument/2006/relationships/image" Target="../media/image132.png"/><Relationship Id="rId34" Type="http://schemas.openxmlformats.org/officeDocument/2006/relationships/image" Target="../media/image59.png"/><Relationship Id="rId50" Type="http://schemas.openxmlformats.org/officeDocument/2006/relationships/image" Target="../media/image75.png"/><Relationship Id="rId55" Type="http://schemas.openxmlformats.org/officeDocument/2006/relationships/image" Target="../media/image80.png"/><Relationship Id="rId76" Type="http://schemas.openxmlformats.org/officeDocument/2006/relationships/image" Target="../media/image100.png"/><Relationship Id="rId97" Type="http://schemas.openxmlformats.org/officeDocument/2006/relationships/image" Target="../media/image120.png"/><Relationship Id="rId104" Type="http://schemas.openxmlformats.org/officeDocument/2006/relationships/image" Target="../media/image127.tiff"/><Relationship Id="rId120" Type="http://schemas.openxmlformats.org/officeDocument/2006/relationships/image" Target="../media/image142.png"/><Relationship Id="rId125" Type="http://schemas.openxmlformats.org/officeDocument/2006/relationships/image" Target="../media/image147.png"/><Relationship Id="rId7" Type="http://schemas.openxmlformats.org/officeDocument/2006/relationships/image" Target="../media/image32.tiff"/><Relationship Id="rId71" Type="http://schemas.openxmlformats.org/officeDocument/2006/relationships/image" Target="../media/image96.png"/><Relationship Id="rId92" Type="http://schemas.openxmlformats.org/officeDocument/2006/relationships/image" Target="../media/image115.png"/><Relationship Id="rId2" Type="http://schemas.openxmlformats.org/officeDocument/2006/relationships/notesSlide" Target="../notesSlides/notesSlide9.xml"/><Relationship Id="rId29" Type="http://schemas.openxmlformats.org/officeDocument/2006/relationships/image" Target="../media/image54.png"/><Relationship Id="rId24" Type="http://schemas.openxmlformats.org/officeDocument/2006/relationships/image" Target="../media/image49.png"/><Relationship Id="rId40" Type="http://schemas.openxmlformats.org/officeDocument/2006/relationships/image" Target="../media/image65.png"/><Relationship Id="rId45" Type="http://schemas.openxmlformats.org/officeDocument/2006/relationships/image" Target="../media/image70.tiff"/><Relationship Id="rId66" Type="http://schemas.openxmlformats.org/officeDocument/2006/relationships/image" Target="../media/image91.png"/><Relationship Id="rId87" Type="http://schemas.openxmlformats.org/officeDocument/2006/relationships/image" Target="../media/image110.png"/><Relationship Id="rId110" Type="http://schemas.openxmlformats.org/officeDocument/2006/relationships/image" Target="../media/image133.png"/><Relationship Id="rId115" Type="http://schemas.openxmlformats.org/officeDocument/2006/relationships/image" Target="../media/image138.tiff"/><Relationship Id="rId61" Type="http://schemas.openxmlformats.org/officeDocument/2006/relationships/image" Target="../media/image86.png"/><Relationship Id="rId82" Type="http://schemas.openxmlformats.org/officeDocument/2006/relationships/image" Target="../media/image105.png"/><Relationship Id="rId19" Type="http://schemas.openxmlformats.org/officeDocument/2006/relationships/image" Target="../media/image44.png"/><Relationship Id="rId14" Type="http://schemas.openxmlformats.org/officeDocument/2006/relationships/image" Target="../media/image39.png"/><Relationship Id="rId30" Type="http://schemas.openxmlformats.org/officeDocument/2006/relationships/image" Target="../media/image55.png"/><Relationship Id="rId35" Type="http://schemas.openxmlformats.org/officeDocument/2006/relationships/image" Target="../media/image60.png"/><Relationship Id="rId56" Type="http://schemas.openxmlformats.org/officeDocument/2006/relationships/image" Target="../media/image81.png"/><Relationship Id="rId77" Type="http://schemas.openxmlformats.org/officeDocument/2006/relationships/image" Target="../media/image101.tiff"/><Relationship Id="rId100" Type="http://schemas.openxmlformats.org/officeDocument/2006/relationships/image" Target="../media/image123.png"/><Relationship Id="rId105" Type="http://schemas.openxmlformats.org/officeDocument/2006/relationships/image" Target="../media/image128.png"/><Relationship Id="rId126" Type="http://schemas.openxmlformats.org/officeDocument/2006/relationships/image" Target="../media/image148.png"/><Relationship Id="rId8" Type="http://schemas.openxmlformats.org/officeDocument/2006/relationships/image" Target="../media/image33.tiff"/><Relationship Id="rId51" Type="http://schemas.openxmlformats.org/officeDocument/2006/relationships/image" Target="../media/image76.png"/><Relationship Id="rId72" Type="http://schemas.openxmlformats.org/officeDocument/2006/relationships/image" Target="../media/image97.png"/><Relationship Id="rId93" Type="http://schemas.openxmlformats.org/officeDocument/2006/relationships/image" Target="../media/image116.tiff"/><Relationship Id="rId98" Type="http://schemas.openxmlformats.org/officeDocument/2006/relationships/image" Target="../media/image121.png"/><Relationship Id="rId121" Type="http://schemas.openxmlformats.org/officeDocument/2006/relationships/image" Target="../media/image143.png"/><Relationship Id="rId3" Type="http://schemas.openxmlformats.org/officeDocument/2006/relationships/image" Target="../media/image28.png"/><Relationship Id="rId25" Type="http://schemas.openxmlformats.org/officeDocument/2006/relationships/image" Target="../media/image50.png"/><Relationship Id="rId46" Type="http://schemas.openxmlformats.org/officeDocument/2006/relationships/image" Target="../media/image71.png"/><Relationship Id="rId67" Type="http://schemas.openxmlformats.org/officeDocument/2006/relationships/image" Target="../media/image92.png"/><Relationship Id="rId116" Type="http://schemas.openxmlformats.org/officeDocument/2006/relationships/image" Target="../media/image139.png"/><Relationship Id="rId20" Type="http://schemas.openxmlformats.org/officeDocument/2006/relationships/image" Target="../media/image45.tiff"/><Relationship Id="rId41" Type="http://schemas.openxmlformats.org/officeDocument/2006/relationships/image" Target="../media/image66.png"/><Relationship Id="rId62" Type="http://schemas.openxmlformats.org/officeDocument/2006/relationships/image" Target="../media/image87.png"/><Relationship Id="rId83" Type="http://schemas.openxmlformats.org/officeDocument/2006/relationships/image" Target="../media/image106.png"/><Relationship Id="rId88" Type="http://schemas.openxmlformats.org/officeDocument/2006/relationships/image" Target="../media/image111.tiff"/><Relationship Id="rId111" Type="http://schemas.openxmlformats.org/officeDocument/2006/relationships/image" Target="../media/image134.tiff"/><Relationship Id="rId15" Type="http://schemas.openxmlformats.org/officeDocument/2006/relationships/image" Target="../media/image40.png"/><Relationship Id="rId36" Type="http://schemas.openxmlformats.org/officeDocument/2006/relationships/image" Target="../media/image61.png"/><Relationship Id="rId57" Type="http://schemas.openxmlformats.org/officeDocument/2006/relationships/image" Target="../media/image82.tiff"/><Relationship Id="rId106" Type="http://schemas.openxmlformats.org/officeDocument/2006/relationships/image" Target="../media/image129.png"/><Relationship Id="rId127" Type="http://schemas.openxmlformats.org/officeDocument/2006/relationships/image" Target="../media/image149.tiff"/><Relationship Id="rId10" Type="http://schemas.openxmlformats.org/officeDocument/2006/relationships/image" Target="../media/image35.png"/><Relationship Id="rId31" Type="http://schemas.openxmlformats.org/officeDocument/2006/relationships/image" Target="../media/image56.tiff"/><Relationship Id="rId52" Type="http://schemas.openxmlformats.org/officeDocument/2006/relationships/image" Target="../media/image77.png"/><Relationship Id="rId73" Type="http://schemas.microsoft.com/office/2007/relationships/hdphoto" Target="../media/hdphoto1.wdp"/><Relationship Id="rId78" Type="http://schemas.openxmlformats.org/officeDocument/2006/relationships/image" Target="../media/image102.png"/><Relationship Id="rId94" Type="http://schemas.openxmlformats.org/officeDocument/2006/relationships/image" Target="../media/image117.png"/><Relationship Id="rId99" Type="http://schemas.openxmlformats.org/officeDocument/2006/relationships/image" Target="../media/image122.tiff"/><Relationship Id="rId101" Type="http://schemas.openxmlformats.org/officeDocument/2006/relationships/image" Target="../media/image124.png"/><Relationship Id="rId122" Type="http://schemas.openxmlformats.org/officeDocument/2006/relationships/image" Target="../media/image144.png"/><Relationship Id="rId4" Type="http://schemas.openxmlformats.org/officeDocument/2006/relationships/image" Target="../media/image29.png"/><Relationship Id="rId9" Type="http://schemas.openxmlformats.org/officeDocument/2006/relationships/image" Target="../media/image34.tiff"/><Relationship Id="rId26"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0.emf"/></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comments" Target="../comments/comment2.xml"/><Relationship Id="rId4" Type="http://schemas.openxmlformats.org/officeDocument/2006/relationships/image" Target="../media/image1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59.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2.xml"/><Relationship Id="rId6" Type="http://schemas.openxmlformats.org/officeDocument/2006/relationships/image" Target="../media/image161.emf"/><Relationship Id="rId5" Type="http://schemas.openxmlformats.org/officeDocument/2006/relationships/image" Target="../media/image160.png"/><Relationship Id="rId4" Type="http://schemas.openxmlformats.org/officeDocument/2006/relationships/image" Target="../media/image10.emf"/></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2.xml"/><Relationship Id="rId6" Type="http://schemas.openxmlformats.org/officeDocument/2006/relationships/image" Target="../media/image161.emf"/><Relationship Id="rId5" Type="http://schemas.openxmlformats.org/officeDocument/2006/relationships/image" Target="../media/image160.png"/><Relationship Id="rId4" Type="http://schemas.openxmlformats.org/officeDocument/2006/relationships/image" Target="../media/image10.emf"/></Relationships>
</file>

<file path=ppt/slides/_rels/slide4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61.emf"/><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60.png"/><Relationship Id="rId5" Type="http://schemas.openxmlformats.org/officeDocument/2006/relationships/image" Target="../media/image10.emf"/><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image" Target="../media/image162.tiff"/><Relationship Id="rId1" Type="http://schemas.openxmlformats.org/officeDocument/2006/relationships/slideLayout" Target="../slideLayouts/slideLayout19.xml"/><Relationship Id="rId4" Type="http://schemas.openxmlformats.org/officeDocument/2006/relationships/image" Target="../media/image164.tif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s://github.com/nathanpeck/awesome-ec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2.emf"/><Relationship Id="rId7"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7898" y="3482770"/>
            <a:ext cx="4766489" cy="433387"/>
          </a:xfrm>
        </p:spPr>
        <p:txBody>
          <a:bodyPr>
            <a:normAutofit fontScale="85000" lnSpcReduction="10000"/>
          </a:bodyPr>
          <a:lstStyle/>
          <a:p>
            <a:r>
              <a:rPr lang="en-US" dirty="0"/>
              <a:t>Nathan Peck, Developer Advocate for Container Services</a:t>
            </a:r>
          </a:p>
        </p:txBody>
      </p:sp>
      <p:sp>
        <p:nvSpPr>
          <p:cNvPr id="3" name="Text Placeholder 2"/>
          <p:cNvSpPr>
            <a:spLocks noGrp="1"/>
          </p:cNvSpPr>
          <p:nvPr>
            <p:ph type="body" sz="quarter" idx="11"/>
          </p:nvPr>
        </p:nvSpPr>
        <p:spPr/>
        <p:txBody>
          <a:bodyPr/>
          <a:lstStyle/>
          <a:p>
            <a:r>
              <a:rPr lang="en-US" dirty="0"/>
              <a:t>March 21, 2018</a:t>
            </a:r>
          </a:p>
        </p:txBody>
      </p:sp>
      <p:sp>
        <p:nvSpPr>
          <p:cNvPr id="4" name="Text Placeholder 3"/>
          <p:cNvSpPr>
            <a:spLocks noGrp="1"/>
          </p:cNvSpPr>
          <p:nvPr>
            <p:ph type="body" sz="quarter" idx="12"/>
          </p:nvPr>
        </p:nvSpPr>
        <p:spPr>
          <a:xfrm>
            <a:off x="487898" y="1495350"/>
            <a:ext cx="8503702" cy="1334252"/>
          </a:xfrm>
        </p:spPr>
        <p:txBody>
          <a:bodyPr/>
          <a:lstStyle/>
          <a:p>
            <a:r>
              <a:rPr lang="en-US" sz="3600" b="0" dirty="0"/>
              <a:t>Getting Started with Docker</a:t>
            </a:r>
          </a:p>
          <a:p>
            <a:r>
              <a:rPr lang="en-US" sz="3600" b="0" dirty="0"/>
              <a:t>on AWS</a:t>
            </a:r>
          </a:p>
        </p:txBody>
      </p:sp>
    </p:spTree>
    <p:extLst>
      <p:ext uri="{BB962C8B-B14F-4D97-AF65-F5344CB8AC3E}">
        <p14:creationId xmlns:p14="http://schemas.microsoft.com/office/powerpoint/2010/main" val="330344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latin typeface="Amazon Ember Medium" charset="0"/>
                <a:ea typeface="Amazon Ember Medium" charset="0"/>
                <a:cs typeface="Amazon Ember Medium" charset="0"/>
              </a:rPr>
              <a:t>Amazon Elastic Container </a:t>
            </a:r>
            <a:r>
              <a:rPr lang="en-US" b="0" dirty="0">
                <a:latin typeface="Amazon Ember Medium" charset="0"/>
                <a:ea typeface="Amazon Ember Medium" charset="0"/>
                <a:cs typeface="Amazon Ember Medium" charset="0"/>
              </a:rPr>
              <a:t>Registry (</a:t>
            </a:r>
            <a:r>
              <a:rPr lang="en-US" b="0">
                <a:latin typeface="Amazon Ember Medium" charset="0"/>
                <a:ea typeface="Amazon Ember Medium" charset="0"/>
                <a:cs typeface="Amazon Ember Medium" charset="0"/>
              </a:rPr>
              <a:t>Amazon ECR)</a:t>
            </a:r>
            <a:endParaRPr lang="en-US" b="0" dirty="0">
              <a:latin typeface="Amazon Ember Medium" charset="0"/>
              <a:ea typeface="Amazon Ember Medium" charset="0"/>
              <a:cs typeface="Amazon Ember Medium" charset="0"/>
            </a:endParaRPr>
          </a:p>
        </p:txBody>
      </p:sp>
      <p:sp>
        <p:nvSpPr>
          <p:cNvPr id="3" name="Content Placeholder 2"/>
          <p:cNvSpPr>
            <a:spLocks noGrp="1"/>
          </p:cNvSpPr>
          <p:nvPr>
            <p:ph idx="1"/>
          </p:nvPr>
        </p:nvSpPr>
        <p:spPr>
          <a:xfrm>
            <a:off x="340593" y="1558977"/>
            <a:ext cx="4463756" cy="3463451"/>
          </a:xfrm>
        </p:spPr>
        <p:txBody>
          <a:bodyPr/>
          <a:lstStyle/>
          <a:p>
            <a:pPr marL="342900" indent="-342900">
              <a:buFont typeface="Arial" charset="0"/>
              <a:buChar char="•"/>
            </a:pPr>
            <a:r>
              <a:rPr lang="en-US" sz="2000" dirty="0"/>
              <a:t>Cloud-based Docker image registry</a:t>
            </a:r>
          </a:p>
          <a:p>
            <a:pPr marL="342900" indent="-342900">
              <a:buFont typeface="Arial" charset="0"/>
              <a:buChar char="•"/>
            </a:pPr>
            <a:r>
              <a:rPr lang="en-US" sz="2000" dirty="0"/>
              <a:t>Fully managed</a:t>
            </a:r>
          </a:p>
          <a:p>
            <a:pPr marL="342900" indent="-342900">
              <a:buFont typeface="Arial" charset="0"/>
              <a:buChar char="•"/>
            </a:pPr>
            <a:r>
              <a:rPr lang="en-US" sz="2000" dirty="0"/>
              <a:t>Secure </a:t>
            </a:r>
            <a:r>
              <a:rPr lang="mr-IN" sz="2000" dirty="0"/>
              <a:t>–</a:t>
            </a:r>
            <a:r>
              <a:rPr lang="en-US" sz="2000" dirty="0"/>
              <a:t> images encrypted at rest, integrated with IAM</a:t>
            </a:r>
          </a:p>
          <a:p>
            <a:pPr marL="342900" indent="-342900">
              <a:buFont typeface="Arial" charset="0"/>
              <a:buChar char="•"/>
            </a:pPr>
            <a:r>
              <a:rPr lang="en-US" sz="2000" dirty="0"/>
              <a:t>Scalable and Highly Available</a:t>
            </a:r>
          </a:p>
          <a:p>
            <a:pPr marL="342900" indent="-342900">
              <a:buFont typeface="Arial" charset="0"/>
              <a:buChar char="•"/>
            </a:pPr>
            <a:r>
              <a:rPr lang="en-US" sz="1800" dirty="0"/>
              <a:t>Integrated with Amazon ECS and the Docker CLI</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349" y="1829841"/>
            <a:ext cx="4538472" cy="1661160"/>
          </a:xfrm>
          <a:prstGeom prst="rect">
            <a:avLst/>
          </a:prstGeom>
        </p:spPr>
      </p:pic>
    </p:spTree>
    <p:extLst>
      <p:ext uri="{BB962C8B-B14F-4D97-AF65-F5344CB8AC3E}">
        <p14:creationId xmlns:p14="http://schemas.microsoft.com/office/powerpoint/2010/main" val="1688361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3FF95B-8719-6141-BAC8-853754AAE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9470" y="1272063"/>
            <a:ext cx="1060172" cy="931571"/>
          </a:xfrm>
          <a:prstGeom prst="rect">
            <a:avLst/>
          </a:prstGeom>
        </p:spPr>
      </p:pic>
      <p:cxnSp>
        <p:nvCxnSpPr>
          <p:cNvPr id="5" name="Straight Arrow Connector 4">
            <a:extLst>
              <a:ext uri="{FF2B5EF4-FFF2-40B4-BE49-F238E27FC236}">
                <a16:creationId xmlns:a16="http://schemas.microsoft.com/office/drawing/2014/main" id="{B53253B8-C31A-B041-9B75-1E856AB2F3B9}"/>
              </a:ext>
            </a:extLst>
          </p:cNvPr>
          <p:cNvCxnSpPr>
            <a:cxnSpLocks/>
          </p:cNvCxnSpPr>
          <p:nvPr/>
        </p:nvCxnSpPr>
        <p:spPr>
          <a:xfrm flipV="1">
            <a:off x="5222689" y="1705302"/>
            <a:ext cx="1621383" cy="611726"/>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cxnSp>
        <p:nvCxnSpPr>
          <p:cNvPr id="6" name="Straight Arrow Connector 5">
            <a:extLst>
              <a:ext uri="{FF2B5EF4-FFF2-40B4-BE49-F238E27FC236}">
                <a16:creationId xmlns:a16="http://schemas.microsoft.com/office/drawing/2014/main" id="{136E7472-3F76-9449-BD52-E95C8E905EA3}"/>
              </a:ext>
            </a:extLst>
          </p:cNvPr>
          <p:cNvCxnSpPr>
            <a:cxnSpLocks/>
          </p:cNvCxnSpPr>
          <p:nvPr/>
        </p:nvCxnSpPr>
        <p:spPr>
          <a:xfrm>
            <a:off x="5222689" y="2591591"/>
            <a:ext cx="1634497" cy="545976"/>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grpSp>
        <p:nvGrpSpPr>
          <p:cNvPr id="7" name="Group 6">
            <a:extLst>
              <a:ext uri="{FF2B5EF4-FFF2-40B4-BE49-F238E27FC236}">
                <a16:creationId xmlns:a16="http://schemas.microsoft.com/office/drawing/2014/main" id="{D670810D-EA06-214F-84D9-B58505E016C4}"/>
              </a:ext>
            </a:extLst>
          </p:cNvPr>
          <p:cNvGrpSpPr/>
          <p:nvPr/>
        </p:nvGrpSpPr>
        <p:grpSpPr>
          <a:xfrm>
            <a:off x="3927492" y="1876648"/>
            <a:ext cx="1508454" cy="1615759"/>
            <a:chOff x="1977067" y="1587897"/>
            <a:chExt cx="2135576" cy="2293365"/>
          </a:xfrm>
        </p:grpSpPr>
        <p:pic>
          <p:nvPicPr>
            <p:cNvPr id="8" name="Picture 7">
              <a:extLst>
                <a:ext uri="{FF2B5EF4-FFF2-40B4-BE49-F238E27FC236}">
                  <a16:creationId xmlns:a16="http://schemas.microsoft.com/office/drawing/2014/main" id="{60BB8477-DB2A-FC4C-BC2B-6867B0AD7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9" name="Picture 8">
              <a:extLst>
                <a:ext uri="{FF2B5EF4-FFF2-40B4-BE49-F238E27FC236}">
                  <a16:creationId xmlns:a16="http://schemas.microsoft.com/office/drawing/2014/main" id="{F918384D-8F73-6542-BE4E-6149CE7F8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cxnSp>
        <p:nvCxnSpPr>
          <p:cNvPr id="10" name="Straight Arrow Connector 9">
            <a:extLst>
              <a:ext uri="{FF2B5EF4-FFF2-40B4-BE49-F238E27FC236}">
                <a16:creationId xmlns:a16="http://schemas.microsoft.com/office/drawing/2014/main" id="{C7BE0B0C-F3C9-3642-B712-492D9BC00530}"/>
              </a:ext>
            </a:extLst>
          </p:cNvPr>
          <p:cNvCxnSpPr/>
          <p:nvPr/>
        </p:nvCxnSpPr>
        <p:spPr>
          <a:xfrm flipV="1">
            <a:off x="2599877" y="2553354"/>
            <a:ext cx="1161215" cy="3698"/>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sp>
        <p:nvSpPr>
          <p:cNvPr id="11" name="Content Placeholder 4">
            <a:extLst>
              <a:ext uri="{FF2B5EF4-FFF2-40B4-BE49-F238E27FC236}">
                <a16:creationId xmlns:a16="http://schemas.microsoft.com/office/drawing/2014/main" id="{E41DD8A5-B2EF-1E4B-9CF1-5F0E37C4229D}"/>
              </a:ext>
            </a:extLst>
          </p:cNvPr>
          <p:cNvSpPr txBox="1">
            <a:spLocks/>
          </p:cNvSpPr>
          <p:nvPr/>
        </p:nvSpPr>
        <p:spPr>
          <a:xfrm>
            <a:off x="312635" y="3155899"/>
            <a:ext cx="2821853" cy="734336"/>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chemeClr val="tx1"/>
                </a:solidFill>
              </a:rPr>
              <a:t>Container Registry</a:t>
            </a:r>
          </a:p>
          <a:p>
            <a:pPr algn="ctr"/>
            <a:r>
              <a:rPr lang="en-US" sz="2000" dirty="0">
                <a:solidFill>
                  <a:schemeClr val="tx1"/>
                </a:solidFill>
              </a:rPr>
              <a:t>(Private or Public)</a:t>
            </a:r>
          </a:p>
        </p:txBody>
      </p:sp>
      <p:grpSp>
        <p:nvGrpSpPr>
          <p:cNvPr id="12" name="Group 11">
            <a:extLst>
              <a:ext uri="{FF2B5EF4-FFF2-40B4-BE49-F238E27FC236}">
                <a16:creationId xmlns:a16="http://schemas.microsoft.com/office/drawing/2014/main" id="{381BF01A-FFDB-0F44-8A2D-71D22ADCC1D7}"/>
              </a:ext>
            </a:extLst>
          </p:cNvPr>
          <p:cNvGrpSpPr/>
          <p:nvPr/>
        </p:nvGrpSpPr>
        <p:grpSpPr>
          <a:xfrm>
            <a:off x="6388256" y="2655223"/>
            <a:ext cx="2202599" cy="1319528"/>
            <a:chOff x="6608175" y="2805694"/>
            <a:chExt cx="2202599" cy="1319528"/>
          </a:xfrm>
        </p:grpSpPr>
        <p:sp>
          <p:nvSpPr>
            <p:cNvPr id="13" name="Content Placeholder 4">
              <a:extLst>
                <a:ext uri="{FF2B5EF4-FFF2-40B4-BE49-F238E27FC236}">
                  <a16:creationId xmlns:a16="http://schemas.microsoft.com/office/drawing/2014/main" id="{0ABEEBDF-426B-FA45-9511-577E22D7C424}"/>
                </a:ext>
              </a:extLst>
            </p:cNvPr>
            <p:cNvSpPr txBox="1">
              <a:spLocks/>
            </p:cNvSpPr>
            <p:nvPr/>
          </p:nvSpPr>
          <p:spPr>
            <a:xfrm>
              <a:off x="6608175" y="3705600"/>
              <a:ext cx="2202599" cy="419622"/>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chemeClr val="tx1"/>
                  </a:solidFill>
                </a:rPr>
                <a:t>Production</a:t>
              </a:r>
            </a:p>
          </p:txBody>
        </p:sp>
        <p:pic>
          <p:nvPicPr>
            <p:cNvPr id="14" name="Picture 13">
              <a:extLst>
                <a:ext uri="{FF2B5EF4-FFF2-40B4-BE49-F238E27FC236}">
                  <a16:creationId xmlns:a16="http://schemas.microsoft.com/office/drawing/2014/main" id="{3425C44B-A709-874A-9447-1BAAB2415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9389" y="2805694"/>
              <a:ext cx="1060172" cy="931571"/>
            </a:xfrm>
            <a:prstGeom prst="rect">
              <a:avLst/>
            </a:prstGeom>
          </p:spPr>
        </p:pic>
      </p:grpSp>
      <p:pic>
        <p:nvPicPr>
          <p:cNvPr id="15" name="Picture 14">
            <a:extLst>
              <a:ext uri="{FF2B5EF4-FFF2-40B4-BE49-F238E27FC236}">
                <a16:creationId xmlns:a16="http://schemas.microsoft.com/office/drawing/2014/main" id="{458D224C-6388-8041-9AE6-596D80DDC1EC}"/>
              </a:ext>
            </a:extLst>
          </p:cNvPr>
          <p:cNvPicPr>
            <a:picLocks noChangeAspect="1"/>
          </p:cNvPicPr>
          <p:nvPr/>
        </p:nvPicPr>
        <p:blipFill rotWithShape="1">
          <a:blip r:embed="rId5"/>
          <a:srcRect r="71950"/>
          <a:stretch/>
        </p:blipFill>
        <p:spPr>
          <a:xfrm>
            <a:off x="1046134" y="1569674"/>
            <a:ext cx="1354856" cy="1763810"/>
          </a:xfrm>
          <a:prstGeom prst="rect">
            <a:avLst/>
          </a:prstGeom>
        </p:spPr>
      </p:pic>
      <p:sp>
        <p:nvSpPr>
          <p:cNvPr id="17" name="Content Placeholder 4">
            <a:extLst>
              <a:ext uri="{FF2B5EF4-FFF2-40B4-BE49-F238E27FC236}">
                <a16:creationId xmlns:a16="http://schemas.microsoft.com/office/drawing/2014/main" id="{8321D719-49E4-4B40-91A7-0D06478C01BE}"/>
              </a:ext>
            </a:extLst>
          </p:cNvPr>
          <p:cNvSpPr txBox="1">
            <a:spLocks/>
          </p:cNvSpPr>
          <p:nvPr/>
        </p:nvSpPr>
        <p:spPr>
          <a:xfrm>
            <a:off x="6388255" y="2179819"/>
            <a:ext cx="2202599" cy="419622"/>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chemeClr val="tx1"/>
                </a:solidFill>
              </a:rPr>
              <a:t>Development</a:t>
            </a:r>
          </a:p>
        </p:txBody>
      </p:sp>
      <p:sp>
        <p:nvSpPr>
          <p:cNvPr id="18" name="Content Placeholder 4">
            <a:extLst>
              <a:ext uri="{FF2B5EF4-FFF2-40B4-BE49-F238E27FC236}">
                <a16:creationId xmlns:a16="http://schemas.microsoft.com/office/drawing/2014/main" id="{1A09FBE3-5676-F247-9887-D880A1C1843C}"/>
              </a:ext>
            </a:extLst>
          </p:cNvPr>
          <p:cNvSpPr txBox="1">
            <a:spLocks/>
          </p:cNvSpPr>
          <p:nvPr/>
        </p:nvSpPr>
        <p:spPr>
          <a:xfrm>
            <a:off x="2508153" y="432194"/>
            <a:ext cx="3472574" cy="599144"/>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700" dirty="0">
                <a:solidFill>
                  <a:schemeClr val="tx1"/>
                </a:solidFill>
                <a:latin typeface="Courier" charset="0"/>
                <a:ea typeface="Courier" charset="0"/>
                <a:cs typeface="Courier" charset="0"/>
              </a:rPr>
              <a:t>docker run</a:t>
            </a:r>
          </a:p>
        </p:txBody>
      </p:sp>
    </p:spTree>
    <p:extLst>
      <p:ext uri="{BB962C8B-B14F-4D97-AF65-F5344CB8AC3E}">
        <p14:creationId xmlns:p14="http://schemas.microsoft.com/office/powerpoint/2010/main" val="3227671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86F660E6-FBA6-184C-843D-8B3F74F07C57}"/>
              </a:ext>
            </a:extLst>
          </p:cNvPr>
          <p:cNvSpPr txBox="1">
            <a:spLocks/>
          </p:cNvSpPr>
          <p:nvPr/>
        </p:nvSpPr>
        <p:spPr>
          <a:xfrm>
            <a:off x="233680" y="3950062"/>
            <a:ext cx="3472574" cy="599144"/>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700" dirty="0" err="1">
                <a:solidFill>
                  <a:schemeClr val="tx1"/>
                </a:solidFill>
                <a:latin typeface="Courier" charset="0"/>
                <a:ea typeface="Courier" charset="0"/>
                <a:cs typeface="Courier" charset="0"/>
              </a:rPr>
              <a:t>docker</a:t>
            </a:r>
            <a:r>
              <a:rPr lang="en-US" sz="2700" dirty="0">
                <a:solidFill>
                  <a:schemeClr val="tx1"/>
                </a:solidFill>
                <a:latin typeface="Courier" charset="0"/>
                <a:ea typeface="Courier" charset="0"/>
                <a:cs typeface="Courier" charset="0"/>
              </a:rPr>
              <a:t> push</a:t>
            </a:r>
          </a:p>
        </p:txBody>
      </p:sp>
      <p:pic>
        <p:nvPicPr>
          <p:cNvPr id="12" name="Picture 11">
            <a:extLst>
              <a:ext uri="{FF2B5EF4-FFF2-40B4-BE49-F238E27FC236}">
                <a16:creationId xmlns:a16="http://schemas.microsoft.com/office/drawing/2014/main" id="{CE0ECC9A-6245-C245-88CA-7DC9130793FD}"/>
              </a:ext>
            </a:extLst>
          </p:cNvPr>
          <p:cNvPicPr>
            <a:picLocks noChangeAspect="1"/>
          </p:cNvPicPr>
          <p:nvPr/>
        </p:nvPicPr>
        <p:blipFill>
          <a:blip r:embed="rId2"/>
          <a:stretch>
            <a:fillRect/>
          </a:stretch>
        </p:blipFill>
        <p:spPr>
          <a:xfrm>
            <a:off x="1518137" y="2593161"/>
            <a:ext cx="1151195" cy="1151195"/>
          </a:xfrm>
          <a:prstGeom prst="rect">
            <a:avLst/>
          </a:prstGeom>
        </p:spPr>
      </p:pic>
      <p:grpSp>
        <p:nvGrpSpPr>
          <p:cNvPr id="13" name="Group 12">
            <a:extLst>
              <a:ext uri="{FF2B5EF4-FFF2-40B4-BE49-F238E27FC236}">
                <a16:creationId xmlns:a16="http://schemas.microsoft.com/office/drawing/2014/main" id="{8066E633-4516-4B4B-BA5A-D2E885E3E3B2}"/>
              </a:ext>
            </a:extLst>
          </p:cNvPr>
          <p:cNvGrpSpPr/>
          <p:nvPr/>
        </p:nvGrpSpPr>
        <p:grpSpPr>
          <a:xfrm>
            <a:off x="6453277" y="1601783"/>
            <a:ext cx="663160" cy="710334"/>
            <a:chOff x="1977067" y="1587897"/>
            <a:chExt cx="2135576" cy="2293365"/>
          </a:xfrm>
        </p:grpSpPr>
        <p:pic>
          <p:nvPicPr>
            <p:cNvPr id="14" name="Picture 13">
              <a:extLst>
                <a:ext uri="{FF2B5EF4-FFF2-40B4-BE49-F238E27FC236}">
                  <a16:creationId xmlns:a16="http://schemas.microsoft.com/office/drawing/2014/main" id="{F4FB0538-011F-FD4D-800E-191531D9A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15" name="Picture 14">
              <a:extLst>
                <a:ext uri="{FF2B5EF4-FFF2-40B4-BE49-F238E27FC236}">
                  <a16:creationId xmlns:a16="http://schemas.microsoft.com/office/drawing/2014/main" id="{39075B0F-1469-F14F-8BC5-329828EC0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pic>
        <p:nvPicPr>
          <p:cNvPr id="16" name="Picture 15">
            <a:extLst>
              <a:ext uri="{FF2B5EF4-FFF2-40B4-BE49-F238E27FC236}">
                <a16:creationId xmlns:a16="http://schemas.microsoft.com/office/drawing/2014/main" id="{982642EB-052D-F443-BAA4-A1D567781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510" y="2859562"/>
            <a:ext cx="703464" cy="618132"/>
          </a:xfrm>
          <a:prstGeom prst="rect">
            <a:avLst/>
          </a:prstGeom>
        </p:spPr>
      </p:pic>
      <p:pic>
        <p:nvPicPr>
          <p:cNvPr id="17" name="Picture 16">
            <a:extLst>
              <a:ext uri="{FF2B5EF4-FFF2-40B4-BE49-F238E27FC236}">
                <a16:creationId xmlns:a16="http://schemas.microsoft.com/office/drawing/2014/main" id="{8E4D985F-5601-CA46-965E-700AC4A11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1281" y="2859562"/>
            <a:ext cx="703464" cy="618132"/>
          </a:xfrm>
          <a:prstGeom prst="rect">
            <a:avLst/>
          </a:prstGeom>
        </p:spPr>
      </p:pic>
      <p:sp>
        <p:nvSpPr>
          <p:cNvPr id="18" name="Content Placeholder 4">
            <a:extLst>
              <a:ext uri="{FF2B5EF4-FFF2-40B4-BE49-F238E27FC236}">
                <a16:creationId xmlns:a16="http://schemas.microsoft.com/office/drawing/2014/main" id="{ABBCD1F4-FADD-2E40-88D4-F16424C5AF40}"/>
              </a:ext>
            </a:extLst>
          </p:cNvPr>
          <p:cNvSpPr txBox="1">
            <a:spLocks/>
          </p:cNvSpPr>
          <p:nvPr/>
        </p:nvSpPr>
        <p:spPr>
          <a:xfrm>
            <a:off x="5394994" y="3578145"/>
            <a:ext cx="3472574" cy="599144"/>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700" dirty="0" err="1">
                <a:solidFill>
                  <a:schemeClr val="tx1"/>
                </a:solidFill>
                <a:latin typeface="Courier" charset="0"/>
                <a:ea typeface="Courier" charset="0"/>
                <a:cs typeface="Courier" charset="0"/>
              </a:rPr>
              <a:t>docker</a:t>
            </a:r>
            <a:r>
              <a:rPr lang="en-US" sz="2700" dirty="0">
                <a:solidFill>
                  <a:schemeClr val="tx1"/>
                </a:solidFill>
                <a:latin typeface="Courier" charset="0"/>
                <a:ea typeface="Courier" charset="0"/>
                <a:cs typeface="Courier" charset="0"/>
              </a:rPr>
              <a:t> run</a:t>
            </a:r>
          </a:p>
        </p:txBody>
      </p:sp>
      <p:cxnSp>
        <p:nvCxnSpPr>
          <p:cNvPr id="19" name="Straight Arrow Connector 18">
            <a:extLst>
              <a:ext uri="{FF2B5EF4-FFF2-40B4-BE49-F238E27FC236}">
                <a16:creationId xmlns:a16="http://schemas.microsoft.com/office/drawing/2014/main" id="{243B422B-AACE-B043-B4A5-77D2951CBEC1}"/>
              </a:ext>
            </a:extLst>
          </p:cNvPr>
          <p:cNvCxnSpPr>
            <a:cxnSpLocks/>
          </p:cNvCxnSpPr>
          <p:nvPr/>
        </p:nvCxnSpPr>
        <p:spPr>
          <a:xfrm flipV="1">
            <a:off x="2429570" y="1416683"/>
            <a:ext cx="1084955" cy="1257026"/>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80FE2EFA-975D-8C48-8E03-55983A475007}"/>
              </a:ext>
            </a:extLst>
          </p:cNvPr>
          <p:cNvCxnSpPr>
            <a:cxnSpLocks/>
          </p:cNvCxnSpPr>
          <p:nvPr/>
        </p:nvCxnSpPr>
        <p:spPr>
          <a:xfrm>
            <a:off x="5751503" y="1416683"/>
            <a:ext cx="872584" cy="1342428"/>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sp>
        <p:nvSpPr>
          <p:cNvPr id="21" name="Content Placeholder 4">
            <a:extLst>
              <a:ext uri="{FF2B5EF4-FFF2-40B4-BE49-F238E27FC236}">
                <a16:creationId xmlns:a16="http://schemas.microsoft.com/office/drawing/2014/main" id="{D5870444-030B-C148-9520-86850818F3E2}"/>
              </a:ext>
            </a:extLst>
          </p:cNvPr>
          <p:cNvSpPr txBox="1">
            <a:spLocks/>
          </p:cNvSpPr>
          <p:nvPr/>
        </p:nvSpPr>
        <p:spPr>
          <a:xfrm>
            <a:off x="357447" y="3579737"/>
            <a:ext cx="3472574" cy="599144"/>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700" dirty="0" err="1">
                <a:solidFill>
                  <a:schemeClr val="tx1"/>
                </a:solidFill>
                <a:latin typeface="Courier" charset="0"/>
                <a:ea typeface="Courier" charset="0"/>
                <a:cs typeface="Courier" charset="0"/>
              </a:rPr>
              <a:t>docker</a:t>
            </a:r>
            <a:r>
              <a:rPr lang="en-US" sz="2700" dirty="0">
                <a:solidFill>
                  <a:schemeClr val="tx1"/>
                </a:solidFill>
                <a:latin typeface="Courier" charset="0"/>
                <a:ea typeface="Courier" charset="0"/>
                <a:cs typeface="Courier" charset="0"/>
              </a:rPr>
              <a:t> build</a:t>
            </a:r>
          </a:p>
        </p:txBody>
      </p:sp>
      <p:grpSp>
        <p:nvGrpSpPr>
          <p:cNvPr id="22" name="Group 21">
            <a:extLst>
              <a:ext uri="{FF2B5EF4-FFF2-40B4-BE49-F238E27FC236}">
                <a16:creationId xmlns:a16="http://schemas.microsoft.com/office/drawing/2014/main" id="{30BC0D75-ED8B-F74A-9997-676894ABF98D}"/>
              </a:ext>
            </a:extLst>
          </p:cNvPr>
          <p:cNvGrpSpPr/>
          <p:nvPr/>
        </p:nvGrpSpPr>
        <p:grpSpPr>
          <a:xfrm>
            <a:off x="2160321" y="1377563"/>
            <a:ext cx="663160" cy="710334"/>
            <a:chOff x="1977067" y="1587897"/>
            <a:chExt cx="2135576" cy="2293365"/>
          </a:xfrm>
        </p:grpSpPr>
        <p:pic>
          <p:nvPicPr>
            <p:cNvPr id="23" name="Picture 22">
              <a:extLst>
                <a:ext uri="{FF2B5EF4-FFF2-40B4-BE49-F238E27FC236}">
                  <a16:creationId xmlns:a16="http://schemas.microsoft.com/office/drawing/2014/main" id="{60990AD1-D5FB-9D4B-BE98-970576BEF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24" name="Picture 23">
              <a:extLst>
                <a:ext uri="{FF2B5EF4-FFF2-40B4-BE49-F238E27FC236}">
                  <a16:creationId xmlns:a16="http://schemas.microsoft.com/office/drawing/2014/main" id="{939F0F46-D712-794F-BEC6-F87481C23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pic>
        <p:nvPicPr>
          <p:cNvPr id="27" name="Picture 26">
            <a:extLst>
              <a:ext uri="{FF2B5EF4-FFF2-40B4-BE49-F238E27FC236}">
                <a16:creationId xmlns:a16="http://schemas.microsoft.com/office/drawing/2014/main" id="{7260C25D-52B5-8440-8B9F-527FF7D1F361}"/>
              </a:ext>
            </a:extLst>
          </p:cNvPr>
          <p:cNvPicPr>
            <a:picLocks noChangeAspect="1"/>
          </p:cNvPicPr>
          <p:nvPr/>
        </p:nvPicPr>
        <p:blipFill>
          <a:blip r:embed="rId6"/>
          <a:stretch>
            <a:fillRect/>
          </a:stretch>
        </p:blipFill>
        <p:spPr>
          <a:xfrm>
            <a:off x="2925822" y="253287"/>
            <a:ext cx="3338171" cy="1221510"/>
          </a:xfrm>
          <a:prstGeom prst="rect">
            <a:avLst/>
          </a:prstGeom>
        </p:spPr>
      </p:pic>
    </p:spTree>
    <p:extLst>
      <p:ext uri="{BB962C8B-B14F-4D97-AF65-F5344CB8AC3E}">
        <p14:creationId xmlns:p14="http://schemas.microsoft.com/office/powerpoint/2010/main" val="254455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62531" y="4004600"/>
            <a:ext cx="1946319" cy="299258"/>
          </a:xfrm>
        </p:spPr>
        <p:txBody>
          <a:bodyPr/>
          <a:lstStyle/>
          <a:p>
            <a:pPr algn="ctr"/>
            <a:r>
              <a:rPr lang="en-US" dirty="0"/>
              <a:t>Local Laptop</a:t>
            </a:r>
          </a:p>
        </p:txBody>
      </p:sp>
      <p:sp>
        <p:nvSpPr>
          <p:cNvPr id="8" name="Content Placeholder 7"/>
          <p:cNvSpPr>
            <a:spLocks noGrp="1"/>
          </p:cNvSpPr>
          <p:nvPr>
            <p:ph sz="quarter" idx="11"/>
          </p:nvPr>
        </p:nvSpPr>
        <p:spPr>
          <a:xfrm>
            <a:off x="2514660" y="4004600"/>
            <a:ext cx="1947672" cy="299258"/>
          </a:xfrm>
        </p:spPr>
        <p:txBody>
          <a:bodyPr/>
          <a:lstStyle/>
          <a:p>
            <a:pPr algn="ctr"/>
            <a:r>
              <a:rPr lang="en-US" dirty="0"/>
              <a:t>Staging / QA</a:t>
            </a:r>
          </a:p>
        </p:txBody>
      </p:sp>
      <p:sp>
        <p:nvSpPr>
          <p:cNvPr id="9" name="Content Placeholder 8"/>
          <p:cNvSpPr>
            <a:spLocks noGrp="1"/>
          </p:cNvSpPr>
          <p:nvPr>
            <p:ph sz="quarter" idx="12"/>
          </p:nvPr>
        </p:nvSpPr>
        <p:spPr>
          <a:xfrm>
            <a:off x="4642794" y="4004600"/>
            <a:ext cx="1947672" cy="299258"/>
          </a:xfrm>
        </p:spPr>
        <p:txBody>
          <a:bodyPr/>
          <a:lstStyle/>
          <a:p>
            <a:pPr algn="ctr"/>
            <a:r>
              <a:rPr lang="en-US" dirty="0"/>
              <a:t>Production</a:t>
            </a:r>
          </a:p>
          <a:p>
            <a:pPr algn="ctr"/>
            <a:endParaRPr lang="en-US" dirty="0"/>
          </a:p>
        </p:txBody>
      </p:sp>
      <p:sp>
        <p:nvSpPr>
          <p:cNvPr id="10" name="Content Placeholder 9"/>
          <p:cNvSpPr>
            <a:spLocks noGrp="1"/>
          </p:cNvSpPr>
          <p:nvPr>
            <p:ph sz="quarter" idx="13"/>
          </p:nvPr>
        </p:nvSpPr>
        <p:spPr>
          <a:xfrm>
            <a:off x="7223152" y="4004600"/>
            <a:ext cx="958562" cy="299258"/>
          </a:xfrm>
        </p:spPr>
        <p:txBody>
          <a:bodyPr/>
          <a:lstStyle/>
          <a:p>
            <a:pPr algn="ctr"/>
            <a:r>
              <a:rPr lang="en-US" dirty="0"/>
              <a:t>On-</a:t>
            </a:r>
            <a:r>
              <a:rPr lang="en-US" dirty="0" err="1"/>
              <a:t>Prem</a:t>
            </a:r>
            <a:endParaRPr lang="en-US" dirty="0"/>
          </a:p>
          <a:p>
            <a:pPr algn="ctr"/>
            <a:endParaRPr lang="en-US" dirty="0"/>
          </a:p>
        </p:txBody>
      </p:sp>
      <p:sp>
        <p:nvSpPr>
          <p:cNvPr id="6" name="Title 5"/>
          <p:cNvSpPr>
            <a:spLocks noGrp="1"/>
          </p:cNvSpPr>
          <p:nvPr>
            <p:ph type="title"/>
          </p:nvPr>
        </p:nvSpPr>
        <p:spPr>
          <a:xfrm>
            <a:off x="356615" y="235488"/>
            <a:ext cx="8449056" cy="469830"/>
          </a:xfrm>
        </p:spPr>
        <p:txBody>
          <a:bodyPr/>
          <a:lstStyle/>
          <a:p>
            <a:r>
              <a:rPr lang="en-US" dirty="0">
                <a:latin typeface="Amazon Ember" charset="0"/>
                <a:ea typeface="Amazon Ember" charset="0"/>
                <a:cs typeface="Amazon Ember" charset="0"/>
              </a:rPr>
              <a:t>Four environments, same container</a:t>
            </a:r>
          </a:p>
        </p:txBody>
      </p:sp>
      <p:pic>
        <p:nvPicPr>
          <p:cNvPr id="28" name="Picture 27" descr="docker.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0735" y="1242861"/>
            <a:ext cx="1149910" cy="1042005"/>
          </a:xfrm>
          <a:prstGeom prst="rect">
            <a:avLst/>
          </a:prstGeom>
        </p:spPr>
      </p:pic>
      <p:pic>
        <p:nvPicPr>
          <p:cNvPr id="29" name="Picture 28" descr="docker.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13541" y="1242861"/>
            <a:ext cx="1149910" cy="1042005"/>
          </a:xfrm>
          <a:prstGeom prst="rect">
            <a:avLst/>
          </a:prstGeom>
        </p:spPr>
      </p:pic>
      <p:pic>
        <p:nvPicPr>
          <p:cNvPr id="30" name="Picture 29" descr="docker.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41675" y="1242860"/>
            <a:ext cx="1149910" cy="1042005"/>
          </a:xfrm>
          <a:prstGeom prst="rect">
            <a:avLst/>
          </a:prstGeom>
        </p:spPr>
      </p:pic>
      <p:pic>
        <p:nvPicPr>
          <p:cNvPr id="31" name="Picture 30" descr="docker.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27478" y="1242860"/>
            <a:ext cx="1149910" cy="1042005"/>
          </a:xfrm>
          <a:prstGeom prst="rect">
            <a:avLst/>
          </a:prstGeom>
        </p:spPr>
      </p:pic>
      <p:pic>
        <p:nvPicPr>
          <p:cNvPr id="23" name="Picture Placeholder 16">
            <a:extLst>
              <a:ext uri="{FF2B5EF4-FFF2-40B4-BE49-F238E27FC236}">
                <a16:creationId xmlns:a16="http://schemas.microsoft.com/office/drawing/2014/main" id="{AE18DB36-1D58-EA4C-8D4D-02601399C173}"/>
              </a:ext>
            </a:extLst>
          </p:cNvPr>
          <p:cNvPicPr>
            <a:picLocks noChangeAspect="1"/>
          </p:cNvPicPr>
          <p:nvPr/>
        </p:nvPicPr>
        <p:blipFill>
          <a:blip r:embed="rId3">
            <a:extLst>
              <a:ext uri="{28A0092B-C50C-407E-A947-70E740481C1C}">
                <a14:useLocalDpi xmlns:a14="http://schemas.microsoft.com/office/drawing/2010/main" val="0"/>
              </a:ext>
            </a:extLst>
          </a:blip>
          <a:srcRect l="5952" r="5952"/>
          <a:stretch>
            <a:fillRect/>
          </a:stretch>
        </p:blipFill>
        <p:spPr>
          <a:xfrm>
            <a:off x="2614635" y="2284865"/>
            <a:ext cx="1746504" cy="1746504"/>
          </a:xfrm>
          <a:prstGeom prst="rect">
            <a:avLst/>
          </a:prstGeom>
        </p:spPr>
      </p:pic>
      <p:pic>
        <p:nvPicPr>
          <p:cNvPr id="24" name="Picture Placeholder 17">
            <a:extLst>
              <a:ext uri="{FF2B5EF4-FFF2-40B4-BE49-F238E27FC236}">
                <a16:creationId xmlns:a16="http://schemas.microsoft.com/office/drawing/2014/main" id="{19BC8C1B-C2E0-6042-A9F1-AF7072D0F743}"/>
              </a:ext>
            </a:extLst>
          </p:cNvPr>
          <p:cNvPicPr>
            <a:picLocks noChangeAspect="1"/>
          </p:cNvPicPr>
          <p:nvPr/>
        </p:nvPicPr>
        <p:blipFill>
          <a:blip r:embed="rId3">
            <a:extLst>
              <a:ext uri="{28A0092B-C50C-407E-A947-70E740481C1C}">
                <a14:useLocalDpi xmlns:a14="http://schemas.microsoft.com/office/drawing/2010/main" val="0"/>
              </a:ext>
            </a:extLst>
          </a:blip>
          <a:srcRect l="5952" r="5952"/>
          <a:stretch>
            <a:fillRect/>
          </a:stretch>
        </p:blipFill>
        <p:spPr>
          <a:xfrm>
            <a:off x="4766121" y="2284865"/>
            <a:ext cx="1746504" cy="1746504"/>
          </a:xfrm>
          <a:prstGeom prst="rect">
            <a:avLst/>
          </a:prstGeom>
        </p:spPr>
      </p:pic>
      <p:pic>
        <p:nvPicPr>
          <p:cNvPr id="25" name="Picture Placeholder 18">
            <a:extLst>
              <a:ext uri="{FF2B5EF4-FFF2-40B4-BE49-F238E27FC236}">
                <a16:creationId xmlns:a16="http://schemas.microsoft.com/office/drawing/2014/main" id="{A3EB9A6E-E1C2-C64D-A5EC-46C5850D636D}"/>
              </a:ext>
            </a:extLst>
          </p:cNvPr>
          <p:cNvPicPr>
            <a:picLocks noChangeAspect="1"/>
          </p:cNvPicPr>
          <p:nvPr/>
        </p:nvPicPr>
        <p:blipFill>
          <a:blip r:embed="rId3">
            <a:extLst>
              <a:ext uri="{28A0092B-C50C-407E-A947-70E740481C1C}">
                <a14:useLocalDpi xmlns:a14="http://schemas.microsoft.com/office/drawing/2010/main" val="0"/>
              </a:ext>
            </a:extLst>
          </a:blip>
          <a:srcRect l="5952" r="5952"/>
          <a:stretch>
            <a:fillRect/>
          </a:stretch>
        </p:blipFill>
        <p:spPr>
          <a:xfrm>
            <a:off x="6917606" y="2284865"/>
            <a:ext cx="1746504" cy="1746504"/>
          </a:xfrm>
          <a:prstGeom prst="rect">
            <a:avLst/>
          </a:prstGeom>
        </p:spPr>
      </p:pic>
      <p:pic>
        <p:nvPicPr>
          <p:cNvPr id="26" name="Picture Placeholder 36">
            <a:extLst>
              <a:ext uri="{FF2B5EF4-FFF2-40B4-BE49-F238E27FC236}">
                <a16:creationId xmlns:a16="http://schemas.microsoft.com/office/drawing/2014/main" id="{277E7AA5-6B34-8A4E-B500-4435D7665CA5}"/>
              </a:ext>
            </a:extLst>
          </p:cNvPr>
          <p:cNvPicPr>
            <a:picLocks noChangeAspect="1"/>
          </p:cNvPicPr>
          <p:nvPr/>
        </p:nvPicPr>
        <p:blipFill>
          <a:blip r:embed="rId4"/>
          <a:srcRect/>
          <a:stretch>
            <a:fillRect/>
          </a:stretch>
        </p:blipFill>
        <p:spPr>
          <a:xfrm>
            <a:off x="450793" y="2284865"/>
            <a:ext cx="1746504" cy="1746504"/>
          </a:xfrm>
          <a:prstGeom prst="rect">
            <a:avLst/>
          </a:prstGeom>
        </p:spPr>
      </p:pic>
    </p:spTree>
    <p:extLst>
      <p:ext uri="{BB962C8B-B14F-4D97-AF65-F5344CB8AC3E}">
        <p14:creationId xmlns:p14="http://schemas.microsoft.com/office/powerpoint/2010/main" val="876676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60B222D5-F2F7-134D-9670-4041F20F6B4A}"/>
              </a:ext>
            </a:extLst>
          </p:cNvPr>
          <p:cNvSpPr txBox="1">
            <a:spLocks/>
          </p:cNvSpPr>
          <p:nvPr/>
        </p:nvSpPr>
        <p:spPr>
          <a:xfrm>
            <a:off x="6986632" y="1209207"/>
            <a:ext cx="1314040" cy="419622"/>
          </a:xfrm>
          <a:prstGeom prst="rect">
            <a:avLst/>
          </a:prstGeom>
        </p:spPr>
        <p:txBody>
          <a:bodyPr>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a:solidFill>
                  <a:schemeClr val="tx1"/>
                </a:solidFill>
              </a:rPr>
              <a:t>Foo App</a:t>
            </a:r>
            <a:endParaRPr lang="en-US" sz="2000" dirty="0">
              <a:solidFill>
                <a:schemeClr val="tx1"/>
              </a:solidFill>
            </a:endParaRPr>
          </a:p>
        </p:txBody>
      </p:sp>
      <p:sp>
        <p:nvSpPr>
          <p:cNvPr id="12" name="Content Placeholder 4">
            <a:extLst>
              <a:ext uri="{FF2B5EF4-FFF2-40B4-BE49-F238E27FC236}">
                <a16:creationId xmlns:a16="http://schemas.microsoft.com/office/drawing/2014/main" id="{30F193D2-CF66-4A4B-AA4E-9A292CEC365E}"/>
              </a:ext>
            </a:extLst>
          </p:cNvPr>
          <p:cNvSpPr txBox="1">
            <a:spLocks/>
          </p:cNvSpPr>
          <p:nvPr/>
        </p:nvSpPr>
        <p:spPr>
          <a:xfrm>
            <a:off x="7099441" y="3222445"/>
            <a:ext cx="1319212" cy="419100"/>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solidFill>
                  <a:schemeClr val="tx1"/>
                </a:solidFill>
              </a:rPr>
              <a:t>Bar App</a:t>
            </a:r>
            <a:endParaRPr lang="en-US" sz="2000" dirty="0">
              <a:solidFill>
                <a:schemeClr val="tx1"/>
              </a:solidFill>
            </a:endParaRPr>
          </a:p>
        </p:txBody>
      </p:sp>
      <p:pic>
        <p:nvPicPr>
          <p:cNvPr id="13" name="Picture 12">
            <a:extLst>
              <a:ext uri="{FF2B5EF4-FFF2-40B4-BE49-F238E27FC236}">
                <a16:creationId xmlns:a16="http://schemas.microsoft.com/office/drawing/2014/main" id="{18B5877C-25FF-FB44-BE94-90FE4C1FE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92" y="1628829"/>
            <a:ext cx="2102344" cy="1847325"/>
          </a:xfrm>
          <a:prstGeom prst="rect">
            <a:avLst/>
          </a:prstGeom>
        </p:spPr>
      </p:pic>
      <p:cxnSp>
        <p:nvCxnSpPr>
          <p:cNvPr id="14" name="Straight Arrow Connector 13">
            <a:extLst>
              <a:ext uri="{FF2B5EF4-FFF2-40B4-BE49-F238E27FC236}">
                <a16:creationId xmlns:a16="http://schemas.microsoft.com/office/drawing/2014/main" id="{2C91CFC3-55D9-C94C-8402-3B8CC2B230BC}"/>
              </a:ext>
            </a:extLst>
          </p:cNvPr>
          <p:cNvCxnSpPr>
            <a:cxnSpLocks/>
          </p:cNvCxnSpPr>
          <p:nvPr/>
        </p:nvCxnSpPr>
        <p:spPr>
          <a:xfrm flipH="1">
            <a:off x="3102441" y="1543085"/>
            <a:ext cx="2087014" cy="419514"/>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19D0C658-9C41-CF4C-9072-EC3CF65553FB}"/>
              </a:ext>
            </a:extLst>
          </p:cNvPr>
          <p:cNvCxnSpPr>
            <a:cxnSpLocks/>
          </p:cNvCxnSpPr>
          <p:nvPr/>
        </p:nvCxnSpPr>
        <p:spPr>
          <a:xfrm flipH="1" flipV="1">
            <a:off x="3151044" y="3113081"/>
            <a:ext cx="2038411" cy="363073"/>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grpSp>
        <p:nvGrpSpPr>
          <p:cNvPr id="16" name="Group 15">
            <a:extLst>
              <a:ext uri="{FF2B5EF4-FFF2-40B4-BE49-F238E27FC236}">
                <a16:creationId xmlns:a16="http://schemas.microsoft.com/office/drawing/2014/main" id="{9DA6E66B-E490-CC47-860D-B3A33118E3AB}"/>
              </a:ext>
            </a:extLst>
          </p:cNvPr>
          <p:cNvGrpSpPr/>
          <p:nvPr/>
        </p:nvGrpSpPr>
        <p:grpSpPr>
          <a:xfrm>
            <a:off x="5383865" y="812737"/>
            <a:ext cx="1508454" cy="1615759"/>
            <a:chOff x="1977067" y="1587897"/>
            <a:chExt cx="2135576" cy="2293365"/>
          </a:xfrm>
        </p:grpSpPr>
        <p:pic>
          <p:nvPicPr>
            <p:cNvPr id="17" name="Picture 16">
              <a:extLst>
                <a:ext uri="{FF2B5EF4-FFF2-40B4-BE49-F238E27FC236}">
                  <a16:creationId xmlns:a16="http://schemas.microsoft.com/office/drawing/2014/main" id="{36656667-D2FF-A24F-81D1-30008188D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18" name="Picture 17">
              <a:extLst>
                <a:ext uri="{FF2B5EF4-FFF2-40B4-BE49-F238E27FC236}">
                  <a16:creationId xmlns:a16="http://schemas.microsoft.com/office/drawing/2014/main" id="{4E1097AC-8382-8345-BA9A-4F25D5429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19" name="Group 18">
            <a:extLst>
              <a:ext uri="{FF2B5EF4-FFF2-40B4-BE49-F238E27FC236}">
                <a16:creationId xmlns:a16="http://schemas.microsoft.com/office/drawing/2014/main" id="{FB60323F-C439-FF46-BE9A-486C1B4449C7}"/>
              </a:ext>
            </a:extLst>
          </p:cNvPr>
          <p:cNvGrpSpPr/>
          <p:nvPr/>
        </p:nvGrpSpPr>
        <p:grpSpPr>
          <a:xfrm>
            <a:off x="5383865" y="2821698"/>
            <a:ext cx="1508454" cy="1615759"/>
            <a:chOff x="1977067" y="1587897"/>
            <a:chExt cx="2135576" cy="2293365"/>
          </a:xfrm>
        </p:grpSpPr>
        <p:pic>
          <p:nvPicPr>
            <p:cNvPr id="20" name="Picture 19">
              <a:extLst>
                <a:ext uri="{FF2B5EF4-FFF2-40B4-BE49-F238E27FC236}">
                  <a16:creationId xmlns:a16="http://schemas.microsoft.com/office/drawing/2014/main" id="{929A686D-09DE-9E49-B461-9031B4DC9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21" name="Picture 20">
              <a:extLst>
                <a:ext uri="{FF2B5EF4-FFF2-40B4-BE49-F238E27FC236}">
                  <a16:creationId xmlns:a16="http://schemas.microsoft.com/office/drawing/2014/main" id="{15516F38-6B8D-0E4D-9F35-207B5992B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sp>
        <p:nvSpPr>
          <p:cNvPr id="25" name="Content Placeholder 4">
            <a:extLst>
              <a:ext uri="{FF2B5EF4-FFF2-40B4-BE49-F238E27FC236}">
                <a16:creationId xmlns:a16="http://schemas.microsoft.com/office/drawing/2014/main" id="{AE309D1E-149D-824E-929B-E5AC7917BD04}"/>
              </a:ext>
            </a:extLst>
          </p:cNvPr>
          <p:cNvSpPr txBox="1">
            <a:spLocks/>
          </p:cNvSpPr>
          <p:nvPr/>
        </p:nvSpPr>
        <p:spPr>
          <a:xfrm>
            <a:off x="810859" y="3612150"/>
            <a:ext cx="2102344" cy="718819"/>
          </a:xfrm>
          <a:prstGeom prst="rect">
            <a:avLst/>
          </a:prstGeom>
          <a:noFill/>
          <a:ln>
            <a:noFill/>
          </a:ln>
        </p:spPr>
        <p:txBody>
          <a:bodyPr vert="horz" lIns="91440" tIns="45720" rIns="91440" bIns="45720" rtlCol="0">
            <a:noAutofit/>
          </a:bodyPr>
          <a:lstStyle>
            <a:lvl1pPr marL="171450" indent="-342900" algn="l" defTabSz="685800" rtl="0" eaLnBrk="1" latinLnBrk="0" hangingPunct="1">
              <a:lnSpc>
                <a:spcPct val="90000"/>
              </a:lnSpc>
              <a:spcBef>
                <a:spcPts val="750"/>
              </a:spcBef>
              <a:buClr>
                <a:schemeClr val="accent3"/>
              </a:buClr>
              <a:buFont typeface="Century Gothic" panose="020B0502020202020204" pitchFamily="34" charset="0"/>
              <a:buChar char="●"/>
              <a:defRPr sz="2100" b="1" kern="1200">
                <a:solidFill>
                  <a:schemeClr val="bg1"/>
                </a:solidFill>
                <a:latin typeface="+mn-lt"/>
                <a:ea typeface="+mn-ea"/>
                <a:cs typeface="+mn-cs"/>
              </a:defRPr>
            </a:lvl1pPr>
            <a:lvl2pPr marL="514350" indent="-342900" algn="l" defTabSz="685800" rtl="0" eaLnBrk="1" latinLnBrk="0" hangingPunct="1">
              <a:lnSpc>
                <a:spcPct val="90000"/>
              </a:lnSpc>
              <a:spcBef>
                <a:spcPts val="375"/>
              </a:spcBef>
              <a:buClr>
                <a:schemeClr val="accent3"/>
              </a:buClr>
              <a:buFont typeface="Century Gothic" panose="020B0502020202020204" pitchFamily="34" charset="0"/>
              <a:buChar char="●"/>
              <a:defRPr sz="1800" kern="1200">
                <a:solidFill>
                  <a:schemeClr val="bg1"/>
                </a:solidFill>
                <a:latin typeface="+mn-lt"/>
                <a:ea typeface="+mn-ea"/>
                <a:cs typeface="+mn-cs"/>
              </a:defRPr>
            </a:lvl2pPr>
            <a:lvl3pPr marL="857250" indent="-342900" algn="l" defTabSz="685800" rtl="0" eaLnBrk="1" latinLnBrk="0" hangingPunct="1">
              <a:lnSpc>
                <a:spcPct val="90000"/>
              </a:lnSpc>
              <a:spcBef>
                <a:spcPts val="375"/>
              </a:spcBef>
              <a:buClr>
                <a:schemeClr val="accent3"/>
              </a:buClr>
              <a:buFont typeface="Century Gothic" panose="020B0502020202020204" pitchFamily="34" charset="0"/>
              <a:buChar char="●"/>
              <a:defRPr sz="1500" kern="1200">
                <a:solidFill>
                  <a:schemeClr val="bg1"/>
                </a:solidFill>
                <a:latin typeface="+mn-lt"/>
                <a:ea typeface="+mn-ea"/>
                <a:cs typeface="+mn-cs"/>
              </a:defRPr>
            </a:lvl3pPr>
            <a:lvl4pPr marL="1200150" indent="-342900" algn="l" defTabSz="685800" rtl="0" eaLnBrk="1" latinLnBrk="0" hangingPunct="1">
              <a:lnSpc>
                <a:spcPct val="90000"/>
              </a:lnSpc>
              <a:spcBef>
                <a:spcPts val="375"/>
              </a:spcBef>
              <a:buClr>
                <a:schemeClr val="accent3"/>
              </a:buClr>
              <a:buFont typeface="Century Gothic" panose="020B0502020202020204" pitchFamily="34" charset="0"/>
              <a:buChar char="●"/>
              <a:defRPr sz="1350" kern="1200">
                <a:solidFill>
                  <a:schemeClr val="bg1"/>
                </a:solidFill>
                <a:latin typeface="+mn-lt"/>
                <a:ea typeface="+mn-ea"/>
                <a:cs typeface="+mn-cs"/>
              </a:defRPr>
            </a:lvl4pPr>
            <a:lvl5pPr marL="1543050" indent="-342900" algn="l" defTabSz="685800" rtl="0" eaLnBrk="1" latinLnBrk="0" hangingPunct="1">
              <a:lnSpc>
                <a:spcPct val="90000"/>
              </a:lnSpc>
              <a:spcBef>
                <a:spcPts val="375"/>
              </a:spcBef>
              <a:buClr>
                <a:schemeClr val="accent3"/>
              </a:buClr>
              <a:buFont typeface="Century Gothic" panose="020B0502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Century Gothic" panose="020B0502020202020204" pitchFamily="34" charset="0"/>
              <a:buNone/>
            </a:pPr>
            <a:r>
              <a:rPr lang="en-US" sz="2000" dirty="0">
                <a:solidFill>
                  <a:schemeClr val="tx1"/>
                </a:solidFill>
              </a:rPr>
              <a:t>Performance &amp; Cost Savings</a:t>
            </a:r>
          </a:p>
        </p:txBody>
      </p:sp>
      <p:sp>
        <p:nvSpPr>
          <p:cNvPr id="26" name="Title 5">
            <a:extLst>
              <a:ext uri="{FF2B5EF4-FFF2-40B4-BE49-F238E27FC236}">
                <a16:creationId xmlns:a16="http://schemas.microsoft.com/office/drawing/2014/main" id="{4F785AAC-5BA7-7F40-A2DE-CDCE10944640}"/>
              </a:ext>
            </a:extLst>
          </p:cNvPr>
          <p:cNvSpPr>
            <a:spLocks noGrp="1"/>
          </p:cNvSpPr>
          <p:nvPr>
            <p:ph type="title"/>
          </p:nvPr>
        </p:nvSpPr>
        <p:spPr>
          <a:xfrm>
            <a:off x="694944" y="177484"/>
            <a:ext cx="8449056" cy="469830"/>
          </a:xfrm>
        </p:spPr>
        <p:txBody>
          <a:bodyPr/>
          <a:lstStyle/>
          <a:p>
            <a:r>
              <a:rPr lang="en-US" dirty="0">
                <a:latin typeface="Amazon Ember" charset="0"/>
                <a:ea typeface="Amazon Ember" charset="0"/>
                <a:cs typeface="Amazon Ember" charset="0"/>
              </a:rPr>
              <a:t>One machine, multiple containers</a:t>
            </a:r>
          </a:p>
        </p:txBody>
      </p:sp>
    </p:spTree>
    <p:extLst>
      <p:ext uri="{BB962C8B-B14F-4D97-AF65-F5344CB8AC3E}">
        <p14:creationId xmlns:p14="http://schemas.microsoft.com/office/powerpoint/2010/main" val="143077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 vs Container</a:t>
            </a:r>
          </a:p>
        </p:txBody>
      </p:sp>
      <p:sp>
        <p:nvSpPr>
          <p:cNvPr id="7" name="Rounded Rectangle 6"/>
          <p:cNvSpPr/>
          <p:nvPr/>
        </p:nvSpPr>
        <p:spPr>
          <a:xfrm>
            <a:off x="4836968" y="744726"/>
            <a:ext cx="4022218" cy="4230849"/>
          </a:xfrm>
          <a:prstGeom prst="roundRect">
            <a:avLst>
              <a:gd name="adj" fmla="val 5163"/>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ounded Rectangle 7"/>
          <p:cNvSpPr/>
          <p:nvPr/>
        </p:nvSpPr>
        <p:spPr>
          <a:xfrm>
            <a:off x="502832" y="744726"/>
            <a:ext cx="4022218" cy="4230849"/>
          </a:xfrm>
          <a:prstGeom prst="roundRect">
            <a:avLst>
              <a:gd name="adj" fmla="val 5163"/>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ounded Rectangle 8"/>
          <p:cNvSpPr/>
          <p:nvPr/>
        </p:nvSpPr>
        <p:spPr>
          <a:xfrm>
            <a:off x="622000" y="4326139"/>
            <a:ext cx="3809006"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ounded Rectangle 9"/>
          <p:cNvSpPr/>
          <p:nvPr/>
        </p:nvSpPr>
        <p:spPr>
          <a:xfrm>
            <a:off x="622000" y="3729725"/>
            <a:ext cx="3809006"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ounded Rectangle 10"/>
          <p:cNvSpPr/>
          <p:nvPr/>
        </p:nvSpPr>
        <p:spPr>
          <a:xfrm>
            <a:off x="622000" y="3181341"/>
            <a:ext cx="3809006" cy="500611"/>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p:cNvSpPr txBox="1"/>
          <p:nvPr/>
        </p:nvSpPr>
        <p:spPr>
          <a:xfrm>
            <a:off x="1711780" y="4427565"/>
            <a:ext cx="1602174" cy="276999"/>
          </a:xfrm>
          <a:prstGeom prst="rect">
            <a:avLst/>
          </a:prstGeom>
          <a:noFill/>
        </p:spPr>
        <p:txBody>
          <a:bodyPr wrap="square" rtlCol="0">
            <a:spAutoFit/>
          </a:bodyPr>
          <a:lstStyle/>
          <a:p>
            <a:pPr algn="ctr"/>
            <a:r>
              <a:rPr lang="en-US" sz="1200" dirty="0"/>
              <a:t>Server (Host)</a:t>
            </a:r>
          </a:p>
        </p:txBody>
      </p:sp>
      <p:sp>
        <p:nvSpPr>
          <p:cNvPr id="13" name="TextBox 12"/>
          <p:cNvSpPr txBox="1"/>
          <p:nvPr/>
        </p:nvSpPr>
        <p:spPr>
          <a:xfrm>
            <a:off x="1711780" y="3836086"/>
            <a:ext cx="1602174" cy="276999"/>
          </a:xfrm>
          <a:prstGeom prst="rect">
            <a:avLst/>
          </a:prstGeom>
          <a:noFill/>
        </p:spPr>
        <p:txBody>
          <a:bodyPr wrap="square" rtlCol="0">
            <a:spAutoFit/>
          </a:bodyPr>
          <a:lstStyle/>
          <a:p>
            <a:pPr algn="ctr"/>
            <a:r>
              <a:rPr lang="en-US" sz="1200" dirty="0"/>
              <a:t>Host OS</a:t>
            </a:r>
          </a:p>
        </p:txBody>
      </p:sp>
      <p:sp>
        <p:nvSpPr>
          <p:cNvPr id="14" name="TextBox 13"/>
          <p:cNvSpPr txBox="1"/>
          <p:nvPr/>
        </p:nvSpPr>
        <p:spPr>
          <a:xfrm>
            <a:off x="1711780" y="3260193"/>
            <a:ext cx="1602174" cy="276999"/>
          </a:xfrm>
          <a:prstGeom prst="rect">
            <a:avLst/>
          </a:prstGeom>
          <a:noFill/>
        </p:spPr>
        <p:txBody>
          <a:bodyPr wrap="square" rtlCol="0">
            <a:spAutoFit/>
          </a:bodyPr>
          <a:lstStyle/>
          <a:p>
            <a:pPr algn="ctr"/>
            <a:r>
              <a:rPr lang="en-US" sz="1200" dirty="0"/>
              <a:t>Hypervisor</a:t>
            </a:r>
          </a:p>
        </p:txBody>
      </p:sp>
      <p:grpSp>
        <p:nvGrpSpPr>
          <p:cNvPr id="15" name="Group 14"/>
          <p:cNvGrpSpPr/>
          <p:nvPr/>
        </p:nvGrpSpPr>
        <p:grpSpPr>
          <a:xfrm>
            <a:off x="621999" y="2584928"/>
            <a:ext cx="3809007" cy="548640"/>
            <a:chOff x="505518" y="3661455"/>
            <a:chExt cx="3809007" cy="548640"/>
          </a:xfrm>
        </p:grpSpPr>
        <p:sp>
          <p:nvSpPr>
            <p:cNvPr id="16" name="Rounded Rectangle 15"/>
            <p:cNvSpPr/>
            <p:nvPr/>
          </p:nvSpPr>
          <p:spPr>
            <a:xfrm>
              <a:off x="3070941"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ounded Rectangle 16"/>
            <p:cNvSpPr/>
            <p:nvPr/>
          </p:nvSpPr>
          <p:spPr>
            <a:xfrm>
              <a:off x="1788229" y="3661455"/>
              <a:ext cx="1243584" cy="548640"/>
            </a:xfrm>
            <a:prstGeom prst="roundRect">
              <a:avLst>
                <a:gd name="adj" fmla="val 516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ounded Rectangle 17"/>
            <p:cNvSpPr/>
            <p:nvPr/>
          </p:nvSpPr>
          <p:spPr>
            <a:xfrm>
              <a:off x="505518"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9" name="Group 18"/>
          <p:cNvGrpSpPr/>
          <p:nvPr/>
        </p:nvGrpSpPr>
        <p:grpSpPr>
          <a:xfrm>
            <a:off x="621999" y="1996408"/>
            <a:ext cx="3809007" cy="548640"/>
            <a:chOff x="505518" y="3661455"/>
            <a:chExt cx="3809007" cy="548640"/>
          </a:xfrm>
        </p:grpSpPr>
        <p:sp>
          <p:nvSpPr>
            <p:cNvPr id="20" name="Rounded Rectangle 19"/>
            <p:cNvSpPr/>
            <p:nvPr/>
          </p:nvSpPr>
          <p:spPr>
            <a:xfrm>
              <a:off x="3070941"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ounded Rectangle 20"/>
            <p:cNvSpPr/>
            <p:nvPr/>
          </p:nvSpPr>
          <p:spPr>
            <a:xfrm>
              <a:off x="1788229" y="3661455"/>
              <a:ext cx="1243584" cy="548640"/>
            </a:xfrm>
            <a:prstGeom prst="roundRect">
              <a:avLst>
                <a:gd name="adj" fmla="val 516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ounded Rectangle 21"/>
            <p:cNvSpPr/>
            <p:nvPr/>
          </p:nvSpPr>
          <p:spPr>
            <a:xfrm>
              <a:off x="505518"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3" name="Group 22"/>
          <p:cNvGrpSpPr/>
          <p:nvPr/>
        </p:nvGrpSpPr>
        <p:grpSpPr>
          <a:xfrm>
            <a:off x="621999" y="1423930"/>
            <a:ext cx="3809007" cy="548640"/>
            <a:chOff x="505518" y="3661455"/>
            <a:chExt cx="3809007" cy="548640"/>
          </a:xfrm>
        </p:grpSpPr>
        <p:sp>
          <p:nvSpPr>
            <p:cNvPr id="24" name="Rounded Rectangle 23"/>
            <p:cNvSpPr/>
            <p:nvPr/>
          </p:nvSpPr>
          <p:spPr>
            <a:xfrm>
              <a:off x="3070941"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ounded Rectangle 24"/>
            <p:cNvSpPr/>
            <p:nvPr/>
          </p:nvSpPr>
          <p:spPr>
            <a:xfrm>
              <a:off x="1788229" y="3661455"/>
              <a:ext cx="1243584" cy="548640"/>
            </a:xfrm>
            <a:prstGeom prst="roundRect">
              <a:avLst>
                <a:gd name="adj" fmla="val 516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ounded Rectangle 25"/>
            <p:cNvSpPr/>
            <p:nvPr/>
          </p:nvSpPr>
          <p:spPr>
            <a:xfrm>
              <a:off x="505518"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7" name="TextBox 26"/>
          <p:cNvSpPr txBox="1"/>
          <p:nvPr/>
        </p:nvSpPr>
        <p:spPr>
          <a:xfrm>
            <a:off x="748363" y="2672772"/>
            <a:ext cx="947375" cy="276999"/>
          </a:xfrm>
          <a:prstGeom prst="rect">
            <a:avLst/>
          </a:prstGeom>
          <a:noFill/>
        </p:spPr>
        <p:txBody>
          <a:bodyPr wrap="square" rtlCol="0">
            <a:spAutoFit/>
          </a:bodyPr>
          <a:lstStyle/>
          <a:p>
            <a:pPr algn="ctr"/>
            <a:r>
              <a:rPr lang="en-US" sz="1200" dirty="0"/>
              <a:t>Guest OS</a:t>
            </a:r>
          </a:p>
        </p:txBody>
      </p:sp>
      <p:sp>
        <p:nvSpPr>
          <p:cNvPr id="28" name="TextBox 27"/>
          <p:cNvSpPr txBox="1"/>
          <p:nvPr/>
        </p:nvSpPr>
        <p:spPr>
          <a:xfrm>
            <a:off x="2004777" y="2672772"/>
            <a:ext cx="1016180" cy="276999"/>
          </a:xfrm>
          <a:prstGeom prst="rect">
            <a:avLst/>
          </a:prstGeom>
          <a:noFill/>
        </p:spPr>
        <p:txBody>
          <a:bodyPr wrap="square" rtlCol="0">
            <a:spAutoFit/>
          </a:bodyPr>
          <a:lstStyle/>
          <a:p>
            <a:pPr algn="ctr"/>
            <a:r>
              <a:rPr lang="en-US" sz="1200"/>
              <a:t>Guest OS</a:t>
            </a:r>
            <a:endParaRPr lang="en-US" sz="1200" dirty="0"/>
          </a:p>
        </p:txBody>
      </p:sp>
      <p:sp>
        <p:nvSpPr>
          <p:cNvPr id="29" name="TextBox 28"/>
          <p:cNvSpPr txBox="1"/>
          <p:nvPr/>
        </p:nvSpPr>
        <p:spPr>
          <a:xfrm>
            <a:off x="3335526" y="2672772"/>
            <a:ext cx="947375" cy="276999"/>
          </a:xfrm>
          <a:prstGeom prst="rect">
            <a:avLst/>
          </a:prstGeom>
          <a:noFill/>
        </p:spPr>
        <p:txBody>
          <a:bodyPr wrap="square" rtlCol="0">
            <a:spAutoFit/>
          </a:bodyPr>
          <a:lstStyle/>
          <a:p>
            <a:pPr algn="ctr"/>
            <a:r>
              <a:rPr lang="en-US" sz="1200" dirty="0"/>
              <a:t>Guest OS</a:t>
            </a:r>
          </a:p>
        </p:txBody>
      </p:sp>
      <p:sp>
        <p:nvSpPr>
          <p:cNvPr id="30" name="TextBox 29"/>
          <p:cNvSpPr txBox="1"/>
          <p:nvPr/>
        </p:nvSpPr>
        <p:spPr>
          <a:xfrm>
            <a:off x="759878" y="2101608"/>
            <a:ext cx="947375" cy="276999"/>
          </a:xfrm>
          <a:prstGeom prst="rect">
            <a:avLst/>
          </a:prstGeom>
          <a:noFill/>
        </p:spPr>
        <p:txBody>
          <a:bodyPr wrap="square" rtlCol="0">
            <a:spAutoFit/>
          </a:bodyPr>
          <a:lstStyle/>
          <a:p>
            <a:pPr algn="ctr"/>
            <a:r>
              <a:rPr lang="en-US" sz="1200" dirty="0"/>
              <a:t>Bins/Libs</a:t>
            </a:r>
          </a:p>
        </p:txBody>
      </p:sp>
      <p:sp>
        <p:nvSpPr>
          <p:cNvPr id="31" name="TextBox 30"/>
          <p:cNvSpPr txBox="1"/>
          <p:nvPr/>
        </p:nvSpPr>
        <p:spPr>
          <a:xfrm>
            <a:off x="2004777" y="2101608"/>
            <a:ext cx="1016180" cy="276999"/>
          </a:xfrm>
          <a:prstGeom prst="rect">
            <a:avLst/>
          </a:prstGeom>
          <a:noFill/>
        </p:spPr>
        <p:txBody>
          <a:bodyPr wrap="square" rtlCol="0">
            <a:spAutoFit/>
          </a:bodyPr>
          <a:lstStyle/>
          <a:p>
            <a:pPr algn="ctr"/>
            <a:r>
              <a:rPr lang="en-US" sz="1200" dirty="0"/>
              <a:t>Bins/Libs</a:t>
            </a:r>
          </a:p>
        </p:txBody>
      </p:sp>
      <p:sp>
        <p:nvSpPr>
          <p:cNvPr id="32" name="TextBox 31"/>
          <p:cNvSpPr txBox="1"/>
          <p:nvPr/>
        </p:nvSpPr>
        <p:spPr>
          <a:xfrm>
            <a:off x="3347041" y="2101608"/>
            <a:ext cx="947375" cy="276999"/>
          </a:xfrm>
          <a:prstGeom prst="rect">
            <a:avLst/>
          </a:prstGeom>
          <a:noFill/>
        </p:spPr>
        <p:txBody>
          <a:bodyPr wrap="square" rtlCol="0">
            <a:spAutoFit/>
          </a:bodyPr>
          <a:lstStyle/>
          <a:p>
            <a:pPr algn="ctr"/>
            <a:r>
              <a:rPr lang="en-US" sz="1200" dirty="0"/>
              <a:t>Bins/Libs</a:t>
            </a:r>
          </a:p>
        </p:txBody>
      </p:sp>
      <p:sp>
        <p:nvSpPr>
          <p:cNvPr id="33" name="TextBox 32"/>
          <p:cNvSpPr txBox="1"/>
          <p:nvPr/>
        </p:nvSpPr>
        <p:spPr>
          <a:xfrm>
            <a:off x="748363" y="1531002"/>
            <a:ext cx="947375" cy="276999"/>
          </a:xfrm>
          <a:prstGeom prst="rect">
            <a:avLst/>
          </a:prstGeom>
          <a:noFill/>
        </p:spPr>
        <p:txBody>
          <a:bodyPr wrap="square" rtlCol="0">
            <a:spAutoFit/>
          </a:bodyPr>
          <a:lstStyle/>
          <a:p>
            <a:pPr algn="ctr"/>
            <a:r>
              <a:rPr lang="en-US" sz="1200" dirty="0"/>
              <a:t>App 1</a:t>
            </a:r>
          </a:p>
        </p:txBody>
      </p:sp>
      <p:sp>
        <p:nvSpPr>
          <p:cNvPr id="34" name="TextBox 33"/>
          <p:cNvSpPr txBox="1"/>
          <p:nvPr/>
        </p:nvSpPr>
        <p:spPr>
          <a:xfrm>
            <a:off x="1921125" y="1545481"/>
            <a:ext cx="1210751" cy="276999"/>
          </a:xfrm>
          <a:prstGeom prst="rect">
            <a:avLst/>
          </a:prstGeom>
          <a:noFill/>
        </p:spPr>
        <p:txBody>
          <a:bodyPr wrap="square" rtlCol="0">
            <a:spAutoFit/>
          </a:bodyPr>
          <a:lstStyle/>
          <a:p>
            <a:pPr algn="ctr"/>
            <a:r>
              <a:rPr lang="en-US" sz="1200" dirty="0"/>
              <a:t>App 2</a:t>
            </a:r>
          </a:p>
        </p:txBody>
      </p:sp>
      <p:sp>
        <p:nvSpPr>
          <p:cNvPr id="35" name="TextBox 34"/>
          <p:cNvSpPr txBox="1"/>
          <p:nvPr/>
        </p:nvSpPr>
        <p:spPr>
          <a:xfrm>
            <a:off x="3335526" y="1531002"/>
            <a:ext cx="947375" cy="276999"/>
          </a:xfrm>
          <a:prstGeom prst="rect">
            <a:avLst/>
          </a:prstGeom>
          <a:noFill/>
        </p:spPr>
        <p:txBody>
          <a:bodyPr wrap="square" rtlCol="0">
            <a:spAutoFit/>
          </a:bodyPr>
          <a:lstStyle/>
          <a:p>
            <a:pPr algn="ctr"/>
            <a:r>
              <a:rPr lang="en-US" sz="1200" dirty="0"/>
              <a:t>App 3</a:t>
            </a:r>
          </a:p>
        </p:txBody>
      </p:sp>
      <p:sp>
        <p:nvSpPr>
          <p:cNvPr id="36" name="Rounded Rectangle 35"/>
          <p:cNvSpPr/>
          <p:nvPr/>
        </p:nvSpPr>
        <p:spPr>
          <a:xfrm>
            <a:off x="1885146" y="887534"/>
            <a:ext cx="1282711" cy="2246033"/>
          </a:xfrm>
          <a:prstGeom prst="roundRect">
            <a:avLst>
              <a:gd name="adj" fmla="val 5163"/>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TextBox 36"/>
          <p:cNvSpPr txBox="1"/>
          <p:nvPr/>
        </p:nvSpPr>
        <p:spPr>
          <a:xfrm>
            <a:off x="2039179" y="979607"/>
            <a:ext cx="947375" cy="307777"/>
          </a:xfrm>
          <a:prstGeom prst="rect">
            <a:avLst/>
          </a:prstGeom>
          <a:noFill/>
        </p:spPr>
        <p:txBody>
          <a:bodyPr wrap="square" rtlCol="0">
            <a:spAutoFit/>
          </a:bodyPr>
          <a:lstStyle/>
          <a:p>
            <a:pPr algn="ctr"/>
            <a:r>
              <a:rPr lang="en-US" sz="1400" b="1">
                <a:solidFill>
                  <a:schemeClr val="bg1"/>
                </a:solidFill>
              </a:rPr>
              <a:t>VM</a:t>
            </a:r>
            <a:endParaRPr lang="en-US" sz="1400" b="1" dirty="0">
              <a:solidFill>
                <a:schemeClr val="bg1"/>
              </a:solidFill>
            </a:endParaRPr>
          </a:p>
        </p:txBody>
      </p:sp>
      <p:sp>
        <p:nvSpPr>
          <p:cNvPr id="38" name="Rounded Rectangle 37"/>
          <p:cNvSpPr/>
          <p:nvPr/>
        </p:nvSpPr>
        <p:spPr>
          <a:xfrm>
            <a:off x="4943577" y="4326139"/>
            <a:ext cx="3809006"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ounded Rectangle 38"/>
          <p:cNvSpPr/>
          <p:nvPr/>
        </p:nvSpPr>
        <p:spPr>
          <a:xfrm>
            <a:off x="4943577" y="3729725"/>
            <a:ext cx="3809006"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Rounded Rectangle 39"/>
          <p:cNvSpPr/>
          <p:nvPr/>
        </p:nvSpPr>
        <p:spPr>
          <a:xfrm>
            <a:off x="4943577" y="3181341"/>
            <a:ext cx="3809006" cy="500611"/>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p:cNvSpPr txBox="1"/>
          <p:nvPr/>
        </p:nvSpPr>
        <p:spPr>
          <a:xfrm>
            <a:off x="6033357" y="4427565"/>
            <a:ext cx="1602174" cy="307777"/>
          </a:xfrm>
          <a:prstGeom prst="rect">
            <a:avLst/>
          </a:prstGeom>
          <a:noFill/>
        </p:spPr>
        <p:txBody>
          <a:bodyPr wrap="square" rtlCol="0">
            <a:spAutoFit/>
          </a:bodyPr>
          <a:lstStyle/>
          <a:p>
            <a:pPr algn="ctr"/>
            <a:r>
              <a:rPr lang="en-US" sz="1400" dirty="0"/>
              <a:t>Server (Host)</a:t>
            </a:r>
          </a:p>
        </p:txBody>
      </p:sp>
      <p:sp>
        <p:nvSpPr>
          <p:cNvPr id="42" name="TextBox 41"/>
          <p:cNvSpPr txBox="1"/>
          <p:nvPr/>
        </p:nvSpPr>
        <p:spPr>
          <a:xfrm>
            <a:off x="6033357" y="3836086"/>
            <a:ext cx="1602174" cy="307777"/>
          </a:xfrm>
          <a:prstGeom prst="rect">
            <a:avLst/>
          </a:prstGeom>
          <a:noFill/>
        </p:spPr>
        <p:txBody>
          <a:bodyPr wrap="square" rtlCol="0">
            <a:spAutoFit/>
          </a:bodyPr>
          <a:lstStyle/>
          <a:p>
            <a:pPr algn="ctr"/>
            <a:r>
              <a:rPr lang="en-US" sz="1400" dirty="0"/>
              <a:t>Host OS</a:t>
            </a:r>
          </a:p>
        </p:txBody>
      </p:sp>
      <p:sp>
        <p:nvSpPr>
          <p:cNvPr id="43" name="TextBox 42"/>
          <p:cNvSpPr txBox="1"/>
          <p:nvPr/>
        </p:nvSpPr>
        <p:spPr>
          <a:xfrm>
            <a:off x="6033357" y="3260193"/>
            <a:ext cx="1602174" cy="307777"/>
          </a:xfrm>
          <a:prstGeom prst="rect">
            <a:avLst/>
          </a:prstGeom>
          <a:noFill/>
        </p:spPr>
        <p:txBody>
          <a:bodyPr wrap="square" rtlCol="0">
            <a:spAutoFit/>
          </a:bodyPr>
          <a:lstStyle/>
          <a:p>
            <a:pPr algn="ctr"/>
            <a:r>
              <a:rPr lang="en-US" sz="1400" dirty="0"/>
              <a:t>Docker</a:t>
            </a:r>
          </a:p>
        </p:txBody>
      </p:sp>
      <p:grpSp>
        <p:nvGrpSpPr>
          <p:cNvPr id="44" name="Group 43"/>
          <p:cNvGrpSpPr/>
          <p:nvPr/>
        </p:nvGrpSpPr>
        <p:grpSpPr>
          <a:xfrm>
            <a:off x="4943576" y="2584928"/>
            <a:ext cx="3809007" cy="548640"/>
            <a:chOff x="505518" y="3661455"/>
            <a:chExt cx="3809007" cy="548640"/>
          </a:xfrm>
        </p:grpSpPr>
        <p:sp>
          <p:nvSpPr>
            <p:cNvPr id="45" name="Rounded Rectangle 44"/>
            <p:cNvSpPr/>
            <p:nvPr/>
          </p:nvSpPr>
          <p:spPr>
            <a:xfrm>
              <a:off x="3070941"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Rounded Rectangle 45"/>
            <p:cNvSpPr/>
            <p:nvPr/>
          </p:nvSpPr>
          <p:spPr>
            <a:xfrm>
              <a:off x="1788229" y="3661455"/>
              <a:ext cx="1243584" cy="548640"/>
            </a:xfrm>
            <a:prstGeom prst="roundRect">
              <a:avLst>
                <a:gd name="adj" fmla="val 516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Rounded Rectangle 46"/>
            <p:cNvSpPr/>
            <p:nvPr/>
          </p:nvSpPr>
          <p:spPr>
            <a:xfrm>
              <a:off x="505518"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48" name="Group 47"/>
          <p:cNvGrpSpPr/>
          <p:nvPr/>
        </p:nvGrpSpPr>
        <p:grpSpPr>
          <a:xfrm>
            <a:off x="4943576" y="1996408"/>
            <a:ext cx="3809007" cy="548640"/>
            <a:chOff x="505518" y="3661455"/>
            <a:chExt cx="3809007" cy="548640"/>
          </a:xfrm>
        </p:grpSpPr>
        <p:sp>
          <p:nvSpPr>
            <p:cNvPr id="49" name="Rounded Rectangle 48"/>
            <p:cNvSpPr/>
            <p:nvPr/>
          </p:nvSpPr>
          <p:spPr>
            <a:xfrm>
              <a:off x="3070941"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Rounded Rectangle 49"/>
            <p:cNvSpPr/>
            <p:nvPr/>
          </p:nvSpPr>
          <p:spPr>
            <a:xfrm>
              <a:off x="1788229" y="3661455"/>
              <a:ext cx="1243584" cy="548640"/>
            </a:xfrm>
            <a:prstGeom prst="roundRect">
              <a:avLst>
                <a:gd name="adj" fmla="val 516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Rounded Rectangle 50"/>
            <p:cNvSpPr/>
            <p:nvPr/>
          </p:nvSpPr>
          <p:spPr>
            <a:xfrm>
              <a:off x="505518" y="3661455"/>
              <a:ext cx="1243584" cy="548640"/>
            </a:xfrm>
            <a:prstGeom prst="roundRect">
              <a:avLst>
                <a:gd name="adj" fmla="val 5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2" name="TextBox 51"/>
          <p:cNvSpPr txBox="1"/>
          <p:nvPr/>
        </p:nvSpPr>
        <p:spPr>
          <a:xfrm>
            <a:off x="5069940" y="2672772"/>
            <a:ext cx="947375" cy="307777"/>
          </a:xfrm>
          <a:prstGeom prst="rect">
            <a:avLst/>
          </a:prstGeom>
          <a:noFill/>
        </p:spPr>
        <p:txBody>
          <a:bodyPr wrap="square" rtlCol="0">
            <a:spAutoFit/>
          </a:bodyPr>
          <a:lstStyle/>
          <a:p>
            <a:pPr algn="ctr"/>
            <a:r>
              <a:rPr lang="en-US" sz="1400" dirty="0"/>
              <a:t>Bins/Libs</a:t>
            </a:r>
          </a:p>
        </p:txBody>
      </p:sp>
      <p:sp>
        <p:nvSpPr>
          <p:cNvPr id="53" name="TextBox 52"/>
          <p:cNvSpPr txBox="1"/>
          <p:nvPr/>
        </p:nvSpPr>
        <p:spPr>
          <a:xfrm>
            <a:off x="6326354" y="2672772"/>
            <a:ext cx="1016180" cy="307777"/>
          </a:xfrm>
          <a:prstGeom prst="rect">
            <a:avLst/>
          </a:prstGeom>
          <a:noFill/>
        </p:spPr>
        <p:txBody>
          <a:bodyPr wrap="square" rtlCol="0">
            <a:spAutoFit/>
          </a:bodyPr>
          <a:lstStyle/>
          <a:p>
            <a:pPr algn="ctr"/>
            <a:r>
              <a:rPr lang="en-US" sz="1400" dirty="0"/>
              <a:t>Bins/Libs</a:t>
            </a:r>
          </a:p>
        </p:txBody>
      </p:sp>
      <p:sp>
        <p:nvSpPr>
          <p:cNvPr id="54" name="TextBox 53"/>
          <p:cNvSpPr txBox="1"/>
          <p:nvPr/>
        </p:nvSpPr>
        <p:spPr>
          <a:xfrm>
            <a:off x="7657103" y="2672772"/>
            <a:ext cx="947375" cy="307777"/>
          </a:xfrm>
          <a:prstGeom prst="rect">
            <a:avLst/>
          </a:prstGeom>
          <a:noFill/>
        </p:spPr>
        <p:txBody>
          <a:bodyPr wrap="square" rtlCol="0">
            <a:spAutoFit/>
          </a:bodyPr>
          <a:lstStyle/>
          <a:p>
            <a:pPr algn="ctr"/>
            <a:r>
              <a:rPr lang="en-US" sz="1400" dirty="0"/>
              <a:t>Bins/Libs</a:t>
            </a:r>
          </a:p>
        </p:txBody>
      </p:sp>
      <p:sp>
        <p:nvSpPr>
          <p:cNvPr id="55" name="TextBox 54"/>
          <p:cNvSpPr txBox="1"/>
          <p:nvPr/>
        </p:nvSpPr>
        <p:spPr>
          <a:xfrm>
            <a:off x="5081455" y="2101608"/>
            <a:ext cx="947375" cy="307777"/>
          </a:xfrm>
          <a:prstGeom prst="rect">
            <a:avLst/>
          </a:prstGeom>
          <a:noFill/>
        </p:spPr>
        <p:txBody>
          <a:bodyPr wrap="square" rtlCol="0">
            <a:spAutoFit/>
          </a:bodyPr>
          <a:lstStyle/>
          <a:p>
            <a:pPr algn="ctr"/>
            <a:r>
              <a:rPr lang="en-US" sz="1400" dirty="0"/>
              <a:t>App 1</a:t>
            </a:r>
          </a:p>
        </p:txBody>
      </p:sp>
      <p:sp>
        <p:nvSpPr>
          <p:cNvPr id="56" name="TextBox 55"/>
          <p:cNvSpPr txBox="1"/>
          <p:nvPr/>
        </p:nvSpPr>
        <p:spPr>
          <a:xfrm>
            <a:off x="6326354" y="2101608"/>
            <a:ext cx="1016180" cy="307777"/>
          </a:xfrm>
          <a:prstGeom prst="rect">
            <a:avLst/>
          </a:prstGeom>
          <a:noFill/>
        </p:spPr>
        <p:txBody>
          <a:bodyPr wrap="square" rtlCol="0">
            <a:spAutoFit/>
          </a:bodyPr>
          <a:lstStyle/>
          <a:p>
            <a:pPr algn="ctr"/>
            <a:r>
              <a:rPr lang="en-US" sz="1400" dirty="0"/>
              <a:t>App 2</a:t>
            </a:r>
          </a:p>
        </p:txBody>
      </p:sp>
      <p:sp>
        <p:nvSpPr>
          <p:cNvPr id="57" name="TextBox 56"/>
          <p:cNvSpPr txBox="1"/>
          <p:nvPr/>
        </p:nvSpPr>
        <p:spPr>
          <a:xfrm>
            <a:off x="7668618" y="2101608"/>
            <a:ext cx="947375" cy="307777"/>
          </a:xfrm>
          <a:prstGeom prst="rect">
            <a:avLst/>
          </a:prstGeom>
          <a:noFill/>
        </p:spPr>
        <p:txBody>
          <a:bodyPr wrap="square" rtlCol="0">
            <a:spAutoFit/>
          </a:bodyPr>
          <a:lstStyle/>
          <a:p>
            <a:pPr algn="ctr"/>
            <a:r>
              <a:rPr lang="en-US" sz="1400" dirty="0"/>
              <a:t>App 3</a:t>
            </a:r>
          </a:p>
        </p:txBody>
      </p:sp>
      <p:sp>
        <p:nvSpPr>
          <p:cNvPr id="58" name="Rounded Rectangle 57"/>
          <p:cNvSpPr/>
          <p:nvPr/>
        </p:nvSpPr>
        <p:spPr>
          <a:xfrm>
            <a:off x="6206723" y="1423930"/>
            <a:ext cx="1282711" cy="1709637"/>
          </a:xfrm>
          <a:prstGeom prst="roundRect">
            <a:avLst>
              <a:gd name="adj" fmla="val 5163"/>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TextBox 58"/>
          <p:cNvSpPr txBox="1"/>
          <p:nvPr/>
        </p:nvSpPr>
        <p:spPr>
          <a:xfrm>
            <a:off x="6273957" y="1523723"/>
            <a:ext cx="1148241" cy="338554"/>
          </a:xfrm>
          <a:prstGeom prst="rect">
            <a:avLst/>
          </a:prstGeom>
          <a:noFill/>
        </p:spPr>
        <p:txBody>
          <a:bodyPr wrap="square" rtlCol="0">
            <a:spAutoFit/>
          </a:bodyPr>
          <a:lstStyle/>
          <a:p>
            <a:pPr algn="ctr"/>
            <a:r>
              <a:rPr lang="en-US" sz="1600" b="1">
                <a:solidFill>
                  <a:schemeClr val="bg1"/>
                </a:solidFill>
              </a:rPr>
              <a:t>Container</a:t>
            </a:r>
            <a:endParaRPr lang="en-US" sz="1600" b="1" dirty="0">
              <a:solidFill>
                <a:schemeClr val="bg1"/>
              </a:solidFill>
            </a:endParaRPr>
          </a:p>
        </p:txBody>
      </p:sp>
    </p:spTree>
    <p:extLst>
      <p:ext uri="{BB962C8B-B14F-4D97-AF65-F5344CB8AC3E}">
        <p14:creationId xmlns:p14="http://schemas.microsoft.com/office/powerpoint/2010/main" val="302912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a:t>
            </a:r>
            <a:endParaRPr lang="en-US" dirty="0"/>
          </a:p>
        </p:txBody>
      </p:sp>
      <p:sp>
        <p:nvSpPr>
          <p:cNvPr id="3" name="Content Placeholder 2"/>
          <p:cNvSpPr>
            <a:spLocks noGrp="1"/>
          </p:cNvSpPr>
          <p:nvPr>
            <p:ph idx="1"/>
          </p:nvPr>
        </p:nvSpPr>
        <p:spPr>
          <a:xfrm>
            <a:off x="340592" y="1009331"/>
            <a:ext cx="8205304" cy="4013097"/>
          </a:xfrm>
        </p:spPr>
        <p:txBody>
          <a:bodyPr/>
          <a:lstStyle/>
          <a:p>
            <a:r>
              <a:rPr lang="en-US" sz="2200" dirty="0"/>
              <a:t>Portable runtime application environment</a:t>
            </a:r>
          </a:p>
          <a:p>
            <a:pPr>
              <a:lnSpc>
                <a:spcPct val="50000"/>
              </a:lnSpc>
            </a:pPr>
            <a:endParaRPr lang="en-US" sz="2200" dirty="0"/>
          </a:p>
          <a:p>
            <a:r>
              <a:rPr lang="en-US" sz="2200" dirty="0"/>
              <a:t>Package application and dependencies in a single artifact</a:t>
            </a:r>
          </a:p>
          <a:p>
            <a:pPr>
              <a:lnSpc>
                <a:spcPct val="50000"/>
              </a:lnSpc>
            </a:pPr>
            <a:endParaRPr lang="en-US" sz="2200" dirty="0"/>
          </a:p>
          <a:p>
            <a:r>
              <a:rPr lang="en-US" sz="2200" dirty="0"/>
              <a:t>Run different application versions (different dependencies) simultaneously</a:t>
            </a:r>
          </a:p>
          <a:p>
            <a:pPr>
              <a:lnSpc>
                <a:spcPct val="50000"/>
              </a:lnSpc>
            </a:pPr>
            <a:endParaRPr lang="en-US" sz="2200" dirty="0"/>
          </a:p>
          <a:p>
            <a:r>
              <a:rPr lang="en-US" sz="2200" dirty="0"/>
              <a:t>Faster development &amp; deployment cycles</a:t>
            </a:r>
          </a:p>
          <a:p>
            <a:pPr>
              <a:lnSpc>
                <a:spcPct val="50000"/>
              </a:lnSpc>
            </a:pPr>
            <a:endParaRPr lang="en-US" sz="2200" dirty="0"/>
          </a:p>
          <a:p>
            <a:r>
              <a:rPr lang="en-US" sz="2200" dirty="0"/>
              <a:t>Better resource utilization</a:t>
            </a:r>
          </a:p>
        </p:txBody>
      </p:sp>
    </p:spTree>
    <p:extLst>
      <p:ext uri="{BB962C8B-B14F-4D97-AF65-F5344CB8AC3E}">
        <p14:creationId xmlns:p14="http://schemas.microsoft.com/office/powerpoint/2010/main" val="1444884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Cases</a:t>
            </a:r>
            <a:endParaRPr lang="en-US" dirty="0"/>
          </a:p>
        </p:txBody>
      </p:sp>
      <p:sp>
        <p:nvSpPr>
          <p:cNvPr id="3" name="Content Placeholder 2"/>
          <p:cNvSpPr>
            <a:spLocks noGrp="1"/>
          </p:cNvSpPr>
          <p:nvPr>
            <p:ph idx="1"/>
          </p:nvPr>
        </p:nvSpPr>
        <p:spPr/>
        <p:txBody>
          <a:bodyPr/>
          <a:lstStyle/>
          <a:p>
            <a:r>
              <a:rPr lang="en-US" sz="2200" dirty="0"/>
              <a:t>Consistent environment between Development &amp; Production</a:t>
            </a:r>
          </a:p>
          <a:p>
            <a:pPr>
              <a:lnSpc>
                <a:spcPct val="200000"/>
              </a:lnSpc>
            </a:pPr>
            <a:r>
              <a:rPr lang="en-US" sz="2200" dirty="0"/>
              <a:t>Service-Oriented Architectures &amp; Microservices</a:t>
            </a:r>
          </a:p>
          <a:p>
            <a:pPr>
              <a:lnSpc>
                <a:spcPct val="200000"/>
              </a:lnSpc>
            </a:pPr>
            <a:r>
              <a:rPr lang="en-US" sz="2200" dirty="0"/>
              <a:t>Short lived workflows, batch jobs, </a:t>
            </a:r>
            <a:r>
              <a:rPr lang="en-US" sz="2200" dirty="0" err="1"/>
              <a:t>cron</a:t>
            </a:r>
            <a:r>
              <a:rPr lang="en-US" sz="2200" dirty="0"/>
              <a:t> jobs</a:t>
            </a:r>
          </a:p>
          <a:p>
            <a:pPr>
              <a:lnSpc>
                <a:spcPct val="200000"/>
              </a:lnSpc>
            </a:pPr>
            <a:r>
              <a:rPr lang="en-US" sz="2200" dirty="0"/>
              <a:t>Isolated environments for testing</a:t>
            </a:r>
          </a:p>
        </p:txBody>
      </p:sp>
    </p:spTree>
    <p:extLst>
      <p:ext uri="{BB962C8B-B14F-4D97-AF65-F5344CB8AC3E}">
        <p14:creationId xmlns:p14="http://schemas.microsoft.com/office/powerpoint/2010/main" val="98110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2B8976-85E8-C74E-909A-B4212DFB5246}"/>
              </a:ext>
            </a:extLst>
          </p:cNvPr>
          <p:cNvGrpSpPr/>
          <p:nvPr/>
        </p:nvGrpSpPr>
        <p:grpSpPr>
          <a:xfrm>
            <a:off x="2608533" y="2306636"/>
            <a:ext cx="841854" cy="901740"/>
            <a:chOff x="1977067" y="1587897"/>
            <a:chExt cx="2135576" cy="2293365"/>
          </a:xfrm>
        </p:grpSpPr>
        <p:pic>
          <p:nvPicPr>
            <p:cNvPr id="4" name="Picture 3">
              <a:extLst>
                <a:ext uri="{FF2B5EF4-FFF2-40B4-BE49-F238E27FC236}">
                  <a16:creationId xmlns:a16="http://schemas.microsoft.com/office/drawing/2014/main" id="{63EADF9C-265E-824C-AE72-4A490BC0D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5" name="Picture 4">
              <a:extLst>
                <a:ext uri="{FF2B5EF4-FFF2-40B4-BE49-F238E27FC236}">
                  <a16:creationId xmlns:a16="http://schemas.microsoft.com/office/drawing/2014/main" id="{FBE4E0FA-13D9-7B4D-A4ED-13E9CA812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6" name="Group 5">
            <a:extLst>
              <a:ext uri="{FF2B5EF4-FFF2-40B4-BE49-F238E27FC236}">
                <a16:creationId xmlns:a16="http://schemas.microsoft.com/office/drawing/2014/main" id="{430A90EA-D4D6-6642-8FE4-36FA395E45B2}"/>
              </a:ext>
            </a:extLst>
          </p:cNvPr>
          <p:cNvGrpSpPr/>
          <p:nvPr/>
        </p:nvGrpSpPr>
        <p:grpSpPr>
          <a:xfrm>
            <a:off x="5321375" y="2306636"/>
            <a:ext cx="1478862" cy="618132"/>
            <a:chOff x="4833177" y="1730344"/>
            <a:chExt cx="1478862" cy="618132"/>
          </a:xfrm>
        </p:grpSpPr>
        <p:pic>
          <p:nvPicPr>
            <p:cNvPr id="7" name="Picture 6">
              <a:extLst>
                <a:ext uri="{FF2B5EF4-FFF2-40B4-BE49-F238E27FC236}">
                  <a16:creationId xmlns:a16="http://schemas.microsoft.com/office/drawing/2014/main" id="{855715F5-BF0E-C246-983B-18040620F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177" y="1730344"/>
              <a:ext cx="703464" cy="618132"/>
            </a:xfrm>
            <a:prstGeom prst="rect">
              <a:avLst/>
            </a:prstGeom>
          </p:spPr>
        </p:pic>
        <p:pic>
          <p:nvPicPr>
            <p:cNvPr id="8" name="Picture 7">
              <a:extLst>
                <a:ext uri="{FF2B5EF4-FFF2-40B4-BE49-F238E27FC236}">
                  <a16:creationId xmlns:a16="http://schemas.microsoft.com/office/drawing/2014/main" id="{92062B75-5AE5-8041-8C5B-8097321E6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75" y="1730344"/>
              <a:ext cx="703464" cy="618132"/>
            </a:xfrm>
            <a:prstGeom prst="rect">
              <a:avLst/>
            </a:prstGeom>
          </p:spPr>
        </p:pic>
      </p:grpSp>
      <p:cxnSp>
        <p:nvCxnSpPr>
          <p:cNvPr id="32" name="Straight Arrow Connector 31">
            <a:extLst>
              <a:ext uri="{FF2B5EF4-FFF2-40B4-BE49-F238E27FC236}">
                <a16:creationId xmlns:a16="http://schemas.microsoft.com/office/drawing/2014/main" id="{D86CF85A-D4CD-9E48-87FD-E5A17DC5287F}"/>
              </a:ext>
            </a:extLst>
          </p:cNvPr>
          <p:cNvCxnSpPr>
            <a:cxnSpLocks/>
          </p:cNvCxnSpPr>
          <p:nvPr/>
        </p:nvCxnSpPr>
        <p:spPr>
          <a:xfrm>
            <a:off x="3570277" y="2615702"/>
            <a:ext cx="1511318" cy="0"/>
          </a:xfrm>
          <a:prstGeom prst="straightConnector1">
            <a:avLst/>
          </a:prstGeom>
          <a:ln w="165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4" name="Title 8">
            <a:extLst>
              <a:ext uri="{FF2B5EF4-FFF2-40B4-BE49-F238E27FC236}">
                <a16:creationId xmlns:a16="http://schemas.microsoft.com/office/drawing/2014/main" id="{1266CB25-BCB4-3D49-AE1F-33D20B731702}"/>
              </a:ext>
            </a:extLst>
          </p:cNvPr>
          <p:cNvSpPr>
            <a:spLocks noGrp="1"/>
          </p:cNvSpPr>
          <p:nvPr>
            <p:ph type="title"/>
          </p:nvPr>
        </p:nvSpPr>
        <p:spPr>
          <a:xfrm>
            <a:off x="1097906" y="721589"/>
            <a:ext cx="7108962" cy="545192"/>
          </a:xfrm>
        </p:spPr>
        <p:txBody>
          <a:bodyPr/>
          <a:lstStyle/>
          <a:p>
            <a:r>
              <a:rPr lang="en-US" dirty="0"/>
              <a:t>One monolithic container, a couple hosts</a:t>
            </a:r>
            <a:endParaRPr lang="en-US" altLang="en-US" dirty="0">
              <a:latin typeface="Arial" charset="0"/>
            </a:endParaRPr>
          </a:p>
        </p:txBody>
      </p:sp>
    </p:spTree>
    <p:extLst>
      <p:ext uri="{BB962C8B-B14F-4D97-AF65-F5344CB8AC3E}">
        <p14:creationId xmlns:p14="http://schemas.microsoft.com/office/powerpoint/2010/main" val="68539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2B8976-85E8-C74E-909A-B4212DFB5246}"/>
              </a:ext>
            </a:extLst>
          </p:cNvPr>
          <p:cNvGrpSpPr/>
          <p:nvPr/>
        </p:nvGrpSpPr>
        <p:grpSpPr>
          <a:xfrm>
            <a:off x="1121460" y="2500734"/>
            <a:ext cx="841854" cy="901740"/>
            <a:chOff x="1977067" y="1587897"/>
            <a:chExt cx="2135576" cy="2293365"/>
          </a:xfrm>
        </p:grpSpPr>
        <p:pic>
          <p:nvPicPr>
            <p:cNvPr id="4" name="Picture 3">
              <a:extLst>
                <a:ext uri="{FF2B5EF4-FFF2-40B4-BE49-F238E27FC236}">
                  <a16:creationId xmlns:a16="http://schemas.microsoft.com/office/drawing/2014/main" id="{63EADF9C-265E-824C-AE72-4A490BC0D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5" name="Picture 4">
              <a:extLst>
                <a:ext uri="{FF2B5EF4-FFF2-40B4-BE49-F238E27FC236}">
                  <a16:creationId xmlns:a16="http://schemas.microsoft.com/office/drawing/2014/main" id="{FBE4E0FA-13D9-7B4D-A4ED-13E9CA812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6" name="Group 5">
            <a:extLst>
              <a:ext uri="{FF2B5EF4-FFF2-40B4-BE49-F238E27FC236}">
                <a16:creationId xmlns:a16="http://schemas.microsoft.com/office/drawing/2014/main" id="{430A90EA-D4D6-6642-8FE4-36FA395E45B2}"/>
              </a:ext>
            </a:extLst>
          </p:cNvPr>
          <p:cNvGrpSpPr/>
          <p:nvPr/>
        </p:nvGrpSpPr>
        <p:grpSpPr>
          <a:xfrm>
            <a:off x="4892167" y="2642538"/>
            <a:ext cx="3029658" cy="618132"/>
            <a:chOff x="4833177" y="1730344"/>
            <a:chExt cx="3029658" cy="618132"/>
          </a:xfrm>
        </p:grpSpPr>
        <p:pic>
          <p:nvPicPr>
            <p:cNvPr id="7" name="Picture 6">
              <a:extLst>
                <a:ext uri="{FF2B5EF4-FFF2-40B4-BE49-F238E27FC236}">
                  <a16:creationId xmlns:a16="http://schemas.microsoft.com/office/drawing/2014/main" id="{855715F5-BF0E-C246-983B-18040620F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177" y="1730344"/>
              <a:ext cx="703464" cy="618132"/>
            </a:xfrm>
            <a:prstGeom prst="rect">
              <a:avLst/>
            </a:prstGeom>
          </p:spPr>
        </p:pic>
        <p:pic>
          <p:nvPicPr>
            <p:cNvPr id="8" name="Picture 7">
              <a:extLst>
                <a:ext uri="{FF2B5EF4-FFF2-40B4-BE49-F238E27FC236}">
                  <a16:creationId xmlns:a16="http://schemas.microsoft.com/office/drawing/2014/main" id="{92062B75-5AE5-8041-8C5B-8097321E6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75" y="1730344"/>
              <a:ext cx="703464" cy="618132"/>
            </a:xfrm>
            <a:prstGeom prst="rect">
              <a:avLst/>
            </a:prstGeom>
          </p:spPr>
        </p:pic>
        <p:pic>
          <p:nvPicPr>
            <p:cNvPr id="9" name="Picture 8">
              <a:extLst>
                <a:ext uri="{FF2B5EF4-FFF2-40B4-BE49-F238E27FC236}">
                  <a16:creationId xmlns:a16="http://schemas.microsoft.com/office/drawing/2014/main" id="{660FBB2A-139F-ED43-B8A7-04860BD8F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973" y="1730344"/>
              <a:ext cx="703464" cy="618132"/>
            </a:xfrm>
            <a:prstGeom prst="rect">
              <a:avLst/>
            </a:prstGeom>
          </p:spPr>
        </p:pic>
        <p:pic>
          <p:nvPicPr>
            <p:cNvPr id="10" name="Picture 9">
              <a:extLst>
                <a:ext uri="{FF2B5EF4-FFF2-40B4-BE49-F238E27FC236}">
                  <a16:creationId xmlns:a16="http://schemas.microsoft.com/office/drawing/2014/main" id="{E90DA1A9-E20A-3F43-B5DB-25E8A134B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371" y="1730344"/>
              <a:ext cx="703464" cy="618132"/>
            </a:xfrm>
            <a:prstGeom prst="rect">
              <a:avLst/>
            </a:prstGeom>
          </p:spPr>
        </p:pic>
      </p:grpSp>
      <p:grpSp>
        <p:nvGrpSpPr>
          <p:cNvPr id="26" name="Group 25">
            <a:extLst>
              <a:ext uri="{FF2B5EF4-FFF2-40B4-BE49-F238E27FC236}">
                <a16:creationId xmlns:a16="http://schemas.microsoft.com/office/drawing/2014/main" id="{BC416A84-9EAD-464E-A758-529EF56C347F}"/>
              </a:ext>
            </a:extLst>
          </p:cNvPr>
          <p:cNvGrpSpPr/>
          <p:nvPr/>
        </p:nvGrpSpPr>
        <p:grpSpPr>
          <a:xfrm>
            <a:off x="2131890" y="2500734"/>
            <a:ext cx="841854" cy="901740"/>
            <a:chOff x="1977067" y="1587897"/>
            <a:chExt cx="2135576" cy="2293365"/>
          </a:xfrm>
        </p:grpSpPr>
        <p:pic>
          <p:nvPicPr>
            <p:cNvPr id="27" name="Picture 26">
              <a:extLst>
                <a:ext uri="{FF2B5EF4-FFF2-40B4-BE49-F238E27FC236}">
                  <a16:creationId xmlns:a16="http://schemas.microsoft.com/office/drawing/2014/main" id="{CE4CFE5C-3581-D14E-9393-F179CAF94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28" name="Picture 27">
              <a:extLst>
                <a:ext uri="{FF2B5EF4-FFF2-40B4-BE49-F238E27FC236}">
                  <a16:creationId xmlns:a16="http://schemas.microsoft.com/office/drawing/2014/main" id="{870640A3-DBE2-A141-B31D-C7DEAED66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cxnSp>
        <p:nvCxnSpPr>
          <p:cNvPr id="32" name="Straight Arrow Connector 31">
            <a:extLst>
              <a:ext uri="{FF2B5EF4-FFF2-40B4-BE49-F238E27FC236}">
                <a16:creationId xmlns:a16="http://schemas.microsoft.com/office/drawing/2014/main" id="{D86CF85A-D4CD-9E48-87FD-E5A17DC5287F}"/>
              </a:ext>
            </a:extLst>
          </p:cNvPr>
          <p:cNvCxnSpPr>
            <a:cxnSpLocks/>
          </p:cNvCxnSpPr>
          <p:nvPr/>
        </p:nvCxnSpPr>
        <p:spPr>
          <a:xfrm>
            <a:off x="3141069" y="2951604"/>
            <a:ext cx="1511318" cy="0"/>
          </a:xfrm>
          <a:prstGeom prst="straightConnector1">
            <a:avLst/>
          </a:prstGeom>
          <a:ln w="165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4" name="Title 8">
            <a:extLst>
              <a:ext uri="{FF2B5EF4-FFF2-40B4-BE49-F238E27FC236}">
                <a16:creationId xmlns:a16="http://schemas.microsoft.com/office/drawing/2014/main" id="{1266CB25-BCB4-3D49-AE1F-33D20B731702}"/>
              </a:ext>
            </a:extLst>
          </p:cNvPr>
          <p:cNvSpPr>
            <a:spLocks noGrp="1"/>
          </p:cNvSpPr>
          <p:nvPr>
            <p:ph type="title"/>
          </p:nvPr>
        </p:nvSpPr>
        <p:spPr>
          <a:xfrm>
            <a:off x="1251267" y="702928"/>
            <a:ext cx="6519262" cy="545192"/>
          </a:xfrm>
        </p:spPr>
        <p:txBody>
          <a:bodyPr/>
          <a:lstStyle/>
          <a:p>
            <a:r>
              <a:rPr lang="en-US" dirty="0"/>
              <a:t>A couple containers on a few hosts</a:t>
            </a:r>
            <a:endParaRPr lang="en-US" altLang="en-US" dirty="0">
              <a:latin typeface="Arial" charset="0"/>
            </a:endParaRPr>
          </a:p>
        </p:txBody>
      </p:sp>
    </p:spTree>
    <p:extLst>
      <p:ext uri="{BB962C8B-B14F-4D97-AF65-F5344CB8AC3E}">
        <p14:creationId xmlns:p14="http://schemas.microsoft.com/office/powerpoint/2010/main" val="3008007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pPr lvl="0">
              <a:defRPr sz="1800"/>
            </a:pPr>
            <a:r>
              <a:rPr lang="en-US" sz="4200" dirty="0"/>
              <a:t>Why Docker containers</a:t>
            </a:r>
            <a:r>
              <a:rPr sz="4200" dirty="0"/>
              <a:t>?</a:t>
            </a:r>
          </a:p>
        </p:txBody>
      </p:sp>
      <p:sp>
        <p:nvSpPr>
          <p:cNvPr id="5" name="Oval Callout 4"/>
          <p:cNvSpPr/>
          <p:nvPr/>
        </p:nvSpPr>
        <p:spPr>
          <a:xfrm>
            <a:off x="7194758" y="2155154"/>
            <a:ext cx="1669775" cy="969020"/>
          </a:xfrm>
          <a:prstGeom prst="wedgeEllipseCallout">
            <a:avLst/>
          </a:prstGeom>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FizzBuzz</a:t>
            </a:r>
            <a:r>
              <a:rPr lang="en-US" dirty="0"/>
              <a:t>!</a:t>
            </a:r>
          </a:p>
        </p:txBody>
      </p:sp>
      <p:pic>
        <p:nvPicPr>
          <p:cNvPr id="6" name="Picture 5"/>
          <p:cNvPicPr>
            <a:picLocks noChangeAspect="1"/>
          </p:cNvPicPr>
          <p:nvPr/>
        </p:nvPicPr>
        <p:blipFill>
          <a:blip r:embed="rId2"/>
          <a:stretch>
            <a:fillRect/>
          </a:stretch>
        </p:blipFill>
        <p:spPr>
          <a:xfrm flipH="1">
            <a:off x="5466521" y="2799916"/>
            <a:ext cx="2292626" cy="1857789"/>
          </a:xfrm>
          <a:prstGeom prst="rect">
            <a:avLst/>
          </a:prstGeom>
        </p:spPr>
      </p:pic>
    </p:spTree>
    <p:extLst>
      <p:ext uri="{BB962C8B-B14F-4D97-AF65-F5344CB8AC3E}">
        <p14:creationId xmlns:p14="http://schemas.microsoft.com/office/powerpoint/2010/main" val="248430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2B8976-85E8-C74E-909A-B4212DFB5246}"/>
              </a:ext>
            </a:extLst>
          </p:cNvPr>
          <p:cNvGrpSpPr/>
          <p:nvPr/>
        </p:nvGrpSpPr>
        <p:grpSpPr>
          <a:xfrm>
            <a:off x="676403" y="2049864"/>
            <a:ext cx="841854" cy="901740"/>
            <a:chOff x="1977067" y="1587897"/>
            <a:chExt cx="2135576" cy="2293365"/>
          </a:xfrm>
        </p:grpSpPr>
        <p:pic>
          <p:nvPicPr>
            <p:cNvPr id="4" name="Picture 3">
              <a:extLst>
                <a:ext uri="{FF2B5EF4-FFF2-40B4-BE49-F238E27FC236}">
                  <a16:creationId xmlns:a16="http://schemas.microsoft.com/office/drawing/2014/main" id="{63EADF9C-265E-824C-AE72-4A490BC0D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5" name="Picture 4">
              <a:extLst>
                <a:ext uri="{FF2B5EF4-FFF2-40B4-BE49-F238E27FC236}">
                  <a16:creationId xmlns:a16="http://schemas.microsoft.com/office/drawing/2014/main" id="{FBE4E0FA-13D9-7B4D-A4ED-13E9CA812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6" name="Group 5">
            <a:extLst>
              <a:ext uri="{FF2B5EF4-FFF2-40B4-BE49-F238E27FC236}">
                <a16:creationId xmlns:a16="http://schemas.microsoft.com/office/drawing/2014/main" id="{430A90EA-D4D6-6642-8FE4-36FA395E45B2}"/>
              </a:ext>
            </a:extLst>
          </p:cNvPr>
          <p:cNvGrpSpPr/>
          <p:nvPr/>
        </p:nvGrpSpPr>
        <p:grpSpPr>
          <a:xfrm>
            <a:off x="4833177" y="1730344"/>
            <a:ext cx="3029658" cy="2510511"/>
            <a:chOff x="4833177" y="1730344"/>
            <a:chExt cx="3029658" cy="2510511"/>
          </a:xfrm>
        </p:grpSpPr>
        <p:pic>
          <p:nvPicPr>
            <p:cNvPr id="7" name="Picture 6">
              <a:extLst>
                <a:ext uri="{FF2B5EF4-FFF2-40B4-BE49-F238E27FC236}">
                  <a16:creationId xmlns:a16="http://schemas.microsoft.com/office/drawing/2014/main" id="{855715F5-BF0E-C246-983B-18040620F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177" y="1730344"/>
              <a:ext cx="703464" cy="618132"/>
            </a:xfrm>
            <a:prstGeom prst="rect">
              <a:avLst/>
            </a:prstGeom>
          </p:spPr>
        </p:pic>
        <p:pic>
          <p:nvPicPr>
            <p:cNvPr id="8" name="Picture 7">
              <a:extLst>
                <a:ext uri="{FF2B5EF4-FFF2-40B4-BE49-F238E27FC236}">
                  <a16:creationId xmlns:a16="http://schemas.microsoft.com/office/drawing/2014/main" id="{92062B75-5AE5-8041-8C5B-8097321E6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75" y="1730344"/>
              <a:ext cx="703464" cy="618132"/>
            </a:xfrm>
            <a:prstGeom prst="rect">
              <a:avLst/>
            </a:prstGeom>
          </p:spPr>
        </p:pic>
        <p:pic>
          <p:nvPicPr>
            <p:cNvPr id="9" name="Picture 8">
              <a:extLst>
                <a:ext uri="{FF2B5EF4-FFF2-40B4-BE49-F238E27FC236}">
                  <a16:creationId xmlns:a16="http://schemas.microsoft.com/office/drawing/2014/main" id="{660FBB2A-139F-ED43-B8A7-04860BD8F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973" y="1730344"/>
              <a:ext cx="703464" cy="618132"/>
            </a:xfrm>
            <a:prstGeom prst="rect">
              <a:avLst/>
            </a:prstGeom>
          </p:spPr>
        </p:pic>
        <p:pic>
          <p:nvPicPr>
            <p:cNvPr id="10" name="Picture 9">
              <a:extLst>
                <a:ext uri="{FF2B5EF4-FFF2-40B4-BE49-F238E27FC236}">
                  <a16:creationId xmlns:a16="http://schemas.microsoft.com/office/drawing/2014/main" id="{E90DA1A9-E20A-3F43-B5DB-25E8A134B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371" y="1730344"/>
              <a:ext cx="703464" cy="618132"/>
            </a:xfrm>
            <a:prstGeom prst="rect">
              <a:avLst/>
            </a:prstGeom>
          </p:spPr>
        </p:pic>
        <p:pic>
          <p:nvPicPr>
            <p:cNvPr id="11" name="Picture 10">
              <a:extLst>
                <a:ext uri="{FF2B5EF4-FFF2-40B4-BE49-F238E27FC236}">
                  <a16:creationId xmlns:a16="http://schemas.microsoft.com/office/drawing/2014/main" id="{4E4E5DBA-0EF4-6C41-82F2-00D7ECC9D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177" y="2361137"/>
              <a:ext cx="703464" cy="618132"/>
            </a:xfrm>
            <a:prstGeom prst="rect">
              <a:avLst/>
            </a:prstGeom>
          </p:spPr>
        </p:pic>
        <p:pic>
          <p:nvPicPr>
            <p:cNvPr id="12" name="Picture 11">
              <a:extLst>
                <a:ext uri="{FF2B5EF4-FFF2-40B4-BE49-F238E27FC236}">
                  <a16:creationId xmlns:a16="http://schemas.microsoft.com/office/drawing/2014/main" id="{A5560167-D920-F042-A848-BB68287BF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75" y="2361137"/>
              <a:ext cx="703464" cy="618132"/>
            </a:xfrm>
            <a:prstGeom prst="rect">
              <a:avLst/>
            </a:prstGeom>
          </p:spPr>
        </p:pic>
        <p:pic>
          <p:nvPicPr>
            <p:cNvPr id="13" name="Picture 12">
              <a:extLst>
                <a:ext uri="{FF2B5EF4-FFF2-40B4-BE49-F238E27FC236}">
                  <a16:creationId xmlns:a16="http://schemas.microsoft.com/office/drawing/2014/main" id="{15E227D8-2BA2-344B-97B9-50491C335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973" y="2361137"/>
              <a:ext cx="703464" cy="618132"/>
            </a:xfrm>
            <a:prstGeom prst="rect">
              <a:avLst/>
            </a:prstGeom>
          </p:spPr>
        </p:pic>
        <p:pic>
          <p:nvPicPr>
            <p:cNvPr id="14" name="Picture 13">
              <a:extLst>
                <a:ext uri="{FF2B5EF4-FFF2-40B4-BE49-F238E27FC236}">
                  <a16:creationId xmlns:a16="http://schemas.microsoft.com/office/drawing/2014/main" id="{330E7471-2841-DD4B-98F4-468358444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371" y="2361137"/>
              <a:ext cx="703464" cy="618132"/>
            </a:xfrm>
            <a:prstGeom prst="rect">
              <a:avLst/>
            </a:prstGeom>
          </p:spPr>
        </p:pic>
        <p:pic>
          <p:nvPicPr>
            <p:cNvPr id="15" name="Picture 14">
              <a:extLst>
                <a:ext uri="{FF2B5EF4-FFF2-40B4-BE49-F238E27FC236}">
                  <a16:creationId xmlns:a16="http://schemas.microsoft.com/office/drawing/2014/main" id="{6ED7CC5B-1E9C-9647-A9EE-21E1ADFF7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177" y="2991930"/>
              <a:ext cx="703464" cy="618132"/>
            </a:xfrm>
            <a:prstGeom prst="rect">
              <a:avLst/>
            </a:prstGeom>
          </p:spPr>
        </p:pic>
        <p:pic>
          <p:nvPicPr>
            <p:cNvPr id="16" name="Picture 15">
              <a:extLst>
                <a:ext uri="{FF2B5EF4-FFF2-40B4-BE49-F238E27FC236}">
                  <a16:creationId xmlns:a16="http://schemas.microsoft.com/office/drawing/2014/main" id="{53A5FD9C-EBB6-A347-8D1E-D6C50B1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75" y="2991930"/>
              <a:ext cx="703464" cy="618132"/>
            </a:xfrm>
            <a:prstGeom prst="rect">
              <a:avLst/>
            </a:prstGeom>
          </p:spPr>
        </p:pic>
        <p:pic>
          <p:nvPicPr>
            <p:cNvPr id="17" name="Picture 16">
              <a:extLst>
                <a:ext uri="{FF2B5EF4-FFF2-40B4-BE49-F238E27FC236}">
                  <a16:creationId xmlns:a16="http://schemas.microsoft.com/office/drawing/2014/main" id="{608EAA79-75D5-2B4A-8A60-3EC33EB89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973" y="2991930"/>
              <a:ext cx="703464" cy="618132"/>
            </a:xfrm>
            <a:prstGeom prst="rect">
              <a:avLst/>
            </a:prstGeom>
          </p:spPr>
        </p:pic>
        <p:pic>
          <p:nvPicPr>
            <p:cNvPr id="18" name="Picture 17">
              <a:extLst>
                <a:ext uri="{FF2B5EF4-FFF2-40B4-BE49-F238E27FC236}">
                  <a16:creationId xmlns:a16="http://schemas.microsoft.com/office/drawing/2014/main" id="{EE0A8659-A910-7442-9180-531853DC5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371" y="2991930"/>
              <a:ext cx="703464" cy="618132"/>
            </a:xfrm>
            <a:prstGeom prst="rect">
              <a:avLst/>
            </a:prstGeom>
          </p:spPr>
        </p:pic>
        <p:pic>
          <p:nvPicPr>
            <p:cNvPr id="19" name="Picture 18">
              <a:extLst>
                <a:ext uri="{FF2B5EF4-FFF2-40B4-BE49-F238E27FC236}">
                  <a16:creationId xmlns:a16="http://schemas.microsoft.com/office/drawing/2014/main" id="{3B702160-83D1-BA4C-B98D-4FE53B603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177" y="3622723"/>
              <a:ext cx="703464" cy="618132"/>
            </a:xfrm>
            <a:prstGeom prst="rect">
              <a:avLst/>
            </a:prstGeom>
          </p:spPr>
        </p:pic>
        <p:pic>
          <p:nvPicPr>
            <p:cNvPr id="20" name="Picture 19">
              <a:extLst>
                <a:ext uri="{FF2B5EF4-FFF2-40B4-BE49-F238E27FC236}">
                  <a16:creationId xmlns:a16="http://schemas.microsoft.com/office/drawing/2014/main" id="{16A9DC37-6C58-E049-9CDC-901D54BF4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75" y="3622723"/>
              <a:ext cx="703464" cy="618132"/>
            </a:xfrm>
            <a:prstGeom prst="rect">
              <a:avLst/>
            </a:prstGeom>
          </p:spPr>
        </p:pic>
        <p:pic>
          <p:nvPicPr>
            <p:cNvPr id="21" name="Picture 20">
              <a:extLst>
                <a:ext uri="{FF2B5EF4-FFF2-40B4-BE49-F238E27FC236}">
                  <a16:creationId xmlns:a16="http://schemas.microsoft.com/office/drawing/2014/main" id="{772439AB-F2A8-074C-8935-86C38D3FD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973" y="3622723"/>
              <a:ext cx="703464" cy="618132"/>
            </a:xfrm>
            <a:prstGeom prst="rect">
              <a:avLst/>
            </a:prstGeom>
          </p:spPr>
        </p:pic>
        <p:pic>
          <p:nvPicPr>
            <p:cNvPr id="22" name="Picture 21">
              <a:extLst>
                <a:ext uri="{FF2B5EF4-FFF2-40B4-BE49-F238E27FC236}">
                  <a16:creationId xmlns:a16="http://schemas.microsoft.com/office/drawing/2014/main" id="{B1DFC958-6B7B-DE4D-AC14-15B95BAF9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371" y="3622723"/>
              <a:ext cx="703464" cy="618132"/>
            </a:xfrm>
            <a:prstGeom prst="rect">
              <a:avLst/>
            </a:prstGeom>
          </p:spPr>
        </p:pic>
      </p:grpSp>
      <p:grpSp>
        <p:nvGrpSpPr>
          <p:cNvPr id="23" name="Group 22">
            <a:extLst>
              <a:ext uri="{FF2B5EF4-FFF2-40B4-BE49-F238E27FC236}">
                <a16:creationId xmlns:a16="http://schemas.microsoft.com/office/drawing/2014/main" id="{0D10F35D-50A4-0F43-8AF6-FE702CB23A0E}"/>
              </a:ext>
            </a:extLst>
          </p:cNvPr>
          <p:cNvGrpSpPr/>
          <p:nvPr/>
        </p:nvGrpSpPr>
        <p:grpSpPr>
          <a:xfrm>
            <a:off x="1097330" y="3372408"/>
            <a:ext cx="841854" cy="901740"/>
            <a:chOff x="1977067" y="1587897"/>
            <a:chExt cx="2135576" cy="2293365"/>
          </a:xfrm>
        </p:grpSpPr>
        <p:pic>
          <p:nvPicPr>
            <p:cNvPr id="24" name="Picture 23">
              <a:extLst>
                <a:ext uri="{FF2B5EF4-FFF2-40B4-BE49-F238E27FC236}">
                  <a16:creationId xmlns:a16="http://schemas.microsoft.com/office/drawing/2014/main" id="{87FC110C-7C9C-8F44-BB65-5AC532053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25" name="Picture 24">
              <a:extLst>
                <a:ext uri="{FF2B5EF4-FFF2-40B4-BE49-F238E27FC236}">
                  <a16:creationId xmlns:a16="http://schemas.microsoft.com/office/drawing/2014/main" id="{1E0339E7-9364-DC46-9517-74B769805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26" name="Group 25">
            <a:extLst>
              <a:ext uri="{FF2B5EF4-FFF2-40B4-BE49-F238E27FC236}">
                <a16:creationId xmlns:a16="http://schemas.microsoft.com/office/drawing/2014/main" id="{BC416A84-9EAD-464E-A758-529EF56C347F}"/>
              </a:ext>
            </a:extLst>
          </p:cNvPr>
          <p:cNvGrpSpPr/>
          <p:nvPr/>
        </p:nvGrpSpPr>
        <p:grpSpPr>
          <a:xfrm>
            <a:off x="1944662" y="1776298"/>
            <a:ext cx="841854" cy="901740"/>
            <a:chOff x="1977067" y="1587897"/>
            <a:chExt cx="2135576" cy="2293365"/>
          </a:xfrm>
        </p:grpSpPr>
        <p:pic>
          <p:nvPicPr>
            <p:cNvPr id="27" name="Picture 26">
              <a:extLst>
                <a:ext uri="{FF2B5EF4-FFF2-40B4-BE49-F238E27FC236}">
                  <a16:creationId xmlns:a16="http://schemas.microsoft.com/office/drawing/2014/main" id="{CE4CFE5C-3581-D14E-9393-F179CAF94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28" name="Picture 27">
              <a:extLst>
                <a:ext uri="{FF2B5EF4-FFF2-40B4-BE49-F238E27FC236}">
                  <a16:creationId xmlns:a16="http://schemas.microsoft.com/office/drawing/2014/main" id="{870640A3-DBE2-A141-B31D-C7DEAED66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29" name="Group 28">
            <a:extLst>
              <a:ext uri="{FF2B5EF4-FFF2-40B4-BE49-F238E27FC236}">
                <a16:creationId xmlns:a16="http://schemas.microsoft.com/office/drawing/2014/main" id="{FB69109A-437F-7344-9E54-9E9F4C82891F}"/>
              </a:ext>
            </a:extLst>
          </p:cNvPr>
          <p:cNvGrpSpPr/>
          <p:nvPr/>
        </p:nvGrpSpPr>
        <p:grpSpPr>
          <a:xfrm>
            <a:off x="2299215" y="3054361"/>
            <a:ext cx="841854" cy="901740"/>
            <a:chOff x="1977067" y="1587897"/>
            <a:chExt cx="2135576" cy="2293365"/>
          </a:xfrm>
        </p:grpSpPr>
        <p:pic>
          <p:nvPicPr>
            <p:cNvPr id="30" name="Picture 29">
              <a:extLst>
                <a:ext uri="{FF2B5EF4-FFF2-40B4-BE49-F238E27FC236}">
                  <a16:creationId xmlns:a16="http://schemas.microsoft.com/office/drawing/2014/main" id="{1E48D624-0FE4-0748-8BF3-5BB263D27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31" name="Picture 30">
              <a:extLst>
                <a:ext uri="{FF2B5EF4-FFF2-40B4-BE49-F238E27FC236}">
                  <a16:creationId xmlns:a16="http://schemas.microsoft.com/office/drawing/2014/main" id="{AAB9F9E7-93BA-A141-9CDE-103DA7DF6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cxnSp>
        <p:nvCxnSpPr>
          <p:cNvPr id="32" name="Straight Arrow Connector 31">
            <a:extLst>
              <a:ext uri="{FF2B5EF4-FFF2-40B4-BE49-F238E27FC236}">
                <a16:creationId xmlns:a16="http://schemas.microsoft.com/office/drawing/2014/main" id="{D86CF85A-D4CD-9E48-87FD-E5A17DC5287F}"/>
              </a:ext>
            </a:extLst>
          </p:cNvPr>
          <p:cNvCxnSpPr>
            <a:cxnSpLocks/>
          </p:cNvCxnSpPr>
          <p:nvPr/>
        </p:nvCxnSpPr>
        <p:spPr>
          <a:xfrm>
            <a:off x="3141069" y="2951604"/>
            <a:ext cx="1511318" cy="0"/>
          </a:xfrm>
          <a:prstGeom prst="straightConnector1">
            <a:avLst/>
          </a:prstGeom>
          <a:ln w="165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298EC23-698F-D445-9445-7051E6877139}"/>
              </a:ext>
            </a:extLst>
          </p:cNvPr>
          <p:cNvPicPr>
            <a:picLocks noChangeAspect="1"/>
          </p:cNvPicPr>
          <p:nvPr/>
        </p:nvPicPr>
        <p:blipFill>
          <a:blip r:embed="rId5"/>
          <a:stretch>
            <a:fillRect/>
          </a:stretch>
        </p:blipFill>
        <p:spPr>
          <a:xfrm>
            <a:off x="3353035" y="1697590"/>
            <a:ext cx="972613" cy="972613"/>
          </a:xfrm>
          <a:prstGeom prst="rect">
            <a:avLst/>
          </a:prstGeom>
        </p:spPr>
      </p:pic>
      <p:sp>
        <p:nvSpPr>
          <p:cNvPr id="34" name="Title 8">
            <a:extLst>
              <a:ext uri="{FF2B5EF4-FFF2-40B4-BE49-F238E27FC236}">
                <a16:creationId xmlns:a16="http://schemas.microsoft.com/office/drawing/2014/main" id="{1266CB25-BCB4-3D49-AE1F-33D20B731702}"/>
              </a:ext>
            </a:extLst>
          </p:cNvPr>
          <p:cNvSpPr>
            <a:spLocks noGrp="1"/>
          </p:cNvSpPr>
          <p:nvPr>
            <p:ph type="title"/>
          </p:nvPr>
        </p:nvSpPr>
        <p:spPr>
          <a:xfrm>
            <a:off x="1542387" y="478993"/>
            <a:ext cx="5975250" cy="545192"/>
          </a:xfrm>
        </p:spPr>
        <p:txBody>
          <a:bodyPr/>
          <a:lstStyle/>
          <a:p>
            <a:r>
              <a:rPr lang="en-US" dirty="0"/>
              <a:t>Many containers, many hosts</a:t>
            </a:r>
            <a:endParaRPr lang="en-US" altLang="en-US" dirty="0">
              <a:latin typeface="Arial" charset="0"/>
            </a:endParaRPr>
          </a:p>
        </p:txBody>
      </p:sp>
    </p:spTree>
    <p:extLst>
      <p:ext uri="{BB962C8B-B14F-4D97-AF65-F5344CB8AC3E}">
        <p14:creationId xmlns:p14="http://schemas.microsoft.com/office/powerpoint/2010/main" val="341992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xfrm>
            <a:off x="450719" y="1595770"/>
            <a:ext cx="7772400" cy="1837895"/>
          </a:xfrm>
          <a:prstGeom prst="rect">
            <a:avLst/>
          </a:prstGeom>
        </p:spPr>
        <p:txBody>
          <a:bodyPr/>
          <a:lstStyle/>
          <a:p>
            <a:pPr lvl="0">
              <a:defRPr sz="1800"/>
            </a:pPr>
            <a:r>
              <a:rPr lang="en-US" sz="4200" dirty="0"/>
              <a:t>How do I manage containers across many hosts?</a:t>
            </a:r>
            <a:endParaRPr sz="4200" dirty="0"/>
          </a:p>
        </p:txBody>
      </p:sp>
    </p:spTree>
    <p:extLst>
      <p:ext uri="{BB962C8B-B14F-4D97-AF65-F5344CB8AC3E}">
        <p14:creationId xmlns:p14="http://schemas.microsoft.com/office/powerpoint/2010/main" val="2518325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795" y="1455087"/>
            <a:ext cx="6181328" cy="2262474"/>
          </a:xfrm>
          <a:prstGeom prst="rect">
            <a:avLst/>
          </a:prstGeom>
        </p:spPr>
      </p:pic>
    </p:spTree>
    <p:extLst>
      <p:ext uri="{BB962C8B-B14F-4D97-AF65-F5344CB8AC3E}">
        <p14:creationId xmlns:p14="http://schemas.microsoft.com/office/powerpoint/2010/main" val="18713609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latin typeface="Amazon Ember Medium" charset="0"/>
                <a:ea typeface="Amazon Ember Medium" charset="0"/>
                <a:cs typeface="Amazon Ember Medium" charset="0"/>
              </a:rPr>
              <a:t>Amazon Elastic Container Service (Amazon ECS)</a:t>
            </a:r>
          </a:p>
        </p:txBody>
      </p:sp>
      <p:sp>
        <p:nvSpPr>
          <p:cNvPr id="3" name="Content Placeholder 2"/>
          <p:cNvSpPr>
            <a:spLocks noGrp="1"/>
          </p:cNvSpPr>
          <p:nvPr>
            <p:ph idx="1"/>
          </p:nvPr>
        </p:nvSpPr>
        <p:spPr>
          <a:xfrm>
            <a:off x="340593" y="1071797"/>
            <a:ext cx="4463756" cy="3463451"/>
          </a:xfrm>
        </p:spPr>
        <p:txBody>
          <a:bodyPr/>
          <a:lstStyle/>
          <a:p>
            <a:pPr marL="342900" indent="-342900">
              <a:buFont typeface="Arial" charset="0"/>
              <a:buChar char="•"/>
            </a:pPr>
            <a:r>
              <a:rPr lang="en-US" sz="2000" dirty="0"/>
              <a:t>Container management service</a:t>
            </a:r>
          </a:p>
          <a:p>
            <a:pPr marL="342900" indent="-342900">
              <a:buFont typeface="Arial" charset="0"/>
              <a:buChar char="•"/>
            </a:pPr>
            <a:r>
              <a:rPr lang="en-US" sz="2000" dirty="0"/>
              <a:t>Fully managed</a:t>
            </a:r>
          </a:p>
          <a:p>
            <a:pPr marL="342900" indent="-342900">
              <a:buFont typeface="Arial" charset="0"/>
              <a:buChar char="•"/>
            </a:pPr>
            <a:r>
              <a:rPr lang="en-US" sz="2000" dirty="0"/>
              <a:t>Scalable and Highly Available</a:t>
            </a:r>
          </a:p>
          <a:p>
            <a:pPr marL="342900" indent="-342900">
              <a:buFont typeface="Arial" charset="0"/>
              <a:buChar char="•"/>
            </a:pPr>
            <a:r>
              <a:rPr lang="en-US" sz="2000" dirty="0"/>
              <a:t>Microservices, batch workers, machine learning applications</a:t>
            </a:r>
          </a:p>
          <a:p>
            <a:pPr marL="342900" indent="-342900">
              <a:buFont typeface="Arial" charset="0"/>
              <a:buChar char="•"/>
            </a:pPr>
            <a:r>
              <a:rPr lang="en-US" sz="2000" dirty="0"/>
              <a:t>Integrated with </a:t>
            </a:r>
          </a:p>
          <a:p>
            <a:pPr marL="1085850" lvl="1" indent="-342900">
              <a:buFont typeface="Arial" charset="0"/>
              <a:buChar char="•"/>
            </a:pPr>
            <a:r>
              <a:rPr lang="en-US" sz="1600" dirty="0"/>
              <a:t>Amazon ECR</a:t>
            </a:r>
          </a:p>
          <a:p>
            <a:pPr marL="1085850" lvl="1" indent="-342900">
              <a:buFont typeface="Arial" charset="0"/>
              <a:buChar char="•"/>
            </a:pPr>
            <a:r>
              <a:rPr lang="en-US" sz="1600" dirty="0"/>
              <a:t>AWS networking, storage, management tools</a:t>
            </a:r>
          </a:p>
          <a:p>
            <a:pPr marL="1085850" lvl="1" indent="-342900">
              <a:buFont typeface="Arial" charset="0"/>
              <a:buChar char="•"/>
            </a:pPr>
            <a:r>
              <a:rPr lang="en-US" sz="1600" dirty="0"/>
              <a:t>AWS Fargate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349" y="1829841"/>
            <a:ext cx="4538472" cy="1661160"/>
          </a:xfrm>
          <a:prstGeom prst="rect">
            <a:avLst/>
          </a:prstGeom>
        </p:spPr>
      </p:pic>
    </p:spTree>
    <p:extLst>
      <p:ext uri="{BB962C8B-B14F-4D97-AF65-F5344CB8AC3E}">
        <p14:creationId xmlns:p14="http://schemas.microsoft.com/office/powerpoint/2010/main" val="1580045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A12306-2A8C-C340-A5EE-4185256F7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28" y="30343"/>
            <a:ext cx="5262465" cy="5113157"/>
          </a:xfrm>
          <a:prstGeom prst="rect">
            <a:avLst/>
          </a:prstGeom>
        </p:spPr>
      </p:pic>
      <p:sp>
        <p:nvSpPr>
          <p:cNvPr id="6" name="Title 1">
            <a:extLst>
              <a:ext uri="{FF2B5EF4-FFF2-40B4-BE49-F238E27FC236}">
                <a16:creationId xmlns:a16="http://schemas.microsoft.com/office/drawing/2014/main" id="{812AE576-D499-5B41-88A7-EAACED5DC31F}"/>
              </a:ext>
            </a:extLst>
          </p:cNvPr>
          <p:cNvSpPr>
            <a:spLocks noGrp="1"/>
          </p:cNvSpPr>
          <p:nvPr>
            <p:ph type="title"/>
          </p:nvPr>
        </p:nvSpPr>
        <p:spPr>
          <a:xfrm>
            <a:off x="137037" y="1"/>
            <a:ext cx="7886700" cy="994172"/>
          </a:xfrm>
        </p:spPr>
        <p:txBody>
          <a:bodyPr vert="horz" lIns="91440" tIns="45720" rIns="91440" bIns="45720" rtlCol="0" anchor="ctr">
            <a:noAutofit/>
          </a:bodyPr>
          <a:lstStyle/>
          <a:p>
            <a:r>
              <a:rPr lang="en-US" sz="3200" b="0" dirty="0"/>
              <a:t>Task Definition</a:t>
            </a:r>
          </a:p>
        </p:txBody>
      </p:sp>
      <p:sp>
        <p:nvSpPr>
          <p:cNvPr id="7" name="Content Placeholder 4">
            <a:extLst>
              <a:ext uri="{FF2B5EF4-FFF2-40B4-BE49-F238E27FC236}">
                <a16:creationId xmlns:a16="http://schemas.microsoft.com/office/drawing/2014/main" id="{83CEAF6B-C5E6-314A-8261-5561D9D9D30E}"/>
              </a:ext>
            </a:extLst>
          </p:cNvPr>
          <p:cNvSpPr txBox="1">
            <a:spLocks/>
          </p:cNvSpPr>
          <p:nvPr/>
        </p:nvSpPr>
        <p:spPr>
          <a:xfrm>
            <a:off x="371776" y="1172251"/>
            <a:ext cx="2371046" cy="29109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chemeClr val="tx1"/>
                </a:solidFill>
              </a:rPr>
              <a:t>Container to run</a:t>
            </a:r>
          </a:p>
        </p:txBody>
      </p:sp>
      <p:cxnSp>
        <p:nvCxnSpPr>
          <p:cNvPr id="8" name="Straight Arrow Connector 7">
            <a:extLst>
              <a:ext uri="{FF2B5EF4-FFF2-40B4-BE49-F238E27FC236}">
                <a16:creationId xmlns:a16="http://schemas.microsoft.com/office/drawing/2014/main" id="{F6B727F3-6C30-F24E-8DF0-E190AA96B36B}"/>
              </a:ext>
            </a:extLst>
          </p:cNvPr>
          <p:cNvCxnSpPr>
            <a:cxnSpLocks/>
          </p:cNvCxnSpPr>
          <p:nvPr/>
        </p:nvCxnSpPr>
        <p:spPr>
          <a:xfrm flipV="1">
            <a:off x="2370051" y="1124263"/>
            <a:ext cx="2913982" cy="21638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1" name="Content Placeholder 4">
            <a:extLst>
              <a:ext uri="{FF2B5EF4-FFF2-40B4-BE49-F238E27FC236}">
                <a16:creationId xmlns:a16="http://schemas.microsoft.com/office/drawing/2014/main" id="{49127EB0-A3A8-4346-8628-539D78AD8643}"/>
              </a:ext>
            </a:extLst>
          </p:cNvPr>
          <p:cNvSpPr txBox="1">
            <a:spLocks/>
          </p:cNvSpPr>
          <p:nvPr/>
        </p:nvSpPr>
        <p:spPr>
          <a:xfrm>
            <a:off x="371776" y="1818406"/>
            <a:ext cx="2371046" cy="29109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chemeClr val="tx1"/>
                </a:solidFill>
              </a:rPr>
              <a:t>CPU and Memory Needs</a:t>
            </a:r>
          </a:p>
        </p:txBody>
      </p:sp>
      <p:cxnSp>
        <p:nvCxnSpPr>
          <p:cNvPr id="12" name="Straight Arrow Connector 11">
            <a:extLst>
              <a:ext uri="{FF2B5EF4-FFF2-40B4-BE49-F238E27FC236}">
                <a16:creationId xmlns:a16="http://schemas.microsoft.com/office/drawing/2014/main" id="{7534D7FA-58C3-6C44-8DC4-30CB4000A324}"/>
              </a:ext>
            </a:extLst>
          </p:cNvPr>
          <p:cNvCxnSpPr>
            <a:cxnSpLocks/>
          </p:cNvCxnSpPr>
          <p:nvPr/>
        </p:nvCxnSpPr>
        <p:spPr>
          <a:xfrm flipV="1">
            <a:off x="2480872" y="1447889"/>
            <a:ext cx="2803161" cy="58327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4">
            <a:extLst>
              <a:ext uri="{FF2B5EF4-FFF2-40B4-BE49-F238E27FC236}">
                <a16:creationId xmlns:a16="http://schemas.microsoft.com/office/drawing/2014/main" id="{ED65A86C-D5DE-7342-BF1D-5B9D3B857C7B}"/>
              </a:ext>
            </a:extLst>
          </p:cNvPr>
          <p:cNvSpPr txBox="1">
            <a:spLocks/>
          </p:cNvSpPr>
          <p:nvPr/>
        </p:nvSpPr>
        <p:spPr>
          <a:xfrm>
            <a:off x="423864" y="2632197"/>
            <a:ext cx="2371046" cy="29109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chemeClr val="tx1"/>
                </a:solidFill>
              </a:rPr>
              <a:t>Networking details, Ports</a:t>
            </a:r>
          </a:p>
        </p:txBody>
      </p:sp>
      <p:cxnSp>
        <p:nvCxnSpPr>
          <p:cNvPr id="17" name="Straight Arrow Connector 16">
            <a:extLst>
              <a:ext uri="{FF2B5EF4-FFF2-40B4-BE49-F238E27FC236}">
                <a16:creationId xmlns:a16="http://schemas.microsoft.com/office/drawing/2014/main" id="{131DB835-0D71-5741-ABAA-C0142948F9D2}"/>
              </a:ext>
            </a:extLst>
          </p:cNvPr>
          <p:cNvCxnSpPr>
            <a:cxnSpLocks/>
          </p:cNvCxnSpPr>
          <p:nvPr/>
        </p:nvCxnSpPr>
        <p:spPr>
          <a:xfrm flipV="1">
            <a:off x="2610787" y="2216404"/>
            <a:ext cx="2803161" cy="58327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8" name="Content Placeholder 4">
            <a:extLst>
              <a:ext uri="{FF2B5EF4-FFF2-40B4-BE49-F238E27FC236}">
                <a16:creationId xmlns:a16="http://schemas.microsoft.com/office/drawing/2014/main" id="{D9DC9D1D-A02D-DF4A-BC94-6AC2DB5DA88D}"/>
              </a:ext>
            </a:extLst>
          </p:cNvPr>
          <p:cNvSpPr txBox="1">
            <a:spLocks/>
          </p:cNvSpPr>
          <p:nvPr/>
        </p:nvSpPr>
        <p:spPr>
          <a:xfrm>
            <a:off x="486323" y="3652491"/>
            <a:ext cx="2124463" cy="29109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chemeClr val="tx1"/>
                </a:solidFill>
              </a:rPr>
              <a:t>Environment Variables</a:t>
            </a:r>
          </a:p>
        </p:txBody>
      </p:sp>
      <p:cxnSp>
        <p:nvCxnSpPr>
          <p:cNvPr id="19" name="Straight Arrow Connector 18">
            <a:extLst>
              <a:ext uri="{FF2B5EF4-FFF2-40B4-BE49-F238E27FC236}">
                <a16:creationId xmlns:a16="http://schemas.microsoft.com/office/drawing/2014/main" id="{CB6203AD-F6DD-5041-A85A-39214B094A58}"/>
              </a:ext>
            </a:extLst>
          </p:cNvPr>
          <p:cNvCxnSpPr>
            <a:cxnSpLocks/>
          </p:cNvCxnSpPr>
          <p:nvPr/>
        </p:nvCxnSpPr>
        <p:spPr>
          <a:xfrm flipV="1">
            <a:off x="2610786" y="3322380"/>
            <a:ext cx="2803161" cy="58327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697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37" y="1"/>
            <a:ext cx="7886700" cy="994172"/>
          </a:xfrm>
        </p:spPr>
        <p:txBody>
          <a:bodyPr vert="horz" lIns="91440" tIns="45720" rIns="91440" bIns="45720" rtlCol="0" anchor="ctr">
            <a:noAutofit/>
          </a:bodyPr>
          <a:lstStyle/>
          <a:p>
            <a:r>
              <a:rPr lang="en-US" sz="3200" b="0" dirty="0"/>
              <a:t>Service Definition</a:t>
            </a:r>
          </a:p>
        </p:txBody>
      </p:sp>
      <p:pic>
        <p:nvPicPr>
          <p:cNvPr id="5" name="Picture 4"/>
          <p:cNvPicPr>
            <a:picLocks noChangeAspect="1"/>
          </p:cNvPicPr>
          <p:nvPr/>
        </p:nvPicPr>
        <p:blipFill>
          <a:blip r:embed="rId3"/>
          <a:stretch>
            <a:fillRect/>
          </a:stretch>
        </p:blipFill>
        <p:spPr>
          <a:xfrm>
            <a:off x="137037" y="800100"/>
            <a:ext cx="8013700" cy="4114800"/>
          </a:xfrm>
          <a:prstGeom prst="rect">
            <a:avLst/>
          </a:prstGeom>
        </p:spPr>
      </p:pic>
    </p:spTree>
    <p:extLst>
      <p:ext uri="{BB962C8B-B14F-4D97-AF65-F5344CB8AC3E}">
        <p14:creationId xmlns:p14="http://schemas.microsoft.com/office/powerpoint/2010/main" val="136587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 ECS</a:t>
            </a:r>
          </a:p>
        </p:txBody>
      </p:sp>
      <p:sp>
        <p:nvSpPr>
          <p:cNvPr id="3"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4"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5"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7"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8"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10"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11"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12"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3"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14"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5"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16"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17"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18"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9"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0"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1"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2"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23"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4"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25"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26"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7"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8"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29"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30"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31"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32"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33"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34"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35"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36"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37"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38"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39"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40"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1"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2"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3"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44"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45"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46"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47"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48" name="pasted-image.pdf"/>
          <p:cNvPicPr>
            <a:picLocks noChangeAspect="1"/>
          </p:cNvPicPr>
          <p:nvPr/>
        </p:nvPicPr>
        <p:blipFill>
          <a:blip r:embed="rId2">
            <a:duotone>
              <a:prstClr val="black"/>
              <a:schemeClr val="tx1">
                <a:tint val="45000"/>
                <a:satMod val="400000"/>
              </a:schemeClr>
            </a:duotone>
            <a:extLst/>
          </a:blip>
          <a:stretch>
            <a:fillRect/>
          </a:stretch>
        </p:blipFill>
        <p:spPr>
          <a:xfrm>
            <a:off x="3901772" y="3806241"/>
            <a:ext cx="317645" cy="317653"/>
          </a:xfrm>
          <a:prstGeom prst="rect">
            <a:avLst/>
          </a:prstGeom>
          <a:ln w="12700">
            <a:noFill/>
            <a:miter lim="400000"/>
          </a:ln>
        </p:spPr>
      </p:pic>
      <p:pic>
        <p:nvPicPr>
          <p:cNvPr id="49"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50"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grpSp>
        <p:nvGrpSpPr>
          <p:cNvPr id="52" name="Group 51"/>
          <p:cNvGrpSpPr/>
          <p:nvPr/>
        </p:nvGrpSpPr>
        <p:grpSpPr>
          <a:xfrm>
            <a:off x="2281487" y="1486760"/>
            <a:ext cx="714375" cy="898927"/>
            <a:chOff x="2281487" y="1486760"/>
            <a:chExt cx="714375" cy="898927"/>
          </a:xfrm>
        </p:grpSpPr>
        <p:sp>
          <p:nvSpPr>
            <p:cNvPr id="53"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grpSp>
        <p:nvGrpSpPr>
          <p:cNvPr id="55" name="Group 54"/>
          <p:cNvGrpSpPr/>
          <p:nvPr/>
        </p:nvGrpSpPr>
        <p:grpSpPr>
          <a:xfrm>
            <a:off x="2319338" y="3457806"/>
            <a:ext cx="714375" cy="898927"/>
            <a:chOff x="2281487" y="1486760"/>
            <a:chExt cx="714375" cy="898927"/>
          </a:xfrm>
        </p:grpSpPr>
        <p:sp>
          <p:nvSpPr>
            <p:cNvPr id="56"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Tree>
    <p:extLst>
      <p:ext uri="{BB962C8B-B14F-4D97-AF65-F5344CB8AC3E}">
        <p14:creationId xmlns:p14="http://schemas.microsoft.com/office/powerpoint/2010/main" val="660000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of hosts</a:t>
            </a:r>
          </a:p>
        </p:txBody>
      </p:sp>
      <p:sp>
        <p:nvSpPr>
          <p:cNvPr id="3"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4"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5"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7"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8"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10"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11"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12"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3"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14"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5"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16"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17"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18"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9"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0"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1"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2"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23"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4"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25"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26"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7"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8"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29"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30"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31"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32"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33"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34"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35"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36"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37"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38"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39"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40"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1"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2"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3"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44"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45"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46"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47"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48" name="pasted-image.pdf"/>
          <p:cNvPicPr>
            <a:picLocks noChangeAspect="1"/>
          </p:cNvPicPr>
          <p:nvPr/>
        </p:nvPicPr>
        <p:blipFill>
          <a:blip r:embed="rId2">
            <a:duotone>
              <a:prstClr val="black"/>
              <a:schemeClr val="tx1">
                <a:tint val="45000"/>
                <a:satMod val="400000"/>
              </a:schemeClr>
            </a:duotone>
            <a:extLst/>
          </a:blip>
          <a:stretch>
            <a:fillRect/>
          </a:stretch>
        </p:blipFill>
        <p:spPr>
          <a:xfrm>
            <a:off x="3901772" y="3806241"/>
            <a:ext cx="317645" cy="317653"/>
          </a:xfrm>
          <a:prstGeom prst="rect">
            <a:avLst/>
          </a:prstGeom>
          <a:ln w="12700">
            <a:noFill/>
            <a:miter lim="400000"/>
          </a:ln>
        </p:spPr>
      </p:pic>
      <p:pic>
        <p:nvPicPr>
          <p:cNvPr id="49"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50"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grpSp>
        <p:nvGrpSpPr>
          <p:cNvPr id="52" name="Group 51"/>
          <p:cNvGrpSpPr/>
          <p:nvPr/>
        </p:nvGrpSpPr>
        <p:grpSpPr>
          <a:xfrm>
            <a:off x="2281487" y="1486760"/>
            <a:ext cx="714375" cy="898927"/>
            <a:chOff x="2281487" y="1486760"/>
            <a:chExt cx="714375" cy="898927"/>
          </a:xfrm>
        </p:grpSpPr>
        <p:sp>
          <p:nvSpPr>
            <p:cNvPr id="53"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grpSp>
        <p:nvGrpSpPr>
          <p:cNvPr id="55" name="Group 54"/>
          <p:cNvGrpSpPr/>
          <p:nvPr/>
        </p:nvGrpSpPr>
        <p:grpSpPr>
          <a:xfrm>
            <a:off x="2319338" y="3457806"/>
            <a:ext cx="714375" cy="898927"/>
            <a:chOff x="2281487" y="1486760"/>
            <a:chExt cx="714375" cy="898927"/>
          </a:xfrm>
        </p:grpSpPr>
        <p:sp>
          <p:nvSpPr>
            <p:cNvPr id="56"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
        <p:nvSpPr>
          <p:cNvPr id="59"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0"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61"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2"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63"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4"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65"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66"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67"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68"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69"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0"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1"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2"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73"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74"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5"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6"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7"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8"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79"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0"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81"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82"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3"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4"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85"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86"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87"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88"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89"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90"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91"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92"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93"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94"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5"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96"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7"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8"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9"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100"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101"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102"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103"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104" name="pasted-image.pdf"/>
          <p:cNvPicPr>
            <a:picLocks noChangeAspect="1"/>
          </p:cNvPicPr>
          <p:nvPr/>
        </p:nvPicPr>
        <p:blipFill>
          <a:blip r:embed="rId2">
            <a:duotone>
              <a:prstClr val="black"/>
              <a:schemeClr val="tx1">
                <a:tint val="45000"/>
                <a:satMod val="400000"/>
              </a:schemeClr>
            </a:duotone>
            <a:extLst/>
          </a:blip>
          <a:stretch>
            <a:fillRect/>
          </a:stretch>
        </p:blipFill>
        <p:spPr>
          <a:xfrm>
            <a:off x="3901772" y="3806241"/>
            <a:ext cx="317645" cy="317653"/>
          </a:xfrm>
          <a:prstGeom prst="rect">
            <a:avLst/>
          </a:prstGeom>
          <a:ln w="12700">
            <a:noFill/>
            <a:miter lim="400000"/>
          </a:ln>
        </p:spPr>
      </p:pic>
      <p:pic>
        <p:nvPicPr>
          <p:cNvPr id="105"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106"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pic>
        <p:nvPicPr>
          <p:cNvPr id="114" name="Picture 1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
        <p:nvSpPr>
          <p:cNvPr id="115" name="Shape 3942"/>
          <p:cNvSpPr>
            <a:spLocks noChangeArrowheads="1"/>
          </p:cNvSpPr>
          <p:nvPr/>
        </p:nvSpPr>
        <p:spPr bwMode="auto">
          <a:xfrm>
            <a:off x="3598613" y="1711545"/>
            <a:ext cx="1857376" cy="2582863"/>
          </a:xfrm>
          <a:prstGeom prst="rect">
            <a:avLst/>
          </a:prstGeom>
          <a:noFill/>
          <a:ln w="25400">
            <a:solidFill>
              <a:schemeClr val="accent3"/>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Tree>
    <p:extLst>
      <p:ext uri="{BB962C8B-B14F-4D97-AF65-F5344CB8AC3E}">
        <p14:creationId xmlns:p14="http://schemas.microsoft.com/office/powerpoint/2010/main" val="876408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Lightweight agent on each host</a:t>
            </a:r>
          </a:p>
        </p:txBody>
      </p:sp>
      <p:sp>
        <p:nvSpPr>
          <p:cNvPr id="3"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4"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5"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7"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8"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10"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11"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12"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3"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14"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5"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16"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17"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18"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9"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0"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1"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2"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23"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4"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25"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26"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7"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8"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29"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30"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31"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32"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33"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34"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35"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36"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37"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38"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39"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40"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1"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2"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3"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44"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45"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46"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47"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48" name="pasted-image.pdf"/>
          <p:cNvPicPr>
            <a:picLocks noChangeAspect="1"/>
          </p:cNvPicPr>
          <p:nvPr/>
        </p:nvPicPr>
        <p:blipFill>
          <a:blip r:embed="rId2">
            <a:duotone>
              <a:prstClr val="black"/>
              <a:schemeClr val="tx1">
                <a:tint val="45000"/>
                <a:satMod val="400000"/>
              </a:schemeClr>
            </a:duotone>
            <a:extLst/>
          </a:blip>
          <a:stretch>
            <a:fillRect/>
          </a:stretch>
        </p:blipFill>
        <p:spPr>
          <a:xfrm>
            <a:off x="3901772" y="3806241"/>
            <a:ext cx="317645" cy="317653"/>
          </a:xfrm>
          <a:prstGeom prst="rect">
            <a:avLst/>
          </a:prstGeom>
          <a:ln w="12700">
            <a:noFill/>
            <a:miter lim="400000"/>
          </a:ln>
        </p:spPr>
      </p:pic>
      <p:pic>
        <p:nvPicPr>
          <p:cNvPr id="49"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50"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grpSp>
        <p:nvGrpSpPr>
          <p:cNvPr id="52" name="Group 51"/>
          <p:cNvGrpSpPr/>
          <p:nvPr/>
        </p:nvGrpSpPr>
        <p:grpSpPr>
          <a:xfrm>
            <a:off x="2281487" y="1486760"/>
            <a:ext cx="714375" cy="898927"/>
            <a:chOff x="2281487" y="1486760"/>
            <a:chExt cx="714375" cy="898927"/>
          </a:xfrm>
        </p:grpSpPr>
        <p:sp>
          <p:nvSpPr>
            <p:cNvPr id="53"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grpSp>
        <p:nvGrpSpPr>
          <p:cNvPr id="55" name="Group 54"/>
          <p:cNvGrpSpPr/>
          <p:nvPr/>
        </p:nvGrpSpPr>
        <p:grpSpPr>
          <a:xfrm>
            <a:off x="2319338" y="3457806"/>
            <a:ext cx="714375" cy="898927"/>
            <a:chOff x="2281487" y="1486760"/>
            <a:chExt cx="714375" cy="898927"/>
          </a:xfrm>
        </p:grpSpPr>
        <p:sp>
          <p:nvSpPr>
            <p:cNvPr id="56"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
        <p:nvSpPr>
          <p:cNvPr id="59"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0"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61"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2"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63"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4"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65"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66"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67"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68"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69"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0"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1"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2"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73"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74"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5"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6"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7"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8"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79"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0"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81"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82"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3"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4"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85"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86"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87"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88"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89"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90"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91"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92"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93"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94"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5"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96"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7"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8"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9"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100"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101"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102"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103"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104" name="pasted-image.pdf"/>
          <p:cNvPicPr>
            <a:picLocks noChangeAspect="1"/>
          </p:cNvPicPr>
          <p:nvPr/>
        </p:nvPicPr>
        <p:blipFill>
          <a:blip r:embed="rId2">
            <a:duotone>
              <a:prstClr val="black"/>
              <a:schemeClr val="tx1">
                <a:tint val="45000"/>
                <a:satMod val="400000"/>
              </a:schemeClr>
            </a:duotone>
            <a:extLst/>
          </a:blip>
          <a:stretch>
            <a:fillRect/>
          </a:stretch>
        </p:blipFill>
        <p:spPr>
          <a:xfrm>
            <a:off x="3901772" y="3806241"/>
            <a:ext cx="317645" cy="317653"/>
          </a:xfrm>
          <a:prstGeom prst="rect">
            <a:avLst/>
          </a:prstGeom>
          <a:ln w="12700">
            <a:noFill/>
            <a:miter lim="400000"/>
          </a:ln>
        </p:spPr>
      </p:pic>
      <p:pic>
        <p:nvPicPr>
          <p:cNvPr id="105"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106"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pic>
        <p:nvPicPr>
          <p:cNvPr id="114" name="Picture 1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
        <p:nvSpPr>
          <p:cNvPr id="115" name="Shape 3942"/>
          <p:cNvSpPr>
            <a:spLocks noChangeArrowheads="1"/>
          </p:cNvSpPr>
          <p:nvPr/>
        </p:nvSpPr>
        <p:spPr bwMode="auto">
          <a:xfrm>
            <a:off x="4818063" y="3768364"/>
            <a:ext cx="484296" cy="406424"/>
          </a:xfrm>
          <a:prstGeom prst="rect">
            <a:avLst/>
          </a:prstGeom>
          <a:noFill/>
          <a:ln w="25400">
            <a:solidFill>
              <a:schemeClr val="accent3"/>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Tree>
    <p:extLst>
      <p:ext uri="{BB962C8B-B14F-4D97-AF65-F5344CB8AC3E}">
        <p14:creationId xmlns:p14="http://schemas.microsoft.com/office/powerpoint/2010/main" val="212013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API for launching containers on the cluster</a:t>
            </a:r>
          </a:p>
        </p:txBody>
      </p:sp>
      <p:sp>
        <p:nvSpPr>
          <p:cNvPr id="3"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4"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5"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7"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8"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10"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11"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12"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3"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14"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5"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16"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17"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18"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19"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0"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1"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2"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23"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4"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25"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26"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7"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8"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29"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30"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31"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32"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33"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34"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35"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36"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37"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38"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39"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40"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1"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2"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43"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44"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45"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46"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47"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48" name="pasted-image.pdf"/>
          <p:cNvPicPr>
            <a:picLocks noChangeAspect="1"/>
          </p:cNvPicPr>
          <p:nvPr/>
        </p:nvPicPr>
        <p:blipFill>
          <a:blip r:embed="rId2">
            <a:duotone>
              <a:prstClr val="black"/>
              <a:schemeClr val="tx1">
                <a:tint val="45000"/>
                <a:satMod val="400000"/>
              </a:schemeClr>
            </a:duotone>
            <a:extLst/>
          </a:blip>
          <a:stretch>
            <a:fillRect/>
          </a:stretch>
        </p:blipFill>
        <p:spPr>
          <a:xfrm>
            <a:off x="3901772" y="3806241"/>
            <a:ext cx="317645" cy="317653"/>
          </a:xfrm>
          <a:prstGeom prst="rect">
            <a:avLst/>
          </a:prstGeom>
          <a:ln w="12700">
            <a:noFill/>
            <a:miter lim="400000"/>
          </a:ln>
        </p:spPr>
      </p:pic>
      <p:pic>
        <p:nvPicPr>
          <p:cNvPr id="49"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50"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grpSp>
        <p:nvGrpSpPr>
          <p:cNvPr id="52" name="Group 51"/>
          <p:cNvGrpSpPr/>
          <p:nvPr/>
        </p:nvGrpSpPr>
        <p:grpSpPr>
          <a:xfrm>
            <a:off x="2281487" y="1486760"/>
            <a:ext cx="714375" cy="898927"/>
            <a:chOff x="2281487" y="1486760"/>
            <a:chExt cx="714375" cy="898927"/>
          </a:xfrm>
        </p:grpSpPr>
        <p:sp>
          <p:nvSpPr>
            <p:cNvPr id="53"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grpSp>
        <p:nvGrpSpPr>
          <p:cNvPr id="55" name="Group 54"/>
          <p:cNvGrpSpPr/>
          <p:nvPr/>
        </p:nvGrpSpPr>
        <p:grpSpPr>
          <a:xfrm>
            <a:off x="2319338" y="3457806"/>
            <a:ext cx="714375" cy="898927"/>
            <a:chOff x="2281487" y="1486760"/>
            <a:chExt cx="714375" cy="898927"/>
          </a:xfrm>
        </p:grpSpPr>
        <p:sp>
          <p:nvSpPr>
            <p:cNvPr id="56"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
        <p:nvSpPr>
          <p:cNvPr id="59"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0"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61"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2"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63"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64"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65"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66"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67"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68"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69"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0"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1"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2"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73"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74"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5"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6"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77"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78"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79"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0"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81"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82"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3"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84"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85"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86"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87"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88"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89"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90"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91"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92"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93"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94"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5"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96"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7"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8"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99"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100"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101"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102"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103"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104" name="pasted-image.pdf"/>
          <p:cNvPicPr>
            <a:picLocks noChangeAspect="1"/>
          </p:cNvPicPr>
          <p:nvPr/>
        </p:nvPicPr>
        <p:blipFill>
          <a:blip r:embed="rId2">
            <a:duotone>
              <a:prstClr val="black"/>
              <a:schemeClr val="tx1">
                <a:tint val="45000"/>
                <a:satMod val="400000"/>
              </a:schemeClr>
            </a:duotone>
            <a:extLst/>
          </a:blip>
          <a:stretch>
            <a:fillRect/>
          </a:stretch>
        </p:blipFill>
        <p:spPr>
          <a:xfrm>
            <a:off x="3901772" y="3806241"/>
            <a:ext cx="317645" cy="317653"/>
          </a:xfrm>
          <a:prstGeom prst="rect">
            <a:avLst/>
          </a:prstGeom>
          <a:ln w="12700">
            <a:noFill/>
            <a:miter lim="400000"/>
          </a:ln>
        </p:spPr>
      </p:pic>
      <p:pic>
        <p:nvPicPr>
          <p:cNvPr id="105"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106"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pic>
        <p:nvPicPr>
          <p:cNvPr id="114" name="Picture 1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
        <p:nvSpPr>
          <p:cNvPr id="115" name="Shape 3942"/>
          <p:cNvSpPr>
            <a:spLocks noChangeArrowheads="1"/>
          </p:cNvSpPr>
          <p:nvPr/>
        </p:nvSpPr>
        <p:spPr bwMode="auto">
          <a:xfrm>
            <a:off x="6164756" y="3378955"/>
            <a:ext cx="1712850" cy="283518"/>
          </a:xfrm>
          <a:prstGeom prst="rect">
            <a:avLst/>
          </a:prstGeom>
          <a:noFill/>
          <a:ln w="25400">
            <a:solidFill>
              <a:schemeClr val="accent3"/>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Tree>
    <p:extLst>
      <p:ext uri="{BB962C8B-B14F-4D97-AF65-F5344CB8AC3E}">
        <p14:creationId xmlns:p14="http://schemas.microsoft.com/office/powerpoint/2010/main" val="641910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Application environment components</a:t>
            </a:r>
          </a:p>
        </p:txBody>
      </p:sp>
      <p:sp>
        <p:nvSpPr>
          <p:cNvPr id="9" name="TextBox 8"/>
          <p:cNvSpPr txBox="1"/>
          <p:nvPr/>
        </p:nvSpPr>
        <p:spPr>
          <a:xfrm>
            <a:off x="565878" y="1680997"/>
            <a:ext cx="1873237" cy="369332"/>
          </a:xfrm>
          <a:prstGeom prst="rect">
            <a:avLst/>
          </a:prstGeom>
          <a:noFill/>
        </p:spPr>
        <p:txBody>
          <a:bodyPr wrap="square" rtlCol="0">
            <a:spAutoFit/>
          </a:bodyPr>
          <a:lstStyle/>
          <a:p>
            <a:r>
              <a:rPr lang="en-US" dirty="0"/>
              <a:t>Runtime Engine</a:t>
            </a:r>
          </a:p>
        </p:txBody>
      </p:sp>
      <p:sp>
        <p:nvSpPr>
          <p:cNvPr id="10" name="TextBox 9"/>
          <p:cNvSpPr txBox="1"/>
          <p:nvPr/>
        </p:nvSpPr>
        <p:spPr>
          <a:xfrm>
            <a:off x="6203174" y="2330916"/>
            <a:ext cx="786840" cy="369332"/>
          </a:xfrm>
          <a:prstGeom prst="rect">
            <a:avLst/>
          </a:prstGeom>
          <a:noFill/>
        </p:spPr>
        <p:txBody>
          <a:bodyPr wrap="square" rtlCol="0">
            <a:spAutoFit/>
          </a:bodyPr>
          <a:lstStyle/>
          <a:p>
            <a:r>
              <a:rPr lang="en-US" dirty="0"/>
              <a:t>Code</a:t>
            </a:r>
          </a:p>
        </p:txBody>
      </p:sp>
      <p:sp>
        <p:nvSpPr>
          <p:cNvPr id="11" name="TextBox 10"/>
          <p:cNvSpPr txBox="1"/>
          <p:nvPr/>
        </p:nvSpPr>
        <p:spPr>
          <a:xfrm>
            <a:off x="1669880" y="4194944"/>
            <a:ext cx="1755892" cy="369332"/>
          </a:xfrm>
          <a:prstGeom prst="rect">
            <a:avLst/>
          </a:prstGeom>
          <a:noFill/>
        </p:spPr>
        <p:txBody>
          <a:bodyPr wrap="square" rtlCol="0">
            <a:spAutoFit/>
          </a:bodyPr>
          <a:lstStyle/>
          <a:p>
            <a:r>
              <a:rPr lang="en-US" dirty="0"/>
              <a:t>Dependencies</a:t>
            </a:r>
          </a:p>
        </p:txBody>
      </p:sp>
      <p:cxnSp>
        <p:nvCxnSpPr>
          <p:cNvPr id="31" name="Straight Arrow Connector 30"/>
          <p:cNvCxnSpPr>
            <a:cxnSpLocks/>
          </p:cNvCxnSpPr>
          <p:nvPr/>
        </p:nvCxnSpPr>
        <p:spPr>
          <a:xfrm>
            <a:off x="4149298" y="1957690"/>
            <a:ext cx="101198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cxnSpLocks/>
          </p:cNvCxnSpPr>
          <p:nvPr/>
        </p:nvCxnSpPr>
        <p:spPr>
          <a:xfrm flipH="1">
            <a:off x="3631935" y="2515582"/>
            <a:ext cx="1" cy="5405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15046699-B84F-2340-9437-717F0CF72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778" y="1579664"/>
            <a:ext cx="478042" cy="628285"/>
          </a:xfrm>
          <a:prstGeom prst="rect">
            <a:avLst/>
          </a:prstGeom>
        </p:spPr>
      </p:pic>
      <p:pic>
        <p:nvPicPr>
          <p:cNvPr id="17" name="Picture 16">
            <a:extLst>
              <a:ext uri="{FF2B5EF4-FFF2-40B4-BE49-F238E27FC236}">
                <a16:creationId xmlns:a16="http://schemas.microsoft.com/office/drawing/2014/main" id="{A0305012-A920-9D41-B919-F0B6F51BB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618" y="3293174"/>
            <a:ext cx="487668" cy="498044"/>
          </a:xfrm>
          <a:prstGeom prst="rect">
            <a:avLst/>
          </a:prstGeom>
        </p:spPr>
      </p:pic>
      <p:pic>
        <p:nvPicPr>
          <p:cNvPr id="18" name="Picture 17">
            <a:extLst>
              <a:ext uri="{FF2B5EF4-FFF2-40B4-BE49-F238E27FC236}">
                <a16:creationId xmlns:a16="http://schemas.microsoft.com/office/drawing/2014/main" id="{B2E564EA-5BC9-A84B-AC91-E03973ACA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496" y="3201938"/>
            <a:ext cx="868237" cy="868237"/>
          </a:xfrm>
          <a:prstGeom prst="rect">
            <a:avLst/>
          </a:prstGeom>
        </p:spPr>
      </p:pic>
      <p:pic>
        <p:nvPicPr>
          <p:cNvPr id="19" name="Picture 18">
            <a:extLst>
              <a:ext uri="{FF2B5EF4-FFF2-40B4-BE49-F238E27FC236}">
                <a16:creationId xmlns:a16="http://schemas.microsoft.com/office/drawing/2014/main" id="{37A5F132-7496-694C-AABC-F99614F72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998" y="1680997"/>
            <a:ext cx="1013171" cy="423082"/>
          </a:xfrm>
          <a:prstGeom prst="rect">
            <a:avLst/>
          </a:prstGeom>
        </p:spPr>
      </p:pic>
      <p:pic>
        <p:nvPicPr>
          <p:cNvPr id="7" name="Picture 6">
            <a:extLst>
              <a:ext uri="{FF2B5EF4-FFF2-40B4-BE49-F238E27FC236}">
                <a16:creationId xmlns:a16="http://schemas.microsoft.com/office/drawing/2014/main" id="{4A856E1C-2BBD-C040-99B2-996C30A3F6F7}"/>
              </a:ext>
            </a:extLst>
          </p:cNvPr>
          <p:cNvPicPr>
            <a:picLocks noChangeAspect="1"/>
          </p:cNvPicPr>
          <p:nvPr/>
        </p:nvPicPr>
        <p:blipFill>
          <a:blip r:embed="rId6"/>
          <a:stretch>
            <a:fillRect/>
          </a:stretch>
        </p:blipFill>
        <p:spPr>
          <a:xfrm>
            <a:off x="2547826" y="1492735"/>
            <a:ext cx="1447073" cy="886460"/>
          </a:xfrm>
          <a:prstGeom prst="rect">
            <a:avLst/>
          </a:prstGeom>
        </p:spPr>
      </p:pic>
      <p:cxnSp>
        <p:nvCxnSpPr>
          <p:cNvPr id="22" name="Straight Arrow Connector 21">
            <a:extLst>
              <a:ext uri="{FF2B5EF4-FFF2-40B4-BE49-F238E27FC236}">
                <a16:creationId xmlns:a16="http://schemas.microsoft.com/office/drawing/2014/main" id="{F1F48B4C-3656-274B-A751-3E7A7936BFFB}"/>
              </a:ext>
            </a:extLst>
          </p:cNvPr>
          <p:cNvCxnSpPr>
            <a:cxnSpLocks/>
          </p:cNvCxnSpPr>
          <p:nvPr/>
        </p:nvCxnSpPr>
        <p:spPr>
          <a:xfrm flipH="1">
            <a:off x="4036128" y="2252357"/>
            <a:ext cx="1318193" cy="104081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7B4C42D-D513-5A40-A80F-F4D119276A93}"/>
              </a:ext>
            </a:extLst>
          </p:cNvPr>
          <p:cNvCxnSpPr>
            <a:cxnSpLocks/>
          </p:cNvCxnSpPr>
          <p:nvPr/>
        </p:nvCxnSpPr>
        <p:spPr>
          <a:xfrm>
            <a:off x="2393428" y="3548030"/>
            <a:ext cx="76934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62DCC536-3B2C-8F49-A9A6-F2626CBE50EB}"/>
              </a:ext>
            </a:extLst>
          </p:cNvPr>
          <p:cNvCxnSpPr>
            <a:cxnSpLocks/>
          </p:cNvCxnSpPr>
          <p:nvPr/>
        </p:nvCxnSpPr>
        <p:spPr>
          <a:xfrm>
            <a:off x="6000228" y="1935965"/>
            <a:ext cx="76934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437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 task is placed on a host</a:t>
            </a:r>
          </a:p>
        </p:txBody>
      </p:sp>
      <p:sp>
        <p:nvSpPr>
          <p:cNvPr id="230"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231"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232"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233"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234"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235"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36"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37"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238"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239"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40"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41"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42"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43"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244"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245"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46"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47"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48"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49"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250"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51"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252"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253"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54"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55"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256"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257"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258"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259"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260"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261"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62"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63"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64"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65"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66"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267"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68"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69"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70"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271"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272"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273"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274"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275" name="pasted-image.pdf"/>
          <p:cNvPicPr>
            <a:picLocks noChangeAspect="1"/>
          </p:cNvPicPr>
          <p:nvPr/>
        </p:nvPicPr>
        <p:blipFill>
          <a:blip r:embed="rId2">
            <a:duotone>
              <a:prstClr val="black"/>
              <a:schemeClr val="tx1">
                <a:tint val="45000"/>
                <a:satMod val="400000"/>
              </a:schemeClr>
            </a:duotone>
            <a:extLst/>
          </a:blip>
          <a:stretch>
            <a:fillRect/>
          </a:stretch>
        </p:blipFill>
        <p:spPr>
          <a:xfrm>
            <a:off x="3901772" y="3806241"/>
            <a:ext cx="317645" cy="317653"/>
          </a:xfrm>
          <a:prstGeom prst="rect">
            <a:avLst/>
          </a:prstGeom>
          <a:ln w="12700">
            <a:noFill/>
            <a:miter lim="400000"/>
          </a:ln>
        </p:spPr>
      </p:pic>
      <p:pic>
        <p:nvPicPr>
          <p:cNvPr id="276"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277"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sp>
        <p:nvSpPr>
          <p:cNvPr id="278" name="Shape 3942"/>
          <p:cNvSpPr>
            <a:spLocks noChangeArrowheads="1"/>
          </p:cNvSpPr>
          <p:nvPr/>
        </p:nvSpPr>
        <p:spPr bwMode="auto">
          <a:xfrm>
            <a:off x="3897313" y="3806241"/>
            <a:ext cx="328612" cy="317653"/>
          </a:xfrm>
          <a:prstGeom prst="rect">
            <a:avLst/>
          </a:prstGeom>
          <a:noFill/>
          <a:ln w="25400">
            <a:solidFill>
              <a:schemeClr val="accent3"/>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pic>
        <p:nvPicPr>
          <p:cNvPr id="279" name="Picture 2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grpSp>
        <p:nvGrpSpPr>
          <p:cNvPr id="280" name="Group 279"/>
          <p:cNvGrpSpPr/>
          <p:nvPr/>
        </p:nvGrpSpPr>
        <p:grpSpPr>
          <a:xfrm>
            <a:off x="2281487" y="1486760"/>
            <a:ext cx="714375" cy="898927"/>
            <a:chOff x="2281487" y="1486760"/>
            <a:chExt cx="714375" cy="898927"/>
          </a:xfrm>
        </p:grpSpPr>
        <p:sp>
          <p:nvSpPr>
            <p:cNvPr id="281"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282" name="Picture 2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grpSp>
        <p:nvGrpSpPr>
          <p:cNvPr id="283" name="Group 282"/>
          <p:cNvGrpSpPr/>
          <p:nvPr/>
        </p:nvGrpSpPr>
        <p:grpSpPr>
          <a:xfrm>
            <a:off x="2319338" y="3457806"/>
            <a:ext cx="714375" cy="898927"/>
            <a:chOff x="2281487" y="1486760"/>
            <a:chExt cx="714375" cy="898927"/>
          </a:xfrm>
        </p:grpSpPr>
        <p:sp>
          <p:nvSpPr>
            <p:cNvPr id="284"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285" name="Picture 2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pic>
        <p:nvPicPr>
          <p:cNvPr id="286" name="Picture 2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Tree>
    <p:extLst>
      <p:ext uri="{BB962C8B-B14F-4D97-AF65-F5344CB8AC3E}">
        <p14:creationId xmlns:p14="http://schemas.microsoft.com/office/powerpoint/2010/main" val="1784238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 is sent to your host</a:t>
            </a:r>
          </a:p>
        </p:txBody>
      </p:sp>
      <p:sp>
        <p:nvSpPr>
          <p:cNvPr id="230" name="Shape 3920"/>
          <p:cNvSpPr/>
          <p:nvPr/>
        </p:nvSpPr>
        <p:spPr>
          <a:xfrm>
            <a:off x="3016250" y="3951288"/>
            <a:ext cx="509588"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231" name="Shape 3921"/>
          <p:cNvSpPr/>
          <p:nvPr/>
        </p:nvSpPr>
        <p:spPr>
          <a:xfrm>
            <a:off x="3875088" y="1511300"/>
            <a:ext cx="1227137" cy="19050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lvl1pPr defTabSz="1828800">
              <a:lnSpc>
                <a:spcPct val="90000"/>
              </a:lnSpc>
              <a:defRPr sz="3000" cap="all">
                <a:solidFill>
                  <a:srgbClr val="FFFFFF"/>
                </a:solidFill>
              </a:defRPr>
            </a:lvl1pPr>
          </a:lstStyle>
          <a:p>
            <a:pPr algn="ctr">
              <a:defRPr/>
            </a:pPr>
            <a:r>
              <a:rPr sz="1125" kern="0" dirty="0">
                <a:solidFill>
                  <a:schemeClr val="tx1"/>
                </a:solidFill>
                <a:ea typeface="Arial" charset="0"/>
                <a:cs typeface="Arial" charset="0"/>
                <a:sym typeface="Helvetica"/>
              </a:rPr>
              <a:t>EC2 instances</a:t>
            </a:r>
          </a:p>
        </p:txBody>
      </p:sp>
      <p:sp>
        <p:nvSpPr>
          <p:cNvPr id="232" name="Shape 3925"/>
          <p:cNvSpPr/>
          <p:nvPr/>
        </p:nvSpPr>
        <p:spPr>
          <a:xfrm>
            <a:off x="1510507" y="1952625"/>
            <a:ext cx="783431"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233" name="Shape 3926"/>
          <p:cNvSpPr/>
          <p:nvPr/>
        </p:nvSpPr>
        <p:spPr>
          <a:xfrm flipV="1">
            <a:off x="1895475" y="1952625"/>
            <a:ext cx="0" cy="202565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234" name="Shape 3927"/>
          <p:cNvSpPr/>
          <p:nvPr/>
        </p:nvSpPr>
        <p:spPr>
          <a:xfrm>
            <a:off x="1895475" y="3978275"/>
            <a:ext cx="398463" cy="0"/>
          </a:xfrm>
          <a:prstGeom prst="line">
            <a:avLst/>
          </a:prstGeom>
          <a:ln w="12700">
            <a:solidFill>
              <a:schemeClr val="tx1"/>
            </a:solidFill>
            <a:miter lim="400000"/>
            <a:tailEnd type="triangle"/>
          </a:ln>
        </p:spPr>
        <p:txBody>
          <a:bodyPr lIns="9493" tIns="9493" rIns="9493" bIns="9493"/>
          <a:lstStyle/>
          <a:p>
            <a:pPr algn="ctr" defTabSz="219070">
              <a:defRPr/>
            </a:pPr>
            <a:endParaRPr kern="0" dirty="0">
              <a:ea typeface="Arial" charset="0"/>
              <a:cs typeface="Arial" charset="0"/>
              <a:sym typeface="Helvetica"/>
            </a:endParaRPr>
          </a:p>
        </p:txBody>
      </p:sp>
      <p:sp>
        <p:nvSpPr>
          <p:cNvPr id="235" name="Shape 3928"/>
          <p:cNvSpPr/>
          <p:nvPr/>
        </p:nvSpPr>
        <p:spPr>
          <a:xfrm>
            <a:off x="3144838" y="1947863"/>
            <a:ext cx="374650" cy="1036637"/>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21600"/>
                </a:lnTo>
                <a:cubicBezTo>
                  <a:pt x="0" y="18000"/>
                  <a:pt x="0" y="14400"/>
                  <a:pt x="0" y="10800"/>
                </a:cubicBezTo>
                <a:cubicBezTo>
                  <a:pt x="0" y="7200"/>
                  <a:pt x="0" y="3600"/>
                  <a:pt x="0" y="0"/>
                </a:cubicBezTo>
                <a:lnTo>
                  <a:pt x="21600" y="0"/>
                </a:lnTo>
              </a:path>
            </a:pathLst>
          </a:custGeom>
          <a:ln w="12700">
            <a:solidFill>
              <a:schemeClr val="tx1"/>
            </a:solidFill>
            <a:miter lim="400000"/>
            <a:headEnd type="triangle"/>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36" name="Shape 3929"/>
          <p:cNvSpPr/>
          <p:nvPr/>
        </p:nvSpPr>
        <p:spPr>
          <a:xfrm>
            <a:off x="3143250" y="2214563"/>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37" name="Shape 3930"/>
          <p:cNvSpPr>
            <a:spLocks noChangeArrowheads="1"/>
          </p:cNvSpPr>
          <p:nvPr/>
        </p:nvSpPr>
        <p:spPr bwMode="auto">
          <a:xfrm>
            <a:off x="3589338" y="1709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238" name="Shape 3931"/>
          <p:cNvSpPr/>
          <p:nvPr/>
        </p:nvSpPr>
        <p:spPr>
          <a:xfrm>
            <a:off x="4849813" y="1828800"/>
            <a:ext cx="420687"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239" name="Shape 3932"/>
          <p:cNvSpPr/>
          <p:nvPr/>
        </p:nvSpPr>
        <p:spPr>
          <a:xfrm>
            <a:off x="3868738" y="1741488"/>
            <a:ext cx="373062"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40" name="Shape 3933"/>
          <p:cNvSpPr/>
          <p:nvPr/>
        </p:nvSpPr>
        <p:spPr>
          <a:xfrm>
            <a:off x="3805238" y="2246313"/>
            <a:ext cx="473075"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41" name="Shape 3934"/>
          <p:cNvSpPr/>
          <p:nvPr/>
        </p:nvSpPr>
        <p:spPr>
          <a:xfrm>
            <a:off x="4371975" y="1741488"/>
            <a:ext cx="346075"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42" name="Shape 3935"/>
          <p:cNvSpPr/>
          <p:nvPr/>
        </p:nvSpPr>
        <p:spPr>
          <a:xfrm>
            <a:off x="4340225" y="2246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43" name="Shape 3936"/>
          <p:cNvSpPr>
            <a:spLocks noChangeArrowheads="1"/>
          </p:cNvSpPr>
          <p:nvPr/>
        </p:nvSpPr>
        <p:spPr bwMode="auto">
          <a:xfrm>
            <a:off x="3589338" y="2471738"/>
            <a:ext cx="1857375" cy="684212"/>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244" name="Shape 3937"/>
          <p:cNvSpPr/>
          <p:nvPr/>
        </p:nvSpPr>
        <p:spPr>
          <a:xfrm>
            <a:off x="4827588" y="2590800"/>
            <a:ext cx="442912"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245" name="Shape 3938"/>
          <p:cNvSpPr/>
          <p:nvPr/>
        </p:nvSpPr>
        <p:spPr>
          <a:xfrm>
            <a:off x="3875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46" name="Shape 3939"/>
          <p:cNvSpPr/>
          <p:nvPr/>
        </p:nvSpPr>
        <p:spPr>
          <a:xfrm>
            <a:off x="3832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47" name="Shape 3940"/>
          <p:cNvSpPr/>
          <p:nvPr/>
        </p:nvSpPr>
        <p:spPr>
          <a:xfrm>
            <a:off x="4383088" y="2503488"/>
            <a:ext cx="336550" cy="160337"/>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48" name="Shape 3941"/>
          <p:cNvSpPr/>
          <p:nvPr/>
        </p:nvSpPr>
        <p:spPr>
          <a:xfrm>
            <a:off x="4340225" y="3008313"/>
            <a:ext cx="446088" cy="138112"/>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49" name="Shape 3942"/>
          <p:cNvSpPr>
            <a:spLocks noChangeArrowheads="1"/>
          </p:cNvSpPr>
          <p:nvPr/>
        </p:nvSpPr>
        <p:spPr bwMode="auto">
          <a:xfrm>
            <a:off x="6053138" y="1531066"/>
            <a:ext cx="1959486" cy="3005415"/>
          </a:xfrm>
          <a:prstGeom prst="rect">
            <a:avLst/>
          </a:prstGeom>
          <a:noFill/>
          <a:ln w="19050">
            <a:solidFill>
              <a:schemeClr val="accent1"/>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sp>
        <p:nvSpPr>
          <p:cNvPr id="250" name="Shape 3943"/>
          <p:cNvSpPr>
            <a:spLocks noChangeArrowheads="1"/>
          </p:cNvSpPr>
          <p:nvPr/>
        </p:nvSpPr>
        <p:spPr bwMode="auto">
          <a:xfrm>
            <a:off x="6172631" y="3001124"/>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51" name="Shape 3944"/>
          <p:cNvSpPr/>
          <p:nvPr/>
        </p:nvSpPr>
        <p:spPr>
          <a:xfrm>
            <a:off x="6312412" y="3002977"/>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Agent Communication Service</a:t>
            </a:r>
          </a:p>
        </p:txBody>
      </p:sp>
      <p:sp>
        <p:nvSpPr>
          <p:cNvPr id="252" name="Shape 3945"/>
          <p:cNvSpPr/>
          <p:nvPr/>
        </p:nvSpPr>
        <p:spPr>
          <a:xfrm>
            <a:off x="6338634" y="2282180"/>
            <a:ext cx="1322387" cy="585787"/>
          </a:xfrm>
          <a:prstGeom prst="rect">
            <a:avLst/>
          </a:prstGeom>
          <a:ln w="3175">
            <a:noFill/>
            <a:miter lim="400000"/>
          </a:ln>
          <a:extLst>
            <a:ext uri="{C572A759-6A51-4108-AA02-DFA0A04FC94B}">
              <ma14:wrappingTextBoxFlag xmlns:ma14="http://schemas.microsoft.com/office/mac/drawingml/2011/main" xmlns="" val="1"/>
            </a:ext>
          </a:extLst>
        </p:spPr>
        <p:txBody>
          <a:bodyPr lIns="15875" tIns="15875" rIns="15875" bIns="15875" anchor="ctr">
            <a:spAutoFit/>
          </a:bodyPr>
          <a:lstStyle>
            <a:lvl1pPr>
              <a:defRPr b="1">
                <a:solidFill>
                  <a:srgbClr val="FFFFFF"/>
                </a:solidFill>
              </a:defRPr>
            </a:lvl1pPr>
          </a:lstStyle>
          <a:p>
            <a:pPr algn="ctr" defTabSz="219070">
              <a:defRPr/>
            </a:pPr>
            <a:r>
              <a:rPr kern="0" dirty="0">
                <a:solidFill>
                  <a:schemeClr val="accent1"/>
                </a:solidFill>
                <a:ea typeface="Arial" charset="0"/>
                <a:cs typeface="Arial" charset="0"/>
                <a:sym typeface="Helvetica"/>
              </a:rPr>
              <a:t>Amazon ECS</a:t>
            </a:r>
          </a:p>
        </p:txBody>
      </p:sp>
      <p:sp>
        <p:nvSpPr>
          <p:cNvPr id="253" name="Shape 3946"/>
          <p:cNvSpPr>
            <a:spLocks noChangeArrowheads="1"/>
          </p:cNvSpPr>
          <p:nvPr/>
        </p:nvSpPr>
        <p:spPr bwMode="auto">
          <a:xfrm>
            <a:off x="6172631" y="3385538"/>
            <a:ext cx="1704975" cy="277812"/>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54" name="Shape 3947"/>
          <p:cNvSpPr>
            <a:spLocks noChangeArrowheads="1"/>
          </p:cNvSpPr>
          <p:nvPr/>
        </p:nvSpPr>
        <p:spPr bwMode="auto">
          <a:xfrm>
            <a:off x="6172631" y="3768364"/>
            <a:ext cx="1704975" cy="277813"/>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chemeClr val="tx1"/>
              </a:solidFill>
              <a:sym typeface="Helvetica" charset="0"/>
            </a:endParaRPr>
          </a:p>
        </p:txBody>
      </p:sp>
      <p:sp>
        <p:nvSpPr>
          <p:cNvPr id="255" name="Shape 3948"/>
          <p:cNvSpPr>
            <a:spLocks noChangeArrowheads="1"/>
          </p:cNvSpPr>
          <p:nvPr/>
        </p:nvSpPr>
        <p:spPr bwMode="auto">
          <a:xfrm>
            <a:off x="6172631" y="4151190"/>
            <a:ext cx="1704975" cy="279400"/>
          </a:xfrm>
          <a:prstGeom prst="rect">
            <a:avLst/>
          </a:prstGeom>
          <a:solidFill>
            <a:schemeClr val="accent2"/>
          </a:solidFill>
          <a:ln>
            <a:no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800">
              <a:solidFill>
                <a:srgbClr val="000000"/>
              </a:solidFill>
              <a:sym typeface="Helvetica" charset="0"/>
            </a:endParaRPr>
          </a:p>
        </p:txBody>
      </p:sp>
      <p:sp>
        <p:nvSpPr>
          <p:cNvPr id="256" name="Shape 3949"/>
          <p:cNvSpPr/>
          <p:nvPr/>
        </p:nvSpPr>
        <p:spPr>
          <a:xfrm>
            <a:off x="6313206" y="3442484"/>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API</a:t>
            </a:r>
          </a:p>
        </p:txBody>
      </p:sp>
      <p:sp>
        <p:nvSpPr>
          <p:cNvPr id="257" name="Shape 3950"/>
          <p:cNvSpPr/>
          <p:nvPr/>
        </p:nvSpPr>
        <p:spPr>
          <a:xfrm>
            <a:off x="6312412" y="3758881"/>
            <a:ext cx="1368425" cy="30092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FFFFFF"/>
                </a:solidFill>
              </a:defRPr>
            </a:lvl1pPr>
          </a:lstStyle>
          <a:p>
            <a:pPr algn="ctr">
              <a:defRPr/>
            </a:pPr>
            <a:r>
              <a:rPr sz="800" b="1" kern="0" dirty="0">
                <a:solidFill>
                  <a:schemeClr val="bg1"/>
                </a:solidFill>
                <a:ea typeface="Arial" charset="0"/>
                <a:cs typeface="Arial" charset="0"/>
                <a:sym typeface="Helvetica"/>
              </a:rPr>
              <a:t>CLUSTER MANAGEMENT ENGINE</a:t>
            </a:r>
          </a:p>
        </p:txBody>
      </p:sp>
      <p:sp>
        <p:nvSpPr>
          <p:cNvPr id="258" name="Shape 3951"/>
          <p:cNvSpPr/>
          <p:nvPr/>
        </p:nvSpPr>
        <p:spPr>
          <a:xfrm>
            <a:off x="6313206" y="4198387"/>
            <a:ext cx="1366837" cy="177818"/>
          </a:xfrm>
          <a:prstGeom prst="rect">
            <a:avLst/>
          </a:prstGeom>
          <a:ln w="3175">
            <a:noFill/>
            <a:miter lim="400000"/>
          </a:ln>
          <a:extLst>
            <a:ext uri="{C572A759-6A51-4108-AA02-DFA0A04FC94B}">
              <ma14:wrappingTextBoxFlag xmlns:ma14="http://schemas.microsoft.com/office/mac/drawingml/2011/main" xmlns="" val="1"/>
            </a:ext>
          </a:extLst>
        </p:spPr>
        <p:txBody>
          <a:bodyPr lIns="27089" tIns="27089" rIns="27089" bIns="27089" anchor="ctr">
            <a:spAutoFit/>
          </a:bodyPr>
          <a:lstStyle>
            <a:lvl1pPr defTabSz="2743200">
              <a:defRPr sz="2600" cap="all">
                <a:solidFill>
                  <a:srgbClr val="313234"/>
                </a:solidFill>
              </a:defRPr>
            </a:lvl1pPr>
          </a:lstStyle>
          <a:p>
            <a:pPr algn="ctr">
              <a:defRPr/>
            </a:pPr>
            <a:r>
              <a:rPr sz="800" b="1" kern="0" dirty="0">
                <a:solidFill>
                  <a:schemeClr val="bg1"/>
                </a:solidFill>
                <a:ea typeface="Arial" charset="0"/>
                <a:cs typeface="Arial" charset="0"/>
                <a:sym typeface="Helvetica"/>
              </a:rPr>
              <a:t>KEY/VALUE STORE</a:t>
            </a:r>
          </a:p>
        </p:txBody>
      </p:sp>
      <p:sp>
        <p:nvSpPr>
          <p:cNvPr id="259" name="Shape 3952"/>
          <p:cNvSpPr>
            <a:spLocks noChangeArrowheads="1"/>
          </p:cNvSpPr>
          <p:nvPr/>
        </p:nvSpPr>
        <p:spPr bwMode="auto">
          <a:xfrm>
            <a:off x="3589338" y="3600450"/>
            <a:ext cx="1857375" cy="684213"/>
          </a:xfrm>
          <a:prstGeom prst="rect">
            <a:avLst/>
          </a:prstGeom>
          <a:noFill/>
          <a:ln w="12700">
            <a:solidFill>
              <a:schemeClr val="tx1"/>
            </a:solidFill>
            <a:miter lim="400000"/>
            <a:headEnd/>
            <a:tailEnd/>
          </a:ln>
          <a:extLst>
            <a:ext uri="{909E8E84-426E-40DD-AFC4-6F175D3DCCD1}">
              <a14:hiddenFill xmlns:a14="http://schemas.microsoft.com/office/drawing/2010/main">
                <a:solidFill>
                  <a:srgbClr val="FFFFFF"/>
                </a:solidFill>
              </a14:hiddenFill>
            </a:ext>
          </a:extLst>
        </p:spPr>
        <p:txBody>
          <a:bodyPr lIns="15875" tIns="15875" rIns="15875" bIns="15875"/>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lgn="ctr">
              <a:spcBef>
                <a:spcPct val="0"/>
              </a:spcBef>
            </a:pPr>
            <a:endParaRPr lang="x-none" altLang="x-none" sz="1000">
              <a:solidFill>
                <a:srgbClr val="FFFFFF"/>
              </a:solidFill>
              <a:latin typeface="Calibri" charset="0"/>
              <a:sym typeface="Calibri" charset="0"/>
            </a:endParaRPr>
          </a:p>
        </p:txBody>
      </p:sp>
      <p:sp>
        <p:nvSpPr>
          <p:cNvPr id="260" name="Shape 3953"/>
          <p:cNvSpPr/>
          <p:nvPr/>
        </p:nvSpPr>
        <p:spPr>
          <a:xfrm>
            <a:off x="4832350" y="3719513"/>
            <a:ext cx="438150" cy="501650"/>
          </a:xfrm>
          <a:prstGeom prst="rect">
            <a:avLst/>
          </a:prstGeom>
          <a:ln w="3175">
            <a:noFill/>
            <a:miter lim="400000"/>
          </a:ln>
          <a:extLst>
            <a:ext uri="{C572A759-6A51-4108-AA02-DFA0A04FC94B}">
              <ma14:wrappingTextBoxFlag xmlns:ma14="http://schemas.microsoft.com/office/mac/drawingml/2011/main" xmlns="" val="1"/>
            </a:ext>
          </a:extLst>
        </p:spPr>
        <p:txBody>
          <a:bodyPr lIns="10160" tIns="10160" rIns="10160" bIns="10160" anchor="ctr">
            <a:normAutofit/>
          </a:bodyPr>
          <a:lstStyle/>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ecs </a:t>
            </a:r>
          </a:p>
          <a:p>
            <a:pPr algn="ctr">
              <a:lnSpc>
                <a:spcPct val="90000"/>
              </a:lnSpc>
              <a:defRPr sz="3000" cap="all">
                <a:solidFill>
                  <a:srgbClr val="FFFFFF"/>
                </a:solidFill>
              </a:defRPr>
            </a:pPr>
            <a:r>
              <a:rPr sz="900" b="1" kern="0" cap="all" dirty="0">
                <a:solidFill>
                  <a:schemeClr val="accent2"/>
                </a:solidFill>
                <a:ea typeface="Arial" charset="0"/>
                <a:cs typeface="Arial" charset="0"/>
                <a:sym typeface="Helvetica"/>
              </a:rPr>
              <a:t>agent</a:t>
            </a:r>
          </a:p>
        </p:txBody>
      </p:sp>
      <p:sp>
        <p:nvSpPr>
          <p:cNvPr id="261" name="Shape 3954"/>
          <p:cNvSpPr/>
          <p:nvPr/>
        </p:nvSpPr>
        <p:spPr>
          <a:xfrm>
            <a:off x="3875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62" name="Shape 3955"/>
          <p:cNvSpPr/>
          <p:nvPr/>
        </p:nvSpPr>
        <p:spPr>
          <a:xfrm>
            <a:off x="3832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63" name="Shape 3956"/>
          <p:cNvSpPr/>
          <p:nvPr/>
        </p:nvSpPr>
        <p:spPr>
          <a:xfrm>
            <a:off x="4383088" y="3632200"/>
            <a:ext cx="336550" cy="160338"/>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3000">
                <a:solidFill>
                  <a:srgbClr val="FFFFFF"/>
                </a:solidFill>
              </a:defRPr>
            </a:lvl1pPr>
          </a:lstStyle>
          <a:p>
            <a:pPr algn="ctr">
              <a:defRPr/>
            </a:pPr>
            <a:r>
              <a:rPr sz="900" kern="0" dirty="0">
                <a:solidFill>
                  <a:schemeClr val="tx1"/>
                </a:solidFill>
                <a:ea typeface="Arial" charset="0"/>
                <a:cs typeface="Arial" charset="0"/>
                <a:sym typeface="Helvetica"/>
              </a:rPr>
              <a:t>TASK</a:t>
            </a:r>
          </a:p>
        </p:txBody>
      </p:sp>
      <p:sp>
        <p:nvSpPr>
          <p:cNvPr id="264" name="Shape 3957"/>
          <p:cNvSpPr/>
          <p:nvPr/>
        </p:nvSpPr>
        <p:spPr>
          <a:xfrm>
            <a:off x="4340225" y="4137025"/>
            <a:ext cx="446088" cy="138113"/>
          </a:xfrm>
          <a:prstGeom prst="rect">
            <a:avLst/>
          </a:prstGeom>
          <a:ln w="3175">
            <a:noFill/>
            <a:miter lim="400000"/>
          </a:ln>
          <a:extLst>
            <a:ext uri="{C572A759-6A51-4108-AA02-DFA0A04FC94B}">
              <ma14:wrappingTextBoxFlag xmlns:ma14="http://schemas.microsoft.com/office/mac/drawingml/2011/main" xmlns="" val="1"/>
            </a:ext>
          </a:extLst>
        </p:spPr>
        <p:txBody>
          <a:bodyPr lIns="10838" tIns="10838" rIns="10838" bIns="10838">
            <a:spAutoFit/>
          </a:bodyPr>
          <a:lstStyle>
            <a:lvl1pPr defTabSz="2743200">
              <a:defRPr sz="2400">
                <a:solidFill>
                  <a:srgbClr val="FFFFFF"/>
                </a:solidFill>
              </a:defRPr>
            </a:lvl1pPr>
          </a:lstStyle>
          <a:p>
            <a:pPr algn="ctr">
              <a:defRPr/>
            </a:pPr>
            <a:r>
              <a:rPr sz="750" kern="0" dirty="0">
                <a:solidFill>
                  <a:schemeClr val="tx1"/>
                </a:solidFill>
                <a:ea typeface="Arial" charset="0"/>
                <a:cs typeface="Arial" charset="0"/>
                <a:sym typeface="Helvetica"/>
              </a:rPr>
              <a:t>Container</a:t>
            </a:r>
          </a:p>
        </p:txBody>
      </p:sp>
      <p:sp>
        <p:nvSpPr>
          <p:cNvPr id="265" name="Shape 3958"/>
          <p:cNvSpPr/>
          <p:nvPr/>
        </p:nvSpPr>
        <p:spPr>
          <a:xfrm>
            <a:off x="3143250" y="2708275"/>
            <a:ext cx="373063"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66" name="Shape 3959"/>
          <p:cNvSpPr/>
          <p:nvPr/>
        </p:nvSpPr>
        <p:spPr>
          <a:xfrm>
            <a:off x="3008313" y="1945156"/>
            <a:ext cx="368300" cy="0"/>
          </a:xfrm>
          <a:prstGeom prst="line">
            <a:avLst/>
          </a:prstGeom>
          <a:ln w="12700">
            <a:solidFill>
              <a:schemeClr val="tx1"/>
            </a:solidFill>
            <a:miter lim="400000"/>
          </a:ln>
        </p:spPr>
        <p:txBody>
          <a:bodyPr lIns="9493" tIns="9493" rIns="9493" bIns="9493"/>
          <a:lstStyle/>
          <a:p>
            <a:pPr algn="ctr" defTabSz="219070">
              <a:defRPr/>
            </a:pPr>
            <a:endParaRPr kern="0" dirty="0">
              <a:ea typeface="Arial" charset="0"/>
              <a:cs typeface="Arial" charset="0"/>
              <a:sym typeface="Helvetica"/>
            </a:endParaRPr>
          </a:p>
        </p:txBody>
      </p:sp>
      <p:sp>
        <p:nvSpPr>
          <p:cNvPr id="267" name="Shape 3960"/>
          <p:cNvSpPr/>
          <p:nvPr/>
        </p:nvSpPr>
        <p:spPr>
          <a:xfrm>
            <a:off x="5295900" y="20685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68" name="Shape 3961"/>
          <p:cNvSpPr/>
          <p:nvPr/>
        </p:nvSpPr>
        <p:spPr>
          <a:xfrm>
            <a:off x="5295900" y="2774950"/>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69" name="Shape 3962"/>
          <p:cNvSpPr/>
          <p:nvPr/>
        </p:nvSpPr>
        <p:spPr>
          <a:xfrm>
            <a:off x="5295900" y="2892425"/>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sp>
        <p:nvSpPr>
          <p:cNvPr id="270" name="Shape 3963"/>
          <p:cNvSpPr/>
          <p:nvPr/>
        </p:nvSpPr>
        <p:spPr>
          <a:xfrm>
            <a:off x="5295900" y="3948113"/>
            <a:ext cx="593725" cy="0"/>
          </a:xfrm>
          <a:prstGeom prst="line">
            <a:avLst/>
          </a:prstGeom>
          <a:ln w="12700">
            <a:solidFill>
              <a:schemeClr val="tx1"/>
            </a:solidFill>
            <a:miter lim="400000"/>
            <a:tailEnd type="triangle"/>
          </a:ln>
        </p:spPr>
        <p:txBody>
          <a:bodyPr lIns="8912" tIns="8912" rIns="8912" bIns="8912" anchor="ctr"/>
          <a:lstStyle/>
          <a:p>
            <a:pPr algn="ctr" defTabSz="219070">
              <a:defRPr sz="3200">
                <a:latin typeface="Helvetica Light"/>
                <a:ea typeface="Helvetica Light"/>
                <a:cs typeface="Helvetica Light"/>
                <a:sym typeface="Helvetica Light"/>
              </a:defRPr>
            </a:pPr>
            <a:endParaRPr sz="1200" kern="0">
              <a:latin typeface="Helvetica Light"/>
              <a:ea typeface="Helvetica Light"/>
              <a:cs typeface="Helvetica Light"/>
              <a:sym typeface="Helvetica Light"/>
            </a:endParaRPr>
          </a:p>
        </p:txBody>
      </p:sp>
      <p:pic>
        <p:nvPicPr>
          <p:cNvPr id="271"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1920996"/>
            <a:ext cx="317645" cy="317654"/>
          </a:xfrm>
          <a:prstGeom prst="rect">
            <a:avLst/>
          </a:prstGeom>
          <a:ln w="12700">
            <a:noFill/>
            <a:miter lim="400000"/>
          </a:ln>
        </p:spPr>
      </p:pic>
      <p:pic>
        <p:nvPicPr>
          <p:cNvPr id="272"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1923819"/>
            <a:ext cx="317645" cy="317653"/>
          </a:xfrm>
          <a:prstGeom prst="rect">
            <a:avLst/>
          </a:prstGeom>
          <a:ln w="12700">
            <a:noFill/>
            <a:miter lim="400000"/>
          </a:ln>
        </p:spPr>
      </p:pic>
      <p:pic>
        <p:nvPicPr>
          <p:cNvPr id="273" name="pasted-image.pdf"/>
          <p:cNvPicPr>
            <a:picLocks noChangeAspect="1"/>
          </p:cNvPicPr>
          <p:nvPr/>
        </p:nvPicPr>
        <p:blipFill>
          <a:blip r:embed="rId2">
            <a:duotone>
              <a:prstClr val="black"/>
              <a:schemeClr val="tx1">
                <a:tint val="45000"/>
                <a:satMod val="400000"/>
              </a:schemeClr>
            </a:duotone>
            <a:extLst/>
          </a:blip>
          <a:stretch>
            <a:fillRect/>
          </a:stretch>
        </p:blipFill>
        <p:spPr>
          <a:xfrm>
            <a:off x="3897831" y="2677351"/>
            <a:ext cx="317645" cy="317654"/>
          </a:xfrm>
          <a:prstGeom prst="rect">
            <a:avLst/>
          </a:prstGeom>
          <a:ln w="12700">
            <a:noFill/>
            <a:miter lim="400000"/>
          </a:ln>
        </p:spPr>
      </p:pic>
      <p:pic>
        <p:nvPicPr>
          <p:cNvPr id="274"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2680174"/>
            <a:ext cx="317645" cy="317653"/>
          </a:xfrm>
          <a:prstGeom prst="rect">
            <a:avLst/>
          </a:prstGeom>
          <a:ln w="12700">
            <a:noFill/>
            <a:miter lim="400000"/>
          </a:ln>
        </p:spPr>
      </p:pic>
      <p:pic>
        <p:nvPicPr>
          <p:cNvPr id="275" name="pasted-image.pdf"/>
          <p:cNvPicPr>
            <a:picLocks noChangeAspect="1"/>
          </p:cNvPicPr>
          <p:nvPr/>
        </p:nvPicPr>
        <p:blipFill>
          <a:blip r:embed="rId2">
            <a:duotone>
              <a:prstClr val="black"/>
              <a:schemeClr val="tx1">
                <a:tint val="45000"/>
                <a:satMod val="400000"/>
              </a:schemeClr>
            </a:duotone>
            <a:extLst/>
          </a:blip>
          <a:stretch>
            <a:fillRect/>
          </a:stretch>
        </p:blipFill>
        <p:spPr>
          <a:xfrm>
            <a:off x="3891961" y="3809063"/>
            <a:ext cx="317645" cy="317653"/>
          </a:xfrm>
          <a:prstGeom prst="rect">
            <a:avLst/>
          </a:prstGeom>
          <a:ln w="12700">
            <a:noFill/>
            <a:miter lim="400000"/>
          </a:ln>
        </p:spPr>
      </p:pic>
      <p:pic>
        <p:nvPicPr>
          <p:cNvPr id="276" name="pasted-image.pdf"/>
          <p:cNvPicPr>
            <a:picLocks noChangeAspect="1"/>
          </p:cNvPicPr>
          <p:nvPr/>
        </p:nvPicPr>
        <p:blipFill>
          <a:blip r:embed="rId2">
            <a:duotone>
              <a:prstClr val="black"/>
              <a:schemeClr val="tx1">
                <a:tint val="45000"/>
                <a:satMod val="400000"/>
              </a:schemeClr>
            </a:duotone>
            <a:extLst/>
          </a:blip>
          <a:stretch>
            <a:fillRect/>
          </a:stretch>
        </p:blipFill>
        <p:spPr>
          <a:xfrm>
            <a:off x="4405831" y="3809063"/>
            <a:ext cx="317645" cy="317653"/>
          </a:xfrm>
          <a:prstGeom prst="rect">
            <a:avLst/>
          </a:prstGeom>
          <a:ln w="12700">
            <a:noFill/>
            <a:miter lim="400000"/>
          </a:ln>
        </p:spPr>
      </p:pic>
      <p:sp>
        <p:nvSpPr>
          <p:cNvPr id="277" name="Shape 3924"/>
          <p:cNvSpPr/>
          <p:nvPr/>
        </p:nvSpPr>
        <p:spPr>
          <a:xfrm>
            <a:off x="707232" y="2079625"/>
            <a:ext cx="803275" cy="238125"/>
          </a:xfrm>
          <a:prstGeom prst="rect">
            <a:avLst/>
          </a:prstGeom>
          <a:ln w="3175">
            <a:noFill/>
            <a:miter lim="400000"/>
          </a:ln>
          <a:extLst>
            <a:ext uri="{C572A759-6A51-4108-AA02-DFA0A04FC94B}">
              <ma14:wrappingTextBoxFlag xmlns:ma14="http://schemas.microsoft.com/office/mac/drawingml/2011/main" xmlns="" val="1"/>
            </a:ext>
          </a:extLst>
        </p:spPr>
        <p:txBody>
          <a:bodyPr lIns="15040" tIns="15040" rIns="15040" bIns="15040" anchor="ctr">
            <a:spAutoFit/>
          </a:bodyPr>
          <a:lstStyle>
            <a:lvl1pPr>
              <a:defRPr sz="3600">
                <a:solidFill>
                  <a:srgbClr val="FFFFFF"/>
                </a:solidFill>
              </a:defRPr>
            </a:lvl1pPr>
          </a:lstStyle>
          <a:p>
            <a:pPr algn="ctr" defTabSz="219070">
              <a:defRPr/>
            </a:pPr>
            <a:r>
              <a:rPr sz="1350" kern="0" dirty="0">
                <a:solidFill>
                  <a:schemeClr val="tx1"/>
                </a:solidFill>
                <a:ea typeface="Arial" charset="0"/>
                <a:cs typeface="Arial" charset="0"/>
                <a:sym typeface="Helvetica"/>
              </a:rPr>
              <a:t>Internet</a:t>
            </a:r>
          </a:p>
        </p:txBody>
      </p:sp>
      <p:sp>
        <p:nvSpPr>
          <p:cNvPr id="278" name="Shape 3942"/>
          <p:cNvSpPr>
            <a:spLocks noChangeArrowheads="1"/>
          </p:cNvSpPr>
          <p:nvPr/>
        </p:nvSpPr>
        <p:spPr bwMode="auto">
          <a:xfrm>
            <a:off x="2293938" y="3398192"/>
            <a:ext cx="739775" cy="978013"/>
          </a:xfrm>
          <a:prstGeom prst="rect">
            <a:avLst/>
          </a:prstGeom>
          <a:noFill/>
          <a:ln w="25400">
            <a:solidFill>
              <a:schemeClr val="accent3"/>
            </a:solidFill>
          </a:ln>
          <a:extLst/>
        </p:spPr>
        <p:txBody>
          <a:bodyPr lIns="15875" tIns="15875" rIns="15875" bIns="15875" anchor="ctr"/>
          <a:lstStyle>
            <a:lvl1pPr defTabSz="1027113">
              <a:spcBef>
                <a:spcPct val="20000"/>
              </a:spcBef>
              <a:defRPr sz="2400">
                <a:solidFill>
                  <a:srgbClr val="4D4D4C"/>
                </a:solidFill>
                <a:latin typeface="Arial" charset="0"/>
                <a:ea typeface="MS PGothic" charset="-128"/>
                <a:cs typeface="Arial" charset="0"/>
              </a:defRPr>
            </a:lvl1pPr>
            <a:lvl2pPr marL="742950" indent="-285750" defTabSz="1027113">
              <a:spcBef>
                <a:spcPct val="20000"/>
              </a:spcBef>
              <a:buFont typeface="Arial" charset="0"/>
              <a:buChar char="•"/>
              <a:defRPr sz="2000">
                <a:solidFill>
                  <a:srgbClr val="4D4D4C"/>
                </a:solidFill>
                <a:latin typeface="Arial" charset="0"/>
                <a:ea typeface="MS PGothic" charset="-128"/>
                <a:cs typeface="Arial" charset="0"/>
              </a:defRPr>
            </a:lvl2pPr>
            <a:lvl3pPr marL="1143000" indent="-228600" defTabSz="1027113">
              <a:spcBef>
                <a:spcPct val="20000"/>
              </a:spcBef>
              <a:buFont typeface="Arial" charset="0"/>
              <a:buChar char="•"/>
              <a:defRPr>
                <a:solidFill>
                  <a:srgbClr val="4D4D4C"/>
                </a:solidFill>
                <a:latin typeface="Arial" charset="0"/>
                <a:ea typeface="MS PGothic" charset="-128"/>
                <a:cs typeface="Arial" charset="0"/>
              </a:defRPr>
            </a:lvl3pPr>
            <a:lvl4pPr marL="1600200" indent="-228600" defTabSz="1027113">
              <a:spcBef>
                <a:spcPct val="20000"/>
              </a:spcBef>
              <a:buFont typeface="Arial" charset="0"/>
              <a:buChar char="–"/>
              <a:defRPr sz="1600">
                <a:solidFill>
                  <a:srgbClr val="4D4D4C"/>
                </a:solidFill>
                <a:latin typeface="Arial" charset="0"/>
                <a:ea typeface="MS PGothic" charset="-128"/>
                <a:cs typeface="Arial" charset="0"/>
              </a:defRPr>
            </a:lvl4pPr>
            <a:lvl5pPr marL="2057400" indent="-228600" defTabSz="1027113">
              <a:spcBef>
                <a:spcPct val="20000"/>
              </a:spcBef>
              <a:buFont typeface="Arial" charset="0"/>
              <a:buChar char="»"/>
              <a:defRPr sz="1600">
                <a:solidFill>
                  <a:srgbClr val="4D4D4C"/>
                </a:solidFill>
                <a:latin typeface="Arial" charset="0"/>
                <a:ea typeface="MS PGothic" charset="-128"/>
                <a:cs typeface="Arial" charset="0"/>
              </a:defRPr>
            </a:lvl5pPr>
            <a:lvl6pPr marL="25146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6pPr>
            <a:lvl7pPr marL="29718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7pPr>
            <a:lvl8pPr marL="34290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8pPr>
            <a:lvl9pPr marL="3886200" indent="-228600" defTabSz="1027113" eaLnBrk="0" fontAlgn="base" hangingPunct="0">
              <a:spcBef>
                <a:spcPct val="20000"/>
              </a:spcBef>
              <a:spcAft>
                <a:spcPct val="0"/>
              </a:spcAft>
              <a:buFont typeface="Arial" charset="0"/>
              <a:buChar char="»"/>
              <a:defRPr sz="1600">
                <a:solidFill>
                  <a:srgbClr val="4D4D4C"/>
                </a:solidFill>
                <a:latin typeface="Arial" charset="0"/>
                <a:ea typeface="MS PGothic" charset="-128"/>
                <a:cs typeface="Arial" charset="0"/>
              </a:defRPr>
            </a:lvl9pPr>
          </a:lstStyle>
          <a:p>
            <a:pPr>
              <a:spcBef>
                <a:spcPct val="0"/>
              </a:spcBef>
            </a:pPr>
            <a:endParaRPr lang="x-none" altLang="x-none" sz="1500" b="1">
              <a:solidFill>
                <a:srgbClr val="FFFFFF"/>
              </a:solidFill>
              <a:latin typeface="Calibri" charset="0"/>
              <a:sym typeface="Calibri" charset="0"/>
            </a:endParaRPr>
          </a:p>
        </p:txBody>
      </p:sp>
      <p:pic>
        <p:nvPicPr>
          <p:cNvPr id="279" name="Picture 2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3" y="1414104"/>
            <a:ext cx="751865" cy="751865"/>
          </a:xfrm>
          <a:prstGeom prst="rect">
            <a:avLst/>
          </a:prstGeom>
        </p:spPr>
      </p:pic>
      <p:grpSp>
        <p:nvGrpSpPr>
          <p:cNvPr id="280" name="Group 279"/>
          <p:cNvGrpSpPr/>
          <p:nvPr/>
        </p:nvGrpSpPr>
        <p:grpSpPr>
          <a:xfrm>
            <a:off x="2281487" y="1486760"/>
            <a:ext cx="714375" cy="898927"/>
            <a:chOff x="2281487" y="1486760"/>
            <a:chExt cx="714375" cy="898927"/>
          </a:xfrm>
        </p:grpSpPr>
        <p:sp>
          <p:nvSpPr>
            <p:cNvPr id="281"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282" name="Picture 2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grpSp>
        <p:nvGrpSpPr>
          <p:cNvPr id="283" name="Group 282"/>
          <p:cNvGrpSpPr/>
          <p:nvPr/>
        </p:nvGrpSpPr>
        <p:grpSpPr>
          <a:xfrm>
            <a:off x="2319338" y="3457806"/>
            <a:ext cx="714375" cy="898927"/>
            <a:chOff x="2281487" y="1486760"/>
            <a:chExt cx="714375" cy="898927"/>
          </a:xfrm>
        </p:grpSpPr>
        <p:sp>
          <p:nvSpPr>
            <p:cNvPr id="284" name="Shape 3922"/>
            <p:cNvSpPr/>
            <p:nvPr/>
          </p:nvSpPr>
          <p:spPr>
            <a:xfrm>
              <a:off x="2281487" y="2099937"/>
              <a:ext cx="714375" cy="285750"/>
            </a:xfrm>
            <a:prstGeom prst="rect">
              <a:avLst/>
            </a:prstGeom>
            <a:noFill/>
            <a:ln w="3175">
              <a:noFill/>
              <a:miter lim="400000"/>
            </a:ln>
            <a:extLst>
              <a:ext uri="{C572A759-6A51-4108-AA02-DFA0A04FC94B}">
                <ma14:wrappingTextBoxFlag xmlns:ma14="http://schemas.microsoft.com/office/mac/drawingml/2011/main" xmlns="" val="1"/>
              </a:ext>
            </a:extLst>
          </p:spPr>
          <p:txBody>
            <a:bodyPr lIns="27089" tIns="27089" rIns="27089" bIns="27089">
              <a:spAutoFit/>
            </a:bodyPr>
            <a:lstStyle/>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LOAD</a:t>
              </a:r>
            </a:p>
            <a:p>
              <a:pPr algn="ctr" defTabSz="1028675">
                <a:defRPr sz="2800">
                  <a:solidFill>
                    <a:srgbClr val="FFFFFF"/>
                  </a:solidFill>
                </a:defRPr>
              </a:pPr>
              <a:r>
                <a:rPr sz="750" b="1" kern="0" dirty="0">
                  <a:solidFill>
                    <a:schemeClr val="tx1">
                      <a:lumMod val="50000"/>
                    </a:schemeClr>
                  </a:solidFill>
                  <a:ea typeface="Arial" charset="0"/>
                  <a:cs typeface="Arial" charset="0"/>
                  <a:sym typeface="Helvetica"/>
                </a:rPr>
                <a:t>BALANCER</a:t>
              </a:r>
            </a:p>
          </p:txBody>
        </p:sp>
        <p:pic>
          <p:nvPicPr>
            <p:cNvPr id="285" name="Picture 2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486760"/>
              <a:ext cx="610404" cy="610404"/>
            </a:xfrm>
            <a:prstGeom prst="rect">
              <a:avLst/>
            </a:prstGeom>
          </p:spPr>
        </p:pic>
      </p:grpSp>
      <p:pic>
        <p:nvPicPr>
          <p:cNvPr id="286" name="Picture 2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97" y="1680385"/>
            <a:ext cx="513304" cy="481222"/>
          </a:xfrm>
          <a:prstGeom prst="rect">
            <a:avLst/>
          </a:prstGeom>
        </p:spPr>
      </p:pic>
    </p:spTree>
    <p:extLst>
      <p:ext uri="{BB962C8B-B14F-4D97-AF65-F5344CB8AC3E}">
        <p14:creationId xmlns:p14="http://schemas.microsoft.com/office/powerpoint/2010/main" val="230251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PRODUCTION WORKLOADS ON AWS</a:t>
            </a:r>
            <a:endParaRPr lang="en-US" sz="2800" dirty="0">
              <a:solidFill>
                <a:srgbClr val="FF0000"/>
              </a:solidFill>
            </a:endParaRPr>
          </a:p>
        </p:txBody>
      </p:sp>
      <p:grpSp>
        <p:nvGrpSpPr>
          <p:cNvPr id="6" name="Group 5">
            <a:extLst>
              <a:ext uri="{FF2B5EF4-FFF2-40B4-BE49-F238E27FC236}">
                <a16:creationId xmlns:a16="http://schemas.microsoft.com/office/drawing/2014/main" id="{FEF6FD25-C577-4C51-AC57-AD14E84AFE27}"/>
              </a:ext>
            </a:extLst>
          </p:cNvPr>
          <p:cNvGrpSpPr/>
          <p:nvPr/>
        </p:nvGrpSpPr>
        <p:grpSpPr>
          <a:xfrm>
            <a:off x="2784984" y="1283922"/>
            <a:ext cx="2601462" cy="3143454"/>
            <a:chOff x="2579380" y="1283922"/>
            <a:chExt cx="2601462" cy="3143454"/>
          </a:xfrm>
        </p:grpSpPr>
        <p:sp>
          <p:nvSpPr>
            <p:cNvPr id="9" name="Rectangle 8">
              <a:extLst>
                <a:ext uri="{FF2B5EF4-FFF2-40B4-BE49-F238E27FC236}">
                  <a16:creationId xmlns:a16="http://schemas.microsoft.com/office/drawing/2014/main" id="{B92A26A5-760C-4AFA-9796-056CF0E661CD}"/>
                </a:ext>
              </a:extLst>
            </p:cNvPr>
            <p:cNvSpPr/>
            <p:nvPr/>
          </p:nvSpPr>
          <p:spPr>
            <a:xfrm>
              <a:off x="3155223" y="1283922"/>
              <a:ext cx="2025619" cy="304698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AWS VPC networking mode</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Advanced task </a:t>
              </a:r>
              <a:b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placement</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Deep integration </a:t>
              </a:r>
              <a:b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with AWS platform </a:t>
              </a:r>
            </a:p>
            <a:p>
              <a:pPr marL="0" lvl="1">
                <a:spcAft>
                  <a:spcPts val="3200"/>
                </a:spcAft>
                <a:defRPr/>
              </a:pPr>
              <a:r>
                <a:rPr lang="en-US" sz="1600" dirty="0">
                  <a:latin typeface="Amazon Ember" panose="020B0603020204020204" pitchFamily="34" charset="0"/>
                  <a:ea typeface="Amazon Ember" panose="020B0603020204020204" pitchFamily="34" charset="0"/>
                  <a:cs typeface="Amazon Ember" panose="020B0603020204020204" pitchFamily="34" charset="0"/>
                </a:rPr>
                <a:t>ECS CLI</a:t>
              </a:r>
            </a:p>
          </p:txBody>
        </p:sp>
        <p:grpSp>
          <p:nvGrpSpPr>
            <p:cNvPr id="7" name="Group 6">
              <a:extLst>
                <a:ext uri="{FF2B5EF4-FFF2-40B4-BE49-F238E27FC236}">
                  <a16:creationId xmlns:a16="http://schemas.microsoft.com/office/drawing/2014/main" id="{5A202417-A442-4AC9-9773-5C7C5CD02458}"/>
                </a:ext>
              </a:extLst>
            </p:cNvPr>
            <p:cNvGrpSpPr/>
            <p:nvPr/>
          </p:nvGrpSpPr>
          <p:grpSpPr>
            <a:xfrm>
              <a:off x="2634870" y="1323323"/>
              <a:ext cx="313962" cy="243312"/>
              <a:chOff x="5436484" y="816509"/>
              <a:chExt cx="912921" cy="707491"/>
            </a:xfrm>
          </p:grpSpPr>
          <p:sp>
            <p:nvSpPr>
              <p:cNvPr id="8" name="Oval 7">
                <a:extLst>
                  <a:ext uri="{FF2B5EF4-FFF2-40B4-BE49-F238E27FC236}">
                    <a16:creationId xmlns:a16="http://schemas.microsoft.com/office/drawing/2014/main" id="{7684AE9A-7522-48DC-9C06-0A93EBE55F42}"/>
                  </a:ext>
                </a:extLst>
              </p:cNvPr>
              <p:cNvSpPr/>
              <p:nvPr/>
            </p:nvSpPr>
            <p:spPr>
              <a:xfrm>
                <a:off x="5776969" y="105428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CC7CBE04-AD64-4733-B8FA-384CCF842ABC}"/>
                  </a:ext>
                </a:extLst>
              </p:cNvPr>
              <p:cNvSpPr/>
              <p:nvPr/>
            </p:nvSpPr>
            <p:spPr>
              <a:xfrm>
                <a:off x="5436484" y="105428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95D9F64C-5024-4354-9B09-C6117D50243D}"/>
                  </a:ext>
                </a:extLst>
              </p:cNvPr>
              <p:cNvGrpSpPr/>
              <p:nvPr/>
            </p:nvGrpSpPr>
            <p:grpSpPr>
              <a:xfrm>
                <a:off x="6117455" y="816509"/>
                <a:ext cx="231950" cy="707491"/>
                <a:chOff x="6117455" y="816509"/>
                <a:chExt cx="231950" cy="707491"/>
              </a:xfrm>
            </p:grpSpPr>
            <p:sp>
              <p:nvSpPr>
                <p:cNvPr id="16" name="Oval 15">
                  <a:extLst>
                    <a:ext uri="{FF2B5EF4-FFF2-40B4-BE49-F238E27FC236}">
                      <a16:creationId xmlns:a16="http://schemas.microsoft.com/office/drawing/2014/main" id="{7917BB49-E4EF-4F20-A7F3-A058234484E1}"/>
                    </a:ext>
                  </a:extLst>
                </p:cNvPr>
                <p:cNvSpPr/>
                <p:nvPr/>
              </p:nvSpPr>
              <p:spPr>
                <a:xfrm>
                  <a:off x="6117455" y="816509"/>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9BFFCFB9-F816-4B97-B116-F4AB28EC5E2E}"/>
                    </a:ext>
                  </a:extLst>
                </p:cNvPr>
                <p:cNvSpPr/>
                <p:nvPr/>
              </p:nvSpPr>
              <p:spPr>
                <a:xfrm>
                  <a:off x="6117455" y="129205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12" name="Straight Connector 11">
                <a:extLst>
                  <a:ext uri="{FF2B5EF4-FFF2-40B4-BE49-F238E27FC236}">
                    <a16:creationId xmlns:a16="http://schemas.microsoft.com/office/drawing/2014/main" id="{F21A28CB-F331-43A8-923B-AA3595C4E2DD}"/>
                  </a:ext>
                </a:extLst>
              </p:cNvPr>
              <p:cNvCxnSpPr>
                <a:cxnSpLocks/>
                <a:stCxn id="10" idx="6"/>
              </p:cNvCxnSpPr>
              <p:nvPr/>
            </p:nvCxnSpPr>
            <p:spPr>
              <a:xfrm>
                <a:off x="5668434" y="1170255"/>
                <a:ext cx="103122" cy="0"/>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A2236170-A854-4588-AC45-0CB46C4A7562}"/>
                  </a:ext>
                </a:extLst>
              </p:cNvPr>
              <p:cNvCxnSpPr>
                <a:cxnSpLocks/>
              </p:cNvCxnSpPr>
              <p:nvPr/>
            </p:nvCxnSpPr>
            <p:spPr>
              <a:xfrm flipV="1">
                <a:off x="5974951" y="986320"/>
                <a:ext cx="157265" cy="101928"/>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15" name="Straight Connector 14">
                <a:extLst>
                  <a:ext uri="{FF2B5EF4-FFF2-40B4-BE49-F238E27FC236}">
                    <a16:creationId xmlns:a16="http://schemas.microsoft.com/office/drawing/2014/main" id="{48778A96-A52A-4985-AB79-AD4B3B8F1D24}"/>
                  </a:ext>
                </a:extLst>
              </p:cNvPr>
              <p:cNvCxnSpPr>
                <a:cxnSpLocks/>
              </p:cNvCxnSpPr>
              <p:nvPr/>
            </p:nvCxnSpPr>
            <p:spPr>
              <a:xfrm>
                <a:off x="5974951" y="1244971"/>
                <a:ext cx="157265" cy="127510"/>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grpSp>
        <p:grpSp>
          <p:nvGrpSpPr>
            <p:cNvPr id="27" name="Group 26">
              <a:extLst>
                <a:ext uri="{FF2B5EF4-FFF2-40B4-BE49-F238E27FC236}">
                  <a16:creationId xmlns:a16="http://schemas.microsoft.com/office/drawing/2014/main" id="{9F6B33E1-F997-4FA8-8A66-DDD588354895}"/>
                </a:ext>
              </a:extLst>
            </p:cNvPr>
            <p:cNvGrpSpPr/>
            <p:nvPr/>
          </p:nvGrpSpPr>
          <p:grpSpPr>
            <a:xfrm>
              <a:off x="2644658" y="3185884"/>
              <a:ext cx="350789" cy="381116"/>
              <a:chOff x="6927135" y="2474114"/>
              <a:chExt cx="1044863" cy="1135198"/>
            </a:xfrm>
          </p:grpSpPr>
          <p:grpSp>
            <p:nvGrpSpPr>
              <p:cNvPr id="28" name="Group 27">
                <a:extLst>
                  <a:ext uri="{FF2B5EF4-FFF2-40B4-BE49-F238E27FC236}">
                    <a16:creationId xmlns:a16="http://schemas.microsoft.com/office/drawing/2014/main" id="{262EE2A3-781E-4CF7-A97D-C69CA8BA775C}"/>
                  </a:ext>
                </a:extLst>
              </p:cNvPr>
              <p:cNvGrpSpPr/>
              <p:nvPr/>
            </p:nvGrpSpPr>
            <p:grpSpPr>
              <a:xfrm>
                <a:off x="7136002" y="2864895"/>
                <a:ext cx="627161" cy="353618"/>
                <a:chOff x="7149606" y="2947129"/>
                <a:chExt cx="627161" cy="353618"/>
              </a:xfrm>
            </p:grpSpPr>
            <p:grpSp>
              <p:nvGrpSpPr>
                <p:cNvPr id="32" name="Group 31">
                  <a:extLst>
                    <a:ext uri="{FF2B5EF4-FFF2-40B4-BE49-F238E27FC236}">
                      <a16:creationId xmlns:a16="http://schemas.microsoft.com/office/drawing/2014/main" id="{626B7C40-E840-442A-A38B-8BF2523CE26F}"/>
                    </a:ext>
                  </a:extLst>
                </p:cNvPr>
                <p:cNvGrpSpPr/>
                <p:nvPr/>
              </p:nvGrpSpPr>
              <p:grpSpPr>
                <a:xfrm>
                  <a:off x="7149606" y="2947129"/>
                  <a:ext cx="627161" cy="353618"/>
                  <a:chOff x="6838580" y="3479260"/>
                  <a:chExt cx="1237564" cy="697797"/>
                </a:xfrm>
              </p:grpSpPr>
              <p:sp>
                <p:nvSpPr>
                  <p:cNvPr id="37" name="Freeform 6">
                    <a:extLst>
                      <a:ext uri="{FF2B5EF4-FFF2-40B4-BE49-F238E27FC236}">
                        <a16:creationId xmlns:a16="http://schemas.microsoft.com/office/drawing/2014/main" id="{4625293B-E8EC-43A4-9DCE-0F51661E785A}"/>
                      </a:ext>
                    </a:extLst>
                  </p:cNvPr>
                  <p:cNvSpPr>
                    <a:spLocks/>
                  </p:cNvSpPr>
                  <p:nvPr/>
                </p:nvSpPr>
                <p:spPr bwMode="auto">
                  <a:xfrm>
                    <a:off x="7727266" y="3479260"/>
                    <a:ext cx="348878" cy="697744"/>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Freeform 6">
                    <a:extLst>
                      <a:ext uri="{FF2B5EF4-FFF2-40B4-BE49-F238E27FC236}">
                        <a16:creationId xmlns:a16="http://schemas.microsoft.com/office/drawing/2014/main" id="{801DC710-1A9B-4BA8-90BA-AADD8D0BC33B}"/>
                      </a:ext>
                    </a:extLst>
                  </p:cNvPr>
                  <p:cNvSpPr>
                    <a:spLocks/>
                  </p:cNvSpPr>
                  <p:nvPr/>
                </p:nvSpPr>
                <p:spPr bwMode="auto">
                  <a:xfrm flipH="1">
                    <a:off x="6838580" y="3479319"/>
                    <a:ext cx="348878" cy="697738"/>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F206F313-463A-48ED-A5AE-6F640176E555}"/>
                    </a:ext>
                  </a:extLst>
                </p:cNvPr>
                <p:cNvGrpSpPr/>
                <p:nvPr/>
              </p:nvGrpSpPr>
              <p:grpSpPr>
                <a:xfrm>
                  <a:off x="7301167" y="3095673"/>
                  <a:ext cx="324022" cy="69232"/>
                  <a:chOff x="7295441" y="3095673"/>
                  <a:chExt cx="324022" cy="69232"/>
                </a:xfrm>
              </p:grpSpPr>
              <p:sp>
                <p:nvSpPr>
                  <p:cNvPr id="34" name="Oval 33">
                    <a:extLst>
                      <a:ext uri="{FF2B5EF4-FFF2-40B4-BE49-F238E27FC236}">
                        <a16:creationId xmlns:a16="http://schemas.microsoft.com/office/drawing/2014/main" id="{C43A642E-0EC7-4EA6-BAE0-4BA7E209F7D1}"/>
                      </a:ext>
                    </a:extLst>
                  </p:cNvPr>
                  <p:cNvSpPr/>
                  <p:nvPr/>
                </p:nvSpPr>
                <p:spPr>
                  <a:xfrm>
                    <a:off x="7295441" y="3095673"/>
                    <a:ext cx="69235"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A762E948-3FA9-41FF-89A9-5979AD119073}"/>
                      </a:ext>
                    </a:extLst>
                  </p:cNvPr>
                  <p:cNvSpPr/>
                  <p:nvPr/>
                </p:nvSpPr>
                <p:spPr>
                  <a:xfrm>
                    <a:off x="7422833" y="3095673"/>
                    <a:ext cx="69232"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E4438A1E-64B4-4778-854C-13BB9D7D7253}"/>
                      </a:ext>
                    </a:extLst>
                  </p:cNvPr>
                  <p:cNvSpPr/>
                  <p:nvPr/>
                </p:nvSpPr>
                <p:spPr>
                  <a:xfrm>
                    <a:off x="7550231" y="3095673"/>
                    <a:ext cx="69232"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29" name="Group 28">
                <a:extLst>
                  <a:ext uri="{FF2B5EF4-FFF2-40B4-BE49-F238E27FC236}">
                    <a16:creationId xmlns:a16="http://schemas.microsoft.com/office/drawing/2014/main" id="{55DA9FEA-63FC-4F0A-890F-453A789F1D60}"/>
                  </a:ext>
                </a:extLst>
              </p:cNvPr>
              <p:cNvGrpSpPr/>
              <p:nvPr/>
            </p:nvGrpSpPr>
            <p:grpSpPr>
              <a:xfrm>
                <a:off x="6927135" y="2474114"/>
                <a:ext cx="1044863" cy="1135198"/>
                <a:chOff x="6927135" y="2474114"/>
                <a:chExt cx="1044863" cy="1135198"/>
              </a:xfrm>
            </p:grpSpPr>
            <p:sp>
              <p:nvSpPr>
                <p:cNvPr id="30" name="Arc 29">
                  <a:extLst>
                    <a:ext uri="{FF2B5EF4-FFF2-40B4-BE49-F238E27FC236}">
                      <a16:creationId xmlns:a16="http://schemas.microsoft.com/office/drawing/2014/main" id="{88AB9E4B-1B2D-48CD-9363-CFFFE5CB138A}"/>
                    </a:ext>
                  </a:extLst>
                </p:cNvPr>
                <p:cNvSpPr/>
                <p:nvPr/>
              </p:nvSpPr>
              <p:spPr>
                <a:xfrm rot="1709551">
                  <a:off x="6927135" y="2474114"/>
                  <a:ext cx="1044863" cy="1049807"/>
                </a:xfrm>
                <a:prstGeom prst="arc">
                  <a:avLst>
                    <a:gd name="adj1" fmla="val 20873480"/>
                    <a:gd name="adj2" fmla="val 8117642"/>
                  </a:avLst>
                </a:prstGeom>
                <a:noFill/>
                <a:ln w="12700">
                  <a:solidFill>
                    <a:schemeClr val="accent1"/>
                  </a:solidFill>
                  <a:tail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Arc 30">
                  <a:extLst>
                    <a:ext uri="{FF2B5EF4-FFF2-40B4-BE49-F238E27FC236}">
                      <a16:creationId xmlns:a16="http://schemas.microsoft.com/office/drawing/2014/main" id="{B94D31CB-7098-4403-9086-350888224065}"/>
                    </a:ext>
                  </a:extLst>
                </p:cNvPr>
                <p:cNvSpPr/>
                <p:nvPr/>
              </p:nvSpPr>
              <p:spPr>
                <a:xfrm rot="19909613" flipV="1">
                  <a:off x="6927138" y="2559505"/>
                  <a:ext cx="1044857" cy="1049807"/>
                </a:xfrm>
                <a:prstGeom prst="arc">
                  <a:avLst>
                    <a:gd name="adj1" fmla="val 20873480"/>
                    <a:gd name="adj2" fmla="val 8117642"/>
                  </a:avLst>
                </a:prstGeom>
                <a:noFill/>
                <a:ln w="12700">
                  <a:solidFill>
                    <a:schemeClr val="accent1"/>
                  </a:solidFill>
                  <a:head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44" name="Freeform 25">
              <a:extLst>
                <a:ext uri="{FF2B5EF4-FFF2-40B4-BE49-F238E27FC236}">
                  <a16:creationId xmlns:a16="http://schemas.microsoft.com/office/drawing/2014/main" id="{F02AEBB7-2DDD-4382-BA5B-7D06496EED0B}"/>
                </a:ext>
              </a:extLst>
            </p:cNvPr>
            <p:cNvSpPr>
              <a:spLocks noEditPoints="1"/>
            </p:cNvSpPr>
            <p:nvPr/>
          </p:nvSpPr>
          <p:spPr bwMode="auto">
            <a:xfrm>
              <a:off x="2613542" y="2347143"/>
              <a:ext cx="356618" cy="357578"/>
            </a:xfrm>
            <a:custGeom>
              <a:avLst/>
              <a:gdLst>
                <a:gd name="T0" fmla="*/ 171 w 192"/>
                <a:gd name="T1" fmla="*/ 25 h 192"/>
                <a:gd name="T2" fmla="*/ 171 w 192"/>
                <a:gd name="T3" fmla="*/ 17 h 192"/>
                <a:gd name="T4" fmla="*/ 141 w 192"/>
                <a:gd name="T5" fmla="*/ 3 h 192"/>
                <a:gd name="T6" fmla="*/ 134 w 192"/>
                <a:gd name="T7" fmla="*/ 10 h 192"/>
                <a:gd name="T8" fmla="*/ 100 w 192"/>
                <a:gd name="T9" fmla="*/ 17 h 192"/>
                <a:gd name="T10" fmla="*/ 93 w 192"/>
                <a:gd name="T11" fmla="*/ 51 h 192"/>
                <a:gd name="T12" fmla="*/ 86 w 192"/>
                <a:gd name="T13" fmla="*/ 58 h 192"/>
                <a:gd name="T14" fmla="*/ 100 w 192"/>
                <a:gd name="T15" fmla="*/ 87 h 192"/>
                <a:gd name="T16" fmla="*/ 89 w 192"/>
                <a:gd name="T17" fmla="*/ 75 h 192"/>
                <a:gd name="T18" fmla="*/ 81 w 192"/>
                <a:gd name="T19" fmla="*/ 77 h 192"/>
                <a:gd name="T20" fmla="*/ 41 w 192"/>
                <a:gd name="T21" fmla="*/ 72 h 192"/>
                <a:gd name="T22" fmla="*/ 37 w 192"/>
                <a:gd name="T23" fmla="*/ 79 h 192"/>
                <a:gd name="T24" fmla="*/ 0 w 192"/>
                <a:gd name="T25" fmla="*/ 104 h 192"/>
                <a:gd name="T26" fmla="*/ 3 w 192"/>
                <a:gd name="T27" fmla="*/ 131 h 192"/>
                <a:gd name="T28" fmla="*/ 0 w 192"/>
                <a:gd name="T29" fmla="*/ 155 h 192"/>
                <a:gd name="T30" fmla="*/ 8 w 192"/>
                <a:gd name="T31" fmla="*/ 155 h 192"/>
                <a:gd name="T32" fmla="*/ 34 w 192"/>
                <a:gd name="T33" fmla="*/ 192 h 192"/>
                <a:gd name="T34" fmla="*/ 40 w 192"/>
                <a:gd name="T35" fmla="*/ 185 h 192"/>
                <a:gd name="T36" fmla="*/ 80 w 192"/>
                <a:gd name="T37" fmla="*/ 190 h 192"/>
                <a:gd name="T38" fmla="*/ 86 w 192"/>
                <a:gd name="T39" fmla="*/ 188 h 192"/>
                <a:gd name="T40" fmla="*/ 117 w 192"/>
                <a:gd name="T41" fmla="*/ 160 h 192"/>
                <a:gd name="T42" fmla="*/ 120 w 192"/>
                <a:gd name="T43" fmla="*/ 154 h 192"/>
                <a:gd name="T44" fmla="*/ 116 w 192"/>
                <a:gd name="T45" fmla="*/ 113 h 192"/>
                <a:gd name="T46" fmla="*/ 117 w 192"/>
                <a:gd name="T47" fmla="*/ 106 h 192"/>
                <a:gd name="T48" fmla="*/ 105 w 192"/>
                <a:gd name="T49" fmla="*/ 92 h 192"/>
                <a:gd name="T50" fmla="*/ 134 w 192"/>
                <a:gd name="T51" fmla="*/ 106 h 192"/>
                <a:gd name="T52" fmla="*/ 141 w 192"/>
                <a:gd name="T53" fmla="*/ 99 h 192"/>
                <a:gd name="T54" fmla="*/ 173 w 192"/>
                <a:gd name="T55" fmla="*/ 93 h 192"/>
                <a:gd name="T56" fmla="*/ 171 w 192"/>
                <a:gd name="T57" fmla="*/ 84 h 192"/>
                <a:gd name="T58" fmla="*/ 192 w 192"/>
                <a:gd name="T59" fmla="*/ 54 h 192"/>
                <a:gd name="T60" fmla="*/ 79 w 192"/>
                <a:gd name="T61" fmla="*/ 83 h 192"/>
                <a:gd name="T62" fmla="*/ 48 w 192"/>
                <a:gd name="T63" fmla="*/ 131 h 192"/>
                <a:gd name="T64" fmla="*/ 10 w 192"/>
                <a:gd name="T65" fmla="*/ 131 h 192"/>
                <a:gd name="T66" fmla="*/ 55 w 192"/>
                <a:gd name="T67" fmla="*/ 134 h 192"/>
                <a:gd name="T68" fmla="*/ 61 w 192"/>
                <a:gd name="T69" fmla="*/ 125 h 192"/>
                <a:gd name="T70" fmla="*/ 63 w 192"/>
                <a:gd name="T71" fmla="*/ 125 h 192"/>
                <a:gd name="T72" fmla="*/ 55 w 192"/>
                <a:gd name="T73" fmla="*/ 134 h 192"/>
                <a:gd name="T74" fmla="*/ 61 w 192"/>
                <a:gd name="T75" fmla="*/ 144 h 192"/>
                <a:gd name="T76" fmla="*/ 61 w 192"/>
                <a:gd name="T77" fmla="*/ 182 h 192"/>
                <a:gd name="T78" fmla="*/ 68 w 192"/>
                <a:gd name="T79" fmla="*/ 142 h 192"/>
                <a:gd name="T80" fmla="*/ 84 w 192"/>
                <a:gd name="T81" fmla="*/ 86 h 192"/>
                <a:gd name="T82" fmla="*/ 138 w 192"/>
                <a:gd name="T83" fmla="*/ 93 h 192"/>
                <a:gd name="T84" fmla="*/ 176 w 192"/>
                <a:gd name="T85" fmla="*/ 54 h 192"/>
                <a:gd name="T86" fmla="*/ 138 w 192"/>
                <a:gd name="T8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9" y="51"/>
                  </a:moveTo>
                  <a:cubicBezTo>
                    <a:pt x="182" y="51"/>
                    <a:pt x="182" y="51"/>
                    <a:pt x="182" y="51"/>
                  </a:cubicBezTo>
                  <a:cubicBezTo>
                    <a:pt x="182" y="41"/>
                    <a:pt x="178" y="32"/>
                    <a:pt x="171" y="25"/>
                  </a:cubicBezTo>
                  <a:cubicBezTo>
                    <a:pt x="175" y="21"/>
                    <a:pt x="175" y="21"/>
                    <a:pt x="175" y="21"/>
                  </a:cubicBezTo>
                  <a:cubicBezTo>
                    <a:pt x="176" y="20"/>
                    <a:pt x="176" y="18"/>
                    <a:pt x="175" y="17"/>
                  </a:cubicBezTo>
                  <a:cubicBezTo>
                    <a:pt x="174" y="16"/>
                    <a:pt x="172" y="16"/>
                    <a:pt x="171" y="17"/>
                  </a:cubicBezTo>
                  <a:cubicBezTo>
                    <a:pt x="167" y="21"/>
                    <a:pt x="167" y="21"/>
                    <a:pt x="167" y="21"/>
                  </a:cubicBezTo>
                  <a:cubicBezTo>
                    <a:pt x="160" y="14"/>
                    <a:pt x="151" y="10"/>
                    <a:pt x="141" y="10"/>
                  </a:cubicBezTo>
                  <a:cubicBezTo>
                    <a:pt x="141" y="3"/>
                    <a:pt x="141" y="3"/>
                    <a:pt x="141" y="3"/>
                  </a:cubicBezTo>
                  <a:cubicBezTo>
                    <a:pt x="141" y="1"/>
                    <a:pt x="139" y="0"/>
                    <a:pt x="138" y="0"/>
                  </a:cubicBezTo>
                  <a:cubicBezTo>
                    <a:pt x="136" y="0"/>
                    <a:pt x="134" y="1"/>
                    <a:pt x="134" y="3"/>
                  </a:cubicBezTo>
                  <a:cubicBezTo>
                    <a:pt x="134" y="10"/>
                    <a:pt x="134" y="10"/>
                    <a:pt x="134" y="10"/>
                  </a:cubicBezTo>
                  <a:cubicBezTo>
                    <a:pt x="124" y="10"/>
                    <a:pt x="115" y="14"/>
                    <a:pt x="108" y="21"/>
                  </a:cubicBezTo>
                  <a:cubicBezTo>
                    <a:pt x="105" y="17"/>
                    <a:pt x="105" y="17"/>
                    <a:pt x="105" y="17"/>
                  </a:cubicBezTo>
                  <a:cubicBezTo>
                    <a:pt x="103" y="16"/>
                    <a:pt x="101" y="16"/>
                    <a:pt x="100" y="17"/>
                  </a:cubicBezTo>
                  <a:cubicBezTo>
                    <a:pt x="99" y="18"/>
                    <a:pt x="99" y="20"/>
                    <a:pt x="100" y="21"/>
                  </a:cubicBezTo>
                  <a:cubicBezTo>
                    <a:pt x="104" y="25"/>
                    <a:pt x="104" y="25"/>
                    <a:pt x="104" y="25"/>
                  </a:cubicBezTo>
                  <a:cubicBezTo>
                    <a:pt x="98" y="32"/>
                    <a:pt x="94" y="41"/>
                    <a:pt x="93" y="51"/>
                  </a:cubicBezTo>
                  <a:cubicBezTo>
                    <a:pt x="86" y="51"/>
                    <a:pt x="86" y="51"/>
                    <a:pt x="86" y="51"/>
                  </a:cubicBezTo>
                  <a:cubicBezTo>
                    <a:pt x="85" y="51"/>
                    <a:pt x="83" y="53"/>
                    <a:pt x="83" y="54"/>
                  </a:cubicBezTo>
                  <a:cubicBezTo>
                    <a:pt x="83" y="56"/>
                    <a:pt x="85" y="58"/>
                    <a:pt x="86" y="58"/>
                  </a:cubicBezTo>
                  <a:cubicBezTo>
                    <a:pt x="93" y="58"/>
                    <a:pt x="93" y="58"/>
                    <a:pt x="93" y="58"/>
                  </a:cubicBezTo>
                  <a:cubicBezTo>
                    <a:pt x="94" y="68"/>
                    <a:pt x="98" y="77"/>
                    <a:pt x="104" y="84"/>
                  </a:cubicBezTo>
                  <a:cubicBezTo>
                    <a:pt x="100" y="87"/>
                    <a:pt x="100" y="87"/>
                    <a:pt x="100" y="87"/>
                  </a:cubicBezTo>
                  <a:cubicBezTo>
                    <a:pt x="100" y="88"/>
                    <a:pt x="100" y="88"/>
                    <a:pt x="99" y="89"/>
                  </a:cubicBezTo>
                  <a:cubicBezTo>
                    <a:pt x="96" y="85"/>
                    <a:pt x="92" y="82"/>
                    <a:pt x="87" y="80"/>
                  </a:cubicBezTo>
                  <a:cubicBezTo>
                    <a:pt x="89" y="75"/>
                    <a:pt x="89" y="75"/>
                    <a:pt x="89" y="75"/>
                  </a:cubicBezTo>
                  <a:cubicBezTo>
                    <a:pt x="90" y="73"/>
                    <a:pt x="89" y="71"/>
                    <a:pt x="88" y="71"/>
                  </a:cubicBezTo>
                  <a:cubicBezTo>
                    <a:pt x="86" y="70"/>
                    <a:pt x="84" y="71"/>
                    <a:pt x="83" y="72"/>
                  </a:cubicBezTo>
                  <a:cubicBezTo>
                    <a:pt x="81" y="77"/>
                    <a:pt x="81" y="77"/>
                    <a:pt x="81" y="77"/>
                  </a:cubicBezTo>
                  <a:cubicBezTo>
                    <a:pt x="75" y="75"/>
                    <a:pt x="68" y="74"/>
                    <a:pt x="61" y="74"/>
                  </a:cubicBezTo>
                  <a:cubicBezTo>
                    <a:pt x="55" y="74"/>
                    <a:pt x="49" y="75"/>
                    <a:pt x="43" y="76"/>
                  </a:cubicBezTo>
                  <a:cubicBezTo>
                    <a:pt x="41" y="72"/>
                    <a:pt x="41" y="72"/>
                    <a:pt x="41" y="72"/>
                  </a:cubicBezTo>
                  <a:cubicBezTo>
                    <a:pt x="41" y="71"/>
                    <a:pt x="39" y="70"/>
                    <a:pt x="37" y="71"/>
                  </a:cubicBezTo>
                  <a:cubicBezTo>
                    <a:pt x="36" y="71"/>
                    <a:pt x="35" y="73"/>
                    <a:pt x="35" y="75"/>
                  </a:cubicBezTo>
                  <a:cubicBezTo>
                    <a:pt x="37" y="79"/>
                    <a:pt x="37" y="79"/>
                    <a:pt x="37" y="79"/>
                  </a:cubicBezTo>
                  <a:cubicBezTo>
                    <a:pt x="25" y="84"/>
                    <a:pt x="16" y="93"/>
                    <a:pt x="10" y="105"/>
                  </a:cubicBezTo>
                  <a:cubicBezTo>
                    <a:pt x="5" y="103"/>
                    <a:pt x="5" y="103"/>
                    <a:pt x="5" y="103"/>
                  </a:cubicBezTo>
                  <a:cubicBezTo>
                    <a:pt x="3" y="102"/>
                    <a:pt x="1" y="103"/>
                    <a:pt x="0" y="104"/>
                  </a:cubicBezTo>
                  <a:cubicBezTo>
                    <a:pt x="0" y="106"/>
                    <a:pt x="0" y="108"/>
                    <a:pt x="2" y="109"/>
                  </a:cubicBezTo>
                  <a:cubicBezTo>
                    <a:pt x="7" y="111"/>
                    <a:pt x="7" y="111"/>
                    <a:pt x="7" y="111"/>
                  </a:cubicBezTo>
                  <a:cubicBezTo>
                    <a:pt x="5" y="117"/>
                    <a:pt x="3" y="124"/>
                    <a:pt x="3" y="131"/>
                  </a:cubicBezTo>
                  <a:cubicBezTo>
                    <a:pt x="3" y="137"/>
                    <a:pt x="4" y="143"/>
                    <a:pt x="6" y="149"/>
                  </a:cubicBezTo>
                  <a:cubicBezTo>
                    <a:pt x="2" y="151"/>
                    <a:pt x="2" y="151"/>
                    <a:pt x="2" y="151"/>
                  </a:cubicBezTo>
                  <a:cubicBezTo>
                    <a:pt x="0" y="151"/>
                    <a:pt x="0" y="153"/>
                    <a:pt x="0" y="155"/>
                  </a:cubicBezTo>
                  <a:cubicBezTo>
                    <a:pt x="1" y="156"/>
                    <a:pt x="2" y="157"/>
                    <a:pt x="3" y="157"/>
                  </a:cubicBezTo>
                  <a:cubicBezTo>
                    <a:pt x="4" y="157"/>
                    <a:pt x="4" y="157"/>
                    <a:pt x="4" y="157"/>
                  </a:cubicBezTo>
                  <a:cubicBezTo>
                    <a:pt x="8" y="155"/>
                    <a:pt x="8" y="155"/>
                    <a:pt x="8" y="155"/>
                  </a:cubicBezTo>
                  <a:cubicBezTo>
                    <a:pt x="14" y="167"/>
                    <a:pt x="23" y="176"/>
                    <a:pt x="35" y="182"/>
                  </a:cubicBezTo>
                  <a:cubicBezTo>
                    <a:pt x="32" y="188"/>
                    <a:pt x="32" y="188"/>
                    <a:pt x="32" y="188"/>
                  </a:cubicBezTo>
                  <a:cubicBezTo>
                    <a:pt x="32" y="189"/>
                    <a:pt x="32" y="191"/>
                    <a:pt x="34" y="192"/>
                  </a:cubicBezTo>
                  <a:cubicBezTo>
                    <a:pt x="34" y="192"/>
                    <a:pt x="35" y="192"/>
                    <a:pt x="35" y="192"/>
                  </a:cubicBezTo>
                  <a:cubicBezTo>
                    <a:pt x="36" y="192"/>
                    <a:pt x="38" y="191"/>
                    <a:pt x="38" y="190"/>
                  </a:cubicBezTo>
                  <a:cubicBezTo>
                    <a:pt x="40" y="185"/>
                    <a:pt x="40" y="185"/>
                    <a:pt x="40" y="185"/>
                  </a:cubicBezTo>
                  <a:cubicBezTo>
                    <a:pt x="47" y="187"/>
                    <a:pt x="54" y="189"/>
                    <a:pt x="61" y="189"/>
                  </a:cubicBezTo>
                  <a:cubicBezTo>
                    <a:pt x="67" y="189"/>
                    <a:pt x="73" y="188"/>
                    <a:pt x="79" y="186"/>
                  </a:cubicBezTo>
                  <a:cubicBezTo>
                    <a:pt x="80" y="190"/>
                    <a:pt x="80" y="190"/>
                    <a:pt x="80" y="190"/>
                  </a:cubicBezTo>
                  <a:cubicBezTo>
                    <a:pt x="81" y="191"/>
                    <a:pt x="82" y="192"/>
                    <a:pt x="83" y="192"/>
                  </a:cubicBezTo>
                  <a:cubicBezTo>
                    <a:pt x="84" y="192"/>
                    <a:pt x="84" y="192"/>
                    <a:pt x="84" y="192"/>
                  </a:cubicBezTo>
                  <a:cubicBezTo>
                    <a:pt x="86" y="191"/>
                    <a:pt x="87" y="189"/>
                    <a:pt x="86" y="188"/>
                  </a:cubicBezTo>
                  <a:cubicBezTo>
                    <a:pt x="85" y="184"/>
                    <a:pt x="85" y="184"/>
                    <a:pt x="85" y="184"/>
                  </a:cubicBezTo>
                  <a:cubicBezTo>
                    <a:pt x="96" y="178"/>
                    <a:pt x="106" y="169"/>
                    <a:pt x="112" y="157"/>
                  </a:cubicBezTo>
                  <a:cubicBezTo>
                    <a:pt x="117" y="160"/>
                    <a:pt x="117" y="160"/>
                    <a:pt x="117" y="160"/>
                  </a:cubicBezTo>
                  <a:cubicBezTo>
                    <a:pt x="118" y="160"/>
                    <a:pt x="118" y="160"/>
                    <a:pt x="118" y="160"/>
                  </a:cubicBezTo>
                  <a:cubicBezTo>
                    <a:pt x="120" y="160"/>
                    <a:pt x="121" y="159"/>
                    <a:pt x="121" y="158"/>
                  </a:cubicBezTo>
                  <a:cubicBezTo>
                    <a:pt x="122" y="156"/>
                    <a:pt x="121" y="155"/>
                    <a:pt x="120" y="154"/>
                  </a:cubicBezTo>
                  <a:cubicBezTo>
                    <a:pt x="115" y="152"/>
                    <a:pt x="115" y="152"/>
                    <a:pt x="115" y="152"/>
                  </a:cubicBezTo>
                  <a:cubicBezTo>
                    <a:pt x="117" y="145"/>
                    <a:pt x="118" y="138"/>
                    <a:pt x="118" y="131"/>
                  </a:cubicBezTo>
                  <a:cubicBezTo>
                    <a:pt x="118" y="125"/>
                    <a:pt x="117" y="119"/>
                    <a:pt x="116" y="113"/>
                  </a:cubicBezTo>
                  <a:cubicBezTo>
                    <a:pt x="120" y="112"/>
                    <a:pt x="120" y="112"/>
                    <a:pt x="120" y="112"/>
                  </a:cubicBezTo>
                  <a:cubicBezTo>
                    <a:pt x="121" y="111"/>
                    <a:pt x="122" y="109"/>
                    <a:pt x="121" y="108"/>
                  </a:cubicBezTo>
                  <a:cubicBezTo>
                    <a:pt x="121" y="106"/>
                    <a:pt x="119" y="105"/>
                    <a:pt x="117" y="106"/>
                  </a:cubicBezTo>
                  <a:cubicBezTo>
                    <a:pt x="113" y="107"/>
                    <a:pt x="113" y="107"/>
                    <a:pt x="113" y="107"/>
                  </a:cubicBezTo>
                  <a:cubicBezTo>
                    <a:pt x="111" y="102"/>
                    <a:pt x="107" y="97"/>
                    <a:pt x="103" y="93"/>
                  </a:cubicBezTo>
                  <a:cubicBezTo>
                    <a:pt x="104" y="92"/>
                    <a:pt x="104" y="92"/>
                    <a:pt x="105" y="92"/>
                  </a:cubicBezTo>
                  <a:cubicBezTo>
                    <a:pt x="108" y="88"/>
                    <a:pt x="108" y="88"/>
                    <a:pt x="108" y="88"/>
                  </a:cubicBezTo>
                  <a:cubicBezTo>
                    <a:pt x="115" y="94"/>
                    <a:pt x="124" y="98"/>
                    <a:pt x="134" y="99"/>
                  </a:cubicBezTo>
                  <a:cubicBezTo>
                    <a:pt x="134" y="106"/>
                    <a:pt x="134" y="106"/>
                    <a:pt x="134" y="106"/>
                  </a:cubicBezTo>
                  <a:cubicBezTo>
                    <a:pt x="134" y="107"/>
                    <a:pt x="136" y="109"/>
                    <a:pt x="138" y="109"/>
                  </a:cubicBezTo>
                  <a:cubicBezTo>
                    <a:pt x="139" y="109"/>
                    <a:pt x="141" y="107"/>
                    <a:pt x="141" y="106"/>
                  </a:cubicBezTo>
                  <a:cubicBezTo>
                    <a:pt x="141" y="99"/>
                    <a:pt x="141" y="99"/>
                    <a:pt x="141" y="99"/>
                  </a:cubicBezTo>
                  <a:cubicBezTo>
                    <a:pt x="151" y="98"/>
                    <a:pt x="160" y="94"/>
                    <a:pt x="167" y="88"/>
                  </a:cubicBezTo>
                  <a:cubicBezTo>
                    <a:pt x="171" y="92"/>
                    <a:pt x="171" y="92"/>
                    <a:pt x="171" y="92"/>
                  </a:cubicBezTo>
                  <a:cubicBezTo>
                    <a:pt x="171" y="93"/>
                    <a:pt x="172" y="93"/>
                    <a:pt x="173" y="93"/>
                  </a:cubicBezTo>
                  <a:cubicBezTo>
                    <a:pt x="174" y="93"/>
                    <a:pt x="175" y="93"/>
                    <a:pt x="175" y="92"/>
                  </a:cubicBezTo>
                  <a:cubicBezTo>
                    <a:pt x="176" y="91"/>
                    <a:pt x="176" y="89"/>
                    <a:pt x="175" y="88"/>
                  </a:cubicBezTo>
                  <a:cubicBezTo>
                    <a:pt x="171" y="84"/>
                    <a:pt x="171" y="84"/>
                    <a:pt x="171" y="84"/>
                  </a:cubicBezTo>
                  <a:cubicBezTo>
                    <a:pt x="178" y="77"/>
                    <a:pt x="182" y="68"/>
                    <a:pt x="182" y="58"/>
                  </a:cubicBezTo>
                  <a:cubicBezTo>
                    <a:pt x="189" y="58"/>
                    <a:pt x="189" y="58"/>
                    <a:pt x="189" y="58"/>
                  </a:cubicBezTo>
                  <a:cubicBezTo>
                    <a:pt x="191" y="58"/>
                    <a:pt x="192" y="56"/>
                    <a:pt x="192" y="54"/>
                  </a:cubicBezTo>
                  <a:cubicBezTo>
                    <a:pt x="192" y="53"/>
                    <a:pt x="191" y="51"/>
                    <a:pt x="189" y="51"/>
                  </a:cubicBezTo>
                  <a:close/>
                  <a:moveTo>
                    <a:pt x="61" y="80"/>
                  </a:moveTo>
                  <a:cubicBezTo>
                    <a:pt x="67" y="80"/>
                    <a:pt x="73" y="81"/>
                    <a:pt x="79" y="83"/>
                  </a:cubicBezTo>
                  <a:cubicBezTo>
                    <a:pt x="63" y="119"/>
                    <a:pt x="63" y="119"/>
                    <a:pt x="63" y="119"/>
                  </a:cubicBezTo>
                  <a:cubicBezTo>
                    <a:pt x="62" y="118"/>
                    <a:pt x="62" y="118"/>
                    <a:pt x="61" y="118"/>
                  </a:cubicBezTo>
                  <a:cubicBezTo>
                    <a:pt x="54" y="118"/>
                    <a:pt x="48" y="124"/>
                    <a:pt x="48" y="131"/>
                  </a:cubicBezTo>
                  <a:cubicBezTo>
                    <a:pt x="48" y="132"/>
                    <a:pt x="48" y="132"/>
                    <a:pt x="48" y="133"/>
                  </a:cubicBezTo>
                  <a:cubicBezTo>
                    <a:pt x="12" y="147"/>
                    <a:pt x="12" y="147"/>
                    <a:pt x="12" y="147"/>
                  </a:cubicBezTo>
                  <a:cubicBezTo>
                    <a:pt x="10" y="142"/>
                    <a:pt x="10" y="137"/>
                    <a:pt x="10" y="131"/>
                  </a:cubicBezTo>
                  <a:cubicBezTo>
                    <a:pt x="10" y="103"/>
                    <a:pt x="33" y="80"/>
                    <a:pt x="61" y="80"/>
                  </a:cubicBezTo>
                  <a:close/>
                  <a:moveTo>
                    <a:pt x="55" y="134"/>
                  </a:moveTo>
                  <a:cubicBezTo>
                    <a:pt x="55" y="134"/>
                    <a:pt x="55" y="134"/>
                    <a:pt x="55" y="134"/>
                  </a:cubicBezTo>
                  <a:cubicBezTo>
                    <a:pt x="55" y="133"/>
                    <a:pt x="55" y="133"/>
                    <a:pt x="55" y="133"/>
                  </a:cubicBezTo>
                  <a:cubicBezTo>
                    <a:pt x="55" y="133"/>
                    <a:pt x="54" y="132"/>
                    <a:pt x="54" y="131"/>
                  </a:cubicBezTo>
                  <a:cubicBezTo>
                    <a:pt x="54" y="128"/>
                    <a:pt x="57" y="125"/>
                    <a:pt x="61" y="125"/>
                  </a:cubicBezTo>
                  <a:cubicBezTo>
                    <a:pt x="62" y="125"/>
                    <a:pt x="63" y="125"/>
                    <a:pt x="63" y="125"/>
                  </a:cubicBezTo>
                  <a:cubicBezTo>
                    <a:pt x="63" y="125"/>
                    <a:pt x="63" y="125"/>
                    <a:pt x="63" y="125"/>
                  </a:cubicBezTo>
                  <a:cubicBezTo>
                    <a:pt x="63" y="125"/>
                    <a:pt x="63" y="125"/>
                    <a:pt x="63" y="125"/>
                  </a:cubicBezTo>
                  <a:cubicBezTo>
                    <a:pt x="66" y="126"/>
                    <a:pt x="67" y="129"/>
                    <a:pt x="67" y="131"/>
                  </a:cubicBezTo>
                  <a:cubicBezTo>
                    <a:pt x="67" y="135"/>
                    <a:pt x="64" y="138"/>
                    <a:pt x="61" y="138"/>
                  </a:cubicBezTo>
                  <a:cubicBezTo>
                    <a:pt x="58" y="138"/>
                    <a:pt x="56" y="136"/>
                    <a:pt x="55" y="134"/>
                  </a:cubicBezTo>
                  <a:close/>
                  <a:moveTo>
                    <a:pt x="14" y="153"/>
                  </a:moveTo>
                  <a:cubicBezTo>
                    <a:pt x="50" y="139"/>
                    <a:pt x="50" y="139"/>
                    <a:pt x="50" y="139"/>
                  </a:cubicBezTo>
                  <a:cubicBezTo>
                    <a:pt x="53" y="142"/>
                    <a:pt x="57" y="144"/>
                    <a:pt x="61" y="144"/>
                  </a:cubicBezTo>
                  <a:cubicBezTo>
                    <a:pt x="61" y="144"/>
                    <a:pt x="62" y="144"/>
                    <a:pt x="62" y="144"/>
                  </a:cubicBezTo>
                  <a:cubicBezTo>
                    <a:pt x="76" y="180"/>
                    <a:pt x="76" y="180"/>
                    <a:pt x="76" y="180"/>
                  </a:cubicBezTo>
                  <a:cubicBezTo>
                    <a:pt x="71" y="182"/>
                    <a:pt x="66" y="182"/>
                    <a:pt x="61" y="182"/>
                  </a:cubicBezTo>
                  <a:cubicBezTo>
                    <a:pt x="40" y="182"/>
                    <a:pt x="23" y="170"/>
                    <a:pt x="14" y="153"/>
                  </a:cubicBezTo>
                  <a:close/>
                  <a:moveTo>
                    <a:pt x="82" y="178"/>
                  </a:moveTo>
                  <a:cubicBezTo>
                    <a:pt x="68" y="142"/>
                    <a:pt x="68" y="142"/>
                    <a:pt x="68" y="142"/>
                  </a:cubicBezTo>
                  <a:cubicBezTo>
                    <a:pt x="71" y="139"/>
                    <a:pt x="74" y="135"/>
                    <a:pt x="74" y="131"/>
                  </a:cubicBezTo>
                  <a:cubicBezTo>
                    <a:pt x="74" y="127"/>
                    <a:pt x="72" y="124"/>
                    <a:pt x="69" y="121"/>
                  </a:cubicBezTo>
                  <a:cubicBezTo>
                    <a:pt x="84" y="86"/>
                    <a:pt x="84" y="86"/>
                    <a:pt x="84" y="86"/>
                  </a:cubicBezTo>
                  <a:cubicBezTo>
                    <a:pt x="101" y="94"/>
                    <a:pt x="112" y="112"/>
                    <a:pt x="112" y="131"/>
                  </a:cubicBezTo>
                  <a:cubicBezTo>
                    <a:pt x="112" y="152"/>
                    <a:pt x="100" y="169"/>
                    <a:pt x="82" y="178"/>
                  </a:cubicBezTo>
                  <a:close/>
                  <a:moveTo>
                    <a:pt x="138" y="93"/>
                  </a:moveTo>
                  <a:cubicBezTo>
                    <a:pt x="116" y="93"/>
                    <a:pt x="99" y="76"/>
                    <a:pt x="99" y="54"/>
                  </a:cubicBezTo>
                  <a:cubicBezTo>
                    <a:pt x="99" y="33"/>
                    <a:pt x="116" y="16"/>
                    <a:pt x="138" y="16"/>
                  </a:cubicBezTo>
                  <a:cubicBezTo>
                    <a:pt x="159" y="16"/>
                    <a:pt x="176" y="33"/>
                    <a:pt x="176" y="54"/>
                  </a:cubicBezTo>
                  <a:cubicBezTo>
                    <a:pt x="176" y="76"/>
                    <a:pt x="159" y="93"/>
                    <a:pt x="138" y="93"/>
                  </a:cubicBezTo>
                  <a:close/>
                  <a:moveTo>
                    <a:pt x="138" y="93"/>
                  </a:moveTo>
                  <a:cubicBezTo>
                    <a:pt x="138" y="93"/>
                    <a:pt x="138" y="93"/>
                    <a:pt x="138" y="93"/>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53CC5C6D-E457-4A67-9F5E-424E553C98D5}"/>
                </a:ext>
              </a:extLst>
            </p:cNvPr>
            <p:cNvGrpSpPr/>
            <p:nvPr/>
          </p:nvGrpSpPr>
          <p:grpSpPr>
            <a:xfrm>
              <a:off x="2579380" y="4010087"/>
              <a:ext cx="504589" cy="417289"/>
              <a:chOff x="1846399" y="468113"/>
              <a:chExt cx="504589" cy="417289"/>
            </a:xfrm>
          </p:grpSpPr>
          <p:sp>
            <p:nvSpPr>
              <p:cNvPr id="43" name="Shape 2509">
                <a:extLst>
                  <a:ext uri="{FF2B5EF4-FFF2-40B4-BE49-F238E27FC236}">
                    <a16:creationId xmlns:a16="http://schemas.microsoft.com/office/drawing/2014/main" id="{A371B94A-0C4F-4864-950F-6A2003A889D6}"/>
                  </a:ext>
                </a:extLst>
              </p:cNvPr>
              <p:cNvSpPr/>
              <p:nvPr/>
            </p:nvSpPr>
            <p:spPr>
              <a:xfrm>
                <a:off x="1928882" y="468113"/>
                <a:ext cx="341860"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45" name="Shape 2510">
                <a:extLst>
                  <a:ext uri="{FF2B5EF4-FFF2-40B4-BE49-F238E27FC236}">
                    <a16:creationId xmlns:a16="http://schemas.microsoft.com/office/drawing/2014/main" id="{210DDAE0-EF3E-43AF-B845-2FAF726A63AF}"/>
                  </a:ext>
                </a:extLst>
              </p:cNvPr>
              <p:cNvSpPr/>
              <p:nvPr/>
            </p:nvSpPr>
            <p:spPr>
              <a:xfrm>
                <a:off x="1846399" y="502505"/>
                <a:ext cx="205604"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46" name="Shape 2511">
                <a:extLst>
                  <a:ext uri="{FF2B5EF4-FFF2-40B4-BE49-F238E27FC236}">
                    <a16:creationId xmlns:a16="http://schemas.microsoft.com/office/drawing/2014/main" id="{334690FD-BA86-4A80-A8FB-E07A529C6C30}"/>
                  </a:ext>
                </a:extLst>
              </p:cNvPr>
              <p:cNvSpPr/>
              <p:nvPr/>
            </p:nvSpPr>
            <p:spPr>
              <a:xfrm>
                <a:off x="2145384" y="502505"/>
                <a:ext cx="205604"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grpSp>
      </p:grpSp>
      <p:pic>
        <p:nvPicPr>
          <p:cNvPr id="2049" name="Picture 2048">
            <a:extLst>
              <a:ext uri="{FF2B5EF4-FFF2-40B4-BE49-F238E27FC236}">
                <a16:creationId xmlns:a16="http://schemas.microsoft.com/office/drawing/2014/main" id="{C3A136F4-4CD4-4C8F-8C15-5E7CECE79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98" y="1854197"/>
            <a:ext cx="1774735" cy="1774735"/>
          </a:xfrm>
          <a:prstGeom prst="rect">
            <a:avLst/>
          </a:prstGeom>
        </p:spPr>
      </p:pic>
      <p:grpSp>
        <p:nvGrpSpPr>
          <p:cNvPr id="63" name="Group 62">
            <a:extLst>
              <a:ext uri="{FF2B5EF4-FFF2-40B4-BE49-F238E27FC236}">
                <a16:creationId xmlns:a16="http://schemas.microsoft.com/office/drawing/2014/main" id="{06DF6B74-3F74-4D5F-AB39-587CD162BAED}"/>
              </a:ext>
            </a:extLst>
          </p:cNvPr>
          <p:cNvGrpSpPr/>
          <p:nvPr/>
        </p:nvGrpSpPr>
        <p:grpSpPr>
          <a:xfrm>
            <a:off x="5827583" y="1283922"/>
            <a:ext cx="3179121" cy="3211135"/>
            <a:chOff x="5621979" y="1283922"/>
            <a:chExt cx="3179121" cy="3211135"/>
          </a:xfrm>
        </p:grpSpPr>
        <p:grpSp>
          <p:nvGrpSpPr>
            <p:cNvPr id="21" name="Group 20">
              <a:extLst>
                <a:ext uri="{FF2B5EF4-FFF2-40B4-BE49-F238E27FC236}">
                  <a16:creationId xmlns:a16="http://schemas.microsoft.com/office/drawing/2014/main" id="{41223ADA-CCD0-4443-905B-60317489F74C}"/>
                </a:ext>
              </a:extLst>
            </p:cNvPr>
            <p:cNvGrpSpPr/>
            <p:nvPr/>
          </p:nvGrpSpPr>
          <p:grpSpPr>
            <a:xfrm>
              <a:off x="5663127" y="1286270"/>
              <a:ext cx="301752" cy="301753"/>
              <a:chOff x="6470650" y="1370796"/>
              <a:chExt cx="409575" cy="409578"/>
            </a:xfrm>
          </p:grpSpPr>
          <p:sp>
            <p:nvSpPr>
              <p:cNvPr id="22" name="Oval 80">
                <a:extLst>
                  <a:ext uri="{FF2B5EF4-FFF2-40B4-BE49-F238E27FC236}">
                    <a16:creationId xmlns:a16="http://schemas.microsoft.com/office/drawing/2014/main" id="{BD6C1BB5-748B-4524-AF3A-3B0C1F171D5A}"/>
                  </a:ext>
                </a:extLst>
              </p:cNvPr>
              <p:cNvSpPr>
                <a:spLocks noChangeArrowheads="1"/>
              </p:cNvSpPr>
              <p:nvPr/>
            </p:nvSpPr>
            <p:spPr bwMode="auto">
              <a:xfrm>
                <a:off x="6473825" y="1370799"/>
                <a:ext cx="406400" cy="409575"/>
              </a:xfrm>
              <a:prstGeom prst="ellipse">
                <a:avLst/>
              </a:pr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81">
                <a:extLst>
                  <a:ext uri="{FF2B5EF4-FFF2-40B4-BE49-F238E27FC236}">
                    <a16:creationId xmlns:a16="http://schemas.microsoft.com/office/drawing/2014/main" id="{1A4ABABF-80D0-423E-86E9-F4BBF7AC0DD3}"/>
                  </a:ext>
                </a:extLst>
              </p:cNvPr>
              <p:cNvSpPr>
                <a:spLocks noChangeArrowheads="1"/>
              </p:cNvSpPr>
              <p:nvPr/>
            </p:nvSpPr>
            <p:spPr bwMode="auto">
              <a:xfrm>
                <a:off x="6575424" y="1370796"/>
                <a:ext cx="198437" cy="409575"/>
              </a:xfrm>
              <a:prstGeom prst="ellipse">
                <a:avLst/>
              </a:pr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Line 82">
                <a:extLst>
                  <a:ext uri="{FF2B5EF4-FFF2-40B4-BE49-F238E27FC236}">
                    <a16:creationId xmlns:a16="http://schemas.microsoft.com/office/drawing/2014/main" id="{A4CCEF0D-CF30-4054-A133-420B3F1E6803}"/>
                  </a:ext>
                </a:extLst>
              </p:cNvPr>
              <p:cNvSpPr>
                <a:spLocks noChangeShapeType="1"/>
              </p:cNvSpPr>
              <p:nvPr/>
            </p:nvSpPr>
            <p:spPr bwMode="auto">
              <a:xfrm>
                <a:off x="6470650" y="1572410"/>
                <a:ext cx="409575" cy="0"/>
              </a:xfrm>
              <a:prstGeom prst="line">
                <a:avLst/>
              </a:prstGeom>
              <a:noFill/>
              <a:ln w="12700">
                <a:solidFill>
                  <a:schemeClr val="accent1"/>
                </a:solidFill>
              </a:ln>
              <a:effectLst/>
              <a:extLst>
                <a:ext uri="{909E8E84-426E-40DD-AFC4-6F175D3DCCD1}">
                  <a14:hiddenFill xmlns:a14="http://schemas.microsoft.com/office/drawing/2010/main">
                    <a:no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83">
                <a:extLst>
                  <a:ext uri="{FF2B5EF4-FFF2-40B4-BE49-F238E27FC236}">
                    <a16:creationId xmlns:a16="http://schemas.microsoft.com/office/drawing/2014/main" id="{F2461890-4E8E-4EE8-BEC4-C4E763C9FFD6}"/>
                  </a:ext>
                </a:extLst>
              </p:cNvPr>
              <p:cNvSpPr>
                <a:spLocks/>
              </p:cNvSpPr>
              <p:nvPr/>
            </p:nvSpPr>
            <p:spPr bwMode="auto">
              <a:xfrm>
                <a:off x="6515100" y="1448590"/>
                <a:ext cx="319086" cy="46038"/>
              </a:xfrm>
              <a:custGeom>
                <a:avLst/>
                <a:gdLst>
                  <a:gd name="T0" fmla="*/ 85 w 85"/>
                  <a:gd name="T1" fmla="*/ 0 h 12"/>
                  <a:gd name="T2" fmla="*/ 43 w 85"/>
                  <a:gd name="T3" fmla="*/ 12 h 12"/>
                  <a:gd name="T4" fmla="*/ 0 w 85"/>
                  <a:gd name="T5" fmla="*/ 0 h 12"/>
                </a:gdLst>
                <a:ahLst/>
                <a:cxnLst>
                  <a:cxn ang="0">
                    <a:pos x="T0" y="T1"/>
                  </a:cxn>
                  <a:cxn ang="0">
                    <a:pos x="T2" y="T3"/>
                  </a:cxn>
                  <a:cxn ang="0">
                    <a:pos x="T4" y="T5"/>
                  </a:cxn>
                </a:cxnLst>
                <a:rect l="0" t="0" r="r" b="b"/>
                <a:pathLst>
                  <a:path w="85" h="12">
                    <a:moveTo>
                      <a:pt x="85" y="0"/>
                    </a:moveTo>
                    <a:cubicBezTo>
                      <a:pt x="74" y="7"/>
                      <a:pt x="59" y="12"/>
                      <a:pt x="43" y="12"/>
                    </a:cubicBezTo>
                    <a:cubicBezTo>
                      <a:pt x="26" y="12"/>
                      <a:pt x="11" y="7"/>
                      <a:pt x="0" y="0"/>
                    </a:cubicBezTo>
                  </a:path>
                </a:pathLst>
              </a:cu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Freeform 84">
                <a:extLst>
                  <a:ext uri="{FF2B5EF4-FFF2-40B4-BE49-F238E27FC236}">
                    <a16:creationId xmlns:a16="http://schemas.microsoft.com/office/drawing/2014/main" id="{9ED235C2-AC5D-4E8B-B5C2-7E34EC7533CE}"/>
                  </a:ext>
                </a:extLst>
              </p:cNvPr>
              <p:cNvSpPr>
                <a:spLocks/>
              </p:cNvSpPr>
              <p:nvPr/>
            </p:nvSpPr>
            <p:spPr bwMode="auto">
              <a:xfrm>
                <a:off x="6515100" y="1651790"/>
                <a:ext cx="319086" cy="49213"/>
              </a:xfrm>
              <a:custGeom>
                <a:avLst/>
                <a:gdLst>
                  <a:gd name="T0" fmla="*/ 85 w 85"/>
                  <a:gd name="T1" fmla="*/ 13 h 13"/>
                  <a:gd name="T2" fmla="*/ 43 w 85"/>
                  <a:gd name="T3" fmla="*/ 0 h 13"/>
                  <a:gd name="T4" fmla="*/ 0 w 85"/>
                  <a:gd name="T5" fmla="*/ 13 h 13"/>
                </a:gdLst>
                <a:ahLst/>
                <a:cxnLst>
                  <a:cxn ang="0">
                    <a:pos x="T0" y="T1"/>
                  </a:cxn>
                  <a:cxn ang="0">
                    <a:pos x="T2" y="T3"/>
                  </a:cxn>
                  <a:cxn ang="0">
                    <a:pos x="T4" y="T5"/>
                  </a:cxn>
                </a:cxnLst>
                <a:rect l="0" t="0" r="r" b="b"/>
                <a:pathLst>
                  <a:path w="85" h="13">
                    <a:moveTo>
                      <a:pt x="85" y="13"/>
                    </a:moveTo>
                    <a:cubicBezTo>
                      <a:pt x="74" y="5"/>
                      <a:pt x="59" y="0"/>
                      <a:pt x="43" y="0"/>
                    </a:cubicBezTo>
                    <a:cubicBezTo>
                      <a:pt x="26" y="0"/>
                      <a:pt x="11" y="5"/>
                      <a:pt x="0" y="13"/>
                    </a:cubicBezTo>
                  </a:path>
                </a:pathLst>
              </a:cu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632672AB-2B6E-48A3-A4F2-F9C5C14DF488}"/>
                </a:ext>
              </a:extLst>
            </p:cNvPr>
            <p:cNvSpPr/>
            <p:nvPr/>
          </p:nvSpPr>
          <p:spPr>
            <a:xfrm>
              <a:off x="6138860" y="1283922"/>
              <a:ext cx="2662240" cy="3211135"/>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Global footprint</a:t>
              </a:r>
            </a:p>
            <a:p>
              <a:pPr marL="0" lvl="1">
                <a:spcAft>
                  <a:spcPts val="3200"/>
                </a:spcAft>
                <a:defRPr/>
              </a:pPr>
              <a:r>
                <a:rPr lang="en-US" sz="1600" dirty="0">
                  <a:latin typeface="Amazon Ember" panose="020B0603020204020204" pitchFamily="34" charset="0"/>
                  <a:ea typeface="Amazon Ember" panose="020B0603020204020204" pitchFamily="34" charset="0"/>
                  <a:cs typeface="Amazon Ember" panose="020B0603020204020204" pitchFamily="34" charset="0"/>
                </a:rPr>
                <a:t>Powerful scheduling engines</a:t>
              </a:r>
            </a:p>
            <a:p>
              <a:pPr marL="0" lvl="1">
                <a:spcAft>
                  <a:spcPts val="3200"/>
                </a:spcAft>
                <a:defRPr/>
              </a:pPr>
              <a:r>
                <a:rPr lang="en-US" sz="1600" dirty="0">
                  <a:latin typeface="Amazon Ember" panose="020B0603020204020204" pitchFamily="34" charset="0"/>
                  <a:ea typeface="Amazon Ember" panose="020B0603020204020204" pitchFamily="34" charset="0"/>
                  <a:cs typeface="Amazon Ember" panose="020B0603020204020204" pitchFamily="34" charset="0"/>
                </a:rPr>
                <a:t>Auto scaling</a:t>
              </a:r>
            </a:p>
            <a:p>
              <a:pPr marL="0" lvl="1">
                <a:spcAft>
                  <a:spcPts val="3200"/>
                </a:spcAft>
                <a:defRPr/>
              </a:pPr>
              <a:r>
                <a:rPr lang="en-US" sz="1600" dirty="0" err="1">
                  <a:latin typeface="Amazon Ember" panose="020B0603020204020204" pitchFamily="34" charset="0"/>
                  <a:ea typeface="Amazon Ember" panose="020B0603020204020204" pitchFamily="34" charset="0"/>
                  <a:cs typeface="Amazon Ember" panose="020B0603020204020204" pitchFamily="34" charset="0"/>
                </a:rPr>
                <a:t>CloudWatch</a:t>
              </a:r>
              <a:r>
                <a:rPr lang="en-US" sz="1600" dirty="0">
                  <a:latin typeface="Amazon Ember" panose="020B0603020204020204" pitchFamily="34" charset="0"/>
                  <a:ea typeface="Amazon Ember" panose="020B0603020204020204" pitchFamily="34" charset="0"/>
                  <a:cs typeface="Amazon Ember" panose="020B0603020204020204" pitchFamily="34" charset="0"/>
                </a:rPr>
                <a:t> metrics </a:t>
              </a:r>
            </a:p>
            <a:p>
              <a:pPr marL="0" lvl="1">
                <a:spcAft>
                  <a:spcPts val="3200"/>
                </a:spcAft>
                <a:defRPr/>
              </a:pPr>
              <a:r>
                <a:rPr lang="en-US" sz="1600" dirty="0">
                  <a:latin typeface="Amazon Ember" panose="020B0603020204020204" pitchFamily="34" charset="0"/>
                  <a:ea typeface="Amazon Ember" panose="020B0603020204020204" pitchFamily="34" charset="0"/>
                  <a:cs typeface="Amazon Ember" panose="020B0603020204020204" pitchFamily="34" charset="0"/>
                </a:rPr>
                <a:t>Load balancers</a:t>
              </a:r>
              <a:endPar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8" name="Group 47">
              <a:extLst>
                <a:ext uri="{FF2B5EF4-FFF2-40B4-BE49-F238E27FC236}">
                  <a16:creationId xmlns:a16="http://schemas.microsoft.com/office/drawing/2014/main" id="{A7C3EC01-8E6A-49ED-B1E3-62348B9534C9}"/>
                </a:ext>
              </a:extLst>
            </p:cNvPr>
            <p:cNvGrpSpPr>
              <a:grpSpLocks noChangeAspect="1"/>
            </p:cNvGrpSpPr>
            <p:nvPr/>
          </p:nvGrpSpPr>
          <p:grpSpPr>
            <a:xfrm>
              <a:off x="5621979" y="2807417"/>
              <a:ext cx="384048" cy="382491"/>
              <a:chOff x="3259856" y="2094974"/>
              <a:chExt cx="565112" cy="562821"/>
            </a:xfrm>
          </p:grpSpPr>
          <p:cxnSp>
            <p:nvCxnSpPr>
              <p:cNvPr id="49" name="Straight Arrow Connector 48">
                <a:extLst>
                  <a:ext uri="{FF2B5EF4-FFF2-40B4-BE49-F238E27FC236}">
                    <a16:creationId xmlns:a16="http://schemas.microsoft.com/office/drawing/2014/main" id="{01AF1353-9B0D-4BDC-BCC4-23422CF03F6B}"/>
                  </a:ext>
                </a:extLst>
              </p:cNvPr>
              <p:cNvCxnSpPr/>
              <p:nvPr/>
            </p:nvCxnSpPr>
            <p:spPr>
              <a:xfrm flipV="1">
                <a:off x="3541249" y="2094974"/>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65DE9128-678A-42BE-BAE9-DD2AD9A72BEB}"/>
                  </a:ext>
                </a:extLst>
              </p:cNvPr>
              <p:cNvCxnSpPr>
                <a:cxnSpLocks/>
              </p:cNvCxnSpPr>
              <p:nvPr/>
            </p:nvCxnSpPr>
            <p:spPr>
              <a:xfrm rot="5400000" flipV="1">
                <a:off x="3693649" y="2247374"/>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449C2762-4A65-4DD4-A5AD-1862AC9822D4}"/>
                  </a:ext>
                </a:extLst>
              </p:cNvPr>
              <p:cNvCxnSpPr>
                <a:cxnSpLocks/>
              </p:cNvCxnSpPr>
              <p:nvPr/>
            </p:nvCxnSpPr>
            <p:spPr>
              <a:xfrm rot="10800000" flipV="1">
                <a:off x="3541249" y="2395157"/>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ED121096-BD21-4789-B33B-89AFBA868490}"/>
                  </a:ext>
                </a:extLst>
              </p:cNvPr>
              <p:cNvCxnSpPr>
                <a:cxnSpLocks/>
              </p:cNvCxnSpPr>
              <p:nvPr/>
            </p:nvCxnSpPr>
            <p:spPr>
              <a:xfrm rot="16200000" flipV="1">
                <a:off x="3391175" y="2247375"/>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5630BAE4-4D82-4A05-8254-D0F5A7B1C94B}"/>
                </a:ext>
              </a:extLst>
            </p:cNvPr>
            <p:cNvGrpSpPr/>
            <p:nvPr/>
          </p:nvGrpSpPr>
          <p:grpSpPr>
            <a:xfrm>
              <a:off x="5641688" y="4083931"/>
              <a:ext cx="344630" cy="343445"/>
              <a:chOff x="5231130" y="627076"/>
              <a:chExt cx="1117936" cy="1114093"/>
            </a:xfrm>
          </p:grpSpPr>
          <p:sp>
            <p:nvSpPr>
              <p:cNvPr id="54" name="Freeform: Shape 53">
                <a:extLst>
                  <a:ext uri="{FF2B5EF4-FFF2-40B4-BE49-F238E27FC236}">
                    <a16:creationId xmlns:a16="http://schemas.microsoft.com/office/drawing/2014/main" id="{152A212F-A4F2-4147-9D72-DC12CF25CA24}"/>
                  </a:ext>
                </a:extLst>
              </p:cNvPr>
              <p:cNvSpPr/>
              <p:nvPr/>
            </p:nvSpPr>
            <p:spPr>
              <a:xfrm>
                <a:off x="5389647" y="781598"/>
                <a:ext cx="959419" cy="959571"/>
              </a:xfrm>
              <a:custGeom>
                <a:avLst/>
                <a:gdLst>
                  <a:gd name="connsiteX0" fmla="*/ 406636 w 813401"/>
                  <a:gd name="connsiteY0" fmla="*/ 0 h 813530"/>
                  <a:gd name="connsiteX1" fmla="*/ 813401 w 813401"/>
                  <a:gd name="connsiteY1" fmla="*/ 406765 h 813530"/>
                  <a:gd name="connsiteX2" fmla="*/ 406636 w 813401"/>
                  <a:gd name="connsiteY2" fmla="*/ 813530 h 813530"/>
                  <a:gd name="connsiteX3" fmla="*/ 8135 w 813401"/>
                  <a:gd name="connsiteY3" fmla="*/ 488742 h 813530"/>
                  <a:gd name="connsiteX4" fmla="*/ 0 w 813401"/>
                  <a:gd name="connsiteY4" fmla="*/ 408047 h 813530"/>
                  <a:gd name="connsiteX5" fmla="*/ 399942 w 813401"/>
                  <a:gd name="connsiteY5" fmla="*/ 408047 h 813530"/>
                  <a:gd name="connsiteX6" fmla="*/ 399942 w 813401"/>
                  <a:gd name="connsiteY6" fmla="*/ 675 h 813530"/>
                  <a:gd name="connsiteX7" fmla="*/ 406636 w 813401"/>
                  <a:gd name="connsiteY7" fmla="*/ 0 h 81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401" h="813530">
                    <a:moveTo>
                      <a:pt x="406636" y="0"/>
                    </a:moveTo>
                    <a:cubicBezTo>
                      <a:pt x="631286" y="0"/>
                      <a:pt x="813401" y="182115"/>
                      <a:pt x="813401" y="406765"/>
                    </a:cubicBezTo>
                    <a:cubicBezTo>
                      <a:pt x="813401" y="631415"/>
                      <a:pt x="631286" y="813530"/>
                      <a:pt x="406636" y="813530"/>
                    </a:cubicBezTo>
                    <a:cubicBezTo>
                      <a:pt x="210067" y="813530"/>
                      <a:pt x="46065" y="674098"/>
                      <a:pt x="8135" y="488742"/>
                    </a:cubicBezTo>
                    <a:lnTo>
                      <a:pt x="0" y="408047"/>
                    </a:lnTo>
                    <a:lnTo>
                      <a:pt x="399942" y="408047"/>
                    </a:lnTo>
                    <a:lnTo>
                      <a:pt x="399942" y="675"/>
                    </a:lnTo>
                    <a:lnTo>
                      <a:pt x="406636" y="0"/>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5" name="Group 54">
                <a:extLst>
                  <a:ext uri="{FF2B5EF4-FFF2-40B4-BE49-F238E27FC236}">
                    <a16:creationId xmlns:a16="http://schemas.microsoft.com/office/drawing/2014/main" id="{88D75BE4-6FD1-4FDB-A2A8-EE0AE148544D}"/>
                  </a:ext>
                </a:extLst>
              </p:cNvPr>
              <p:cNvGrpSpPr/>
              <p:nvPr/>
            </p:nvGrpSpPr>
            <p:grpSpPr>
              <a:xfrm>
                <a:off x="5231130" y="627076"/>
                <a:ext cx="694481" cy="662278"/>
                <a:chOff x="5380927" y="634534"/>
                <a:chExt cx="582784" cy="555760"/>
              </a:xfrm>
            </p:grpSpPr>
            <p:sp>
              <p:nvSpPr>
                <p:cNvPr id="56" name="Freeform: Shape 55">
                  <a:extLst>
                    <a:ext uri="{FF2B5EF4-FFF2-40B4-BE49-F238E27FC236}">
                      <a16:creationId xmlns:a16="http://schemas.microsoft.com/office/drawing/2014/main" id="{D7CBE202-18F7-46ED-B788-2345A8E112FC}"/>
                    </a:ext>
                  </a:extLst>
                </p:cNvPr>
                <p:cNvSpPr/>
                <p:nvPr/>
              </p:nvSpPr>
              <p:spPr>
                <a:xfrm rot="1992315" flipV="1">
                  <a:off x="5568048" y="634534"/>
                  <a:ext cx="395663" cy="333411"/>
                </a:xfrm>
                <a:custGeom>
                  <a:avLst/>
                  <a:gdLst>
                    <a:gd name="connsiteX0" fmla="*/ 177441 w 395663"/>
                    <a:gd name="connsiteY0" fmla="*/ 333411 h 333411"/>
                    <a:gd name="connsiteX1" fmla="*/ 395663 w 395663"/>
                    <a:gd name="connsiteY1" fmla="*/ 0 h 333411"/>
                    <a:gd name="connsiteX2" fmla="*/ 0 w 395663"/>
                    <a:gd name="connsiteY2" fmla="*/ 0 h 333411"/>
                    <a:gd name="connsiteX3" fmla="*/ 1108 w 395663"/>
                    <a:gd name="connsiteY3" fmla="*/ 41895 h 333411"/>
                    <a:gd name="connsiteX4" fmla="*/ 118607 w 395663"/>
                    <a:gd name="connsiteY4" fmla="*/ 285834 h 333411"/>
                    <a:gd name="connsiteX5" fmla="*/ 177441 w 395663"/>
                    <a:gd name="connsiteY5" fmla="*/ 333411 h 33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63" h="333411">
                      <a:moveTo>
                        <a:pt x="177441" y="333411"/>
                      </a:moveTo>
                      <a:lnTo>
                        <a:pt x="395663" y="0"/>
                      </a:lnTo>
                      <a:lnTo>
                        <a:pt x="0" y="0"/>
                      </a:lnTo>
                      <a:lnTo>
                        <a:pt x="1108" y="41895"/>
                      </a:lnTo>
                      <a:cubicBezTo>
                        <a:pt x="11155" y="132505"/>
                        <a:pt x="51447" y="219211"/>
                        <a:pt x="118607" y="285834"/>
                      </a:cubicBezTo>
                      <a:lnTo>
                        <a:pt x="177441" y="333411"/>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Freeform: Shape 56">
                  <a:extLst>
                    <a:ext uri="{FF2B5EF4-FFF2-40B4-BE49-F238E27FC236}">
                      <a16:creationId xmlns:a16="http://schemas.microsoft.com/office/drawing/2014/main" id="{9A7E79B0-FE12-45AE-A968-2D883F14FCC7}"/>
                    </a:ext>
                  </a:extLst>
                </p:cNvPr>
                <p:cNvSpPr/>
                <p:nvPr/>
              </p:nvSpPr>
              <p:spPr>
                <a:xfrm rot="1992315" flipV="1">
                  <a:off x="5380927" y="972971"/>
                  <a:ext cx="398636" cy="217323"/>
                </a:xfrm>
                <a:custGeom>
                  <a:avLst/>
                  <a:gdLst>
                    <a:gd name="connsiteX0" fmla="*/ 460 w 398636"/>
                    <a:gd name="connsiteY0" fmla="*/ 217323 h 217323"/>
                    <a:gd name="connsiteX1" fmla="*/ 398636 w 398636"/>
                    <a:gd name="connsiteY1" fmla="*/ 217323 h 217323"/>
                    <a:gd name="connsiteX2" fmla="*/ 66598 w 398636"/>
                    <a:gd name="connsiteY2" fmla="*/ 0 h 217323"/>
                    <a:gd name="connsiteX3" fmla="*/ 65788 w 398636"/>
                    <a:gd name="connsiteY3" fmla="*/ 1002 h 217323"/>
                    <a:gd name="connsiteX4" fmla="*/ 0 w 398636"/>
                    <a:gd name="connsiteY4" fmla="*/ 199925 h 217323"/>
                    <a:gd name="connsiteX5" fmla="*/ 460 w 398636"/>
                    <a:gd name="connsiteY5" fmla="*/ 217323 h 21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36" h="217323">
                      <a:moveTo>
                        <a:pt x="460" y="217323"/>
                      </a:moveTo>
                      <a:lnTo>
                        <a:pt x="398636" y="217323"/>
                      </a:lnTo>
                      <a:lnTo>
                        <a:pt x="66598" y="0"/>
                      </a:lnTo>
                      <a:lnTo>
                        <a:pt x="65788" y="1002"/>
                      </a:lnTo>
                      <a:cubicBezTo>
                        <a:pt x="25420" y="62679"/>
                        <a:pt x="3965" y="131262"/>
                        <a:pt x="0" y="199925"/>
                      </a:cubicBezTo>
                      <a:lnTo>
                        <a:pt x="460" y="217323"/>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58" name="Freeform 5">
              <a:extLst>
                <a:ext uri="{FF2B5EF4-FFF2-40B4-BE49-F238E27FC236}">
                  <a16:creationId xmlns:a16="http://schemas.microsoft.com/office/drawing/2014/main" id="{2DE62163-897F-4DCB-8B8B-679842875AC6}"/>
                </a:ext>
              </a:extLst>
            </p:cNvPr>
            <p:cNvSpPr>
              <a:spLocks noChangeAspect="1"/>
            </p:cNvSpPr>
            <p:nvPr/>
          </p:nvSpPr>
          <p:spPr bwMode="auto">
            <a:xfrm>
              <a:off x="5621979" y="3503245"/>
              <a:ext cx="384048" cy="251981"/>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noFill/>
            <a:ln w="12700">
              <a:solidFill>
                <a:schemeClr val="accent1"/>
              </a:solidFill>
            </a:ln>
          </p:spPr>
          <p:txBody>
            <a:bodyPr vert="horz" wrap="square" lIns="91440" tIns="45720" rIns="91440" bIns="45720" numCol="1" anchor="t" anchorCtr="0" compatLnSpc="1">
              <a:prstTxWarp prst="textNoShape">
                <a:avLst/>
              </a:prstTxWarp>
            </a:bodyPr>
            <a:lstStyle/>
            <a:p>
              <a:endParaRPr lang="en-US"/>
            </a:p>
          </p:txBody>
        </p:sp>
        <p:grpSp>
          <p:nvGrpSpPr>
            <p:cNvPr id="60" name="Group 4">
              <a:extLst>
                <a:ext uri="{FF2B5EF4-FFF2-40B4-BE49-F238E27FC236}">
                  <a16:creationId xmlns:a16="http://schemas.microsoft.com/office/drawing/2014/main" id="{3DB92190-E3DB-4856-B882-F99F25484A17}"/>
                </a:ext>
              </a:extLst>
            </p:cNvPr>
            <p:cNvGrpSpPr>
              <a:grpSpLocks noChangeAspect="1"/>
            </p:cNvGrpSpPr>
            <p:nvPr/>
          </p:nvGrpSpPr>
          <p:grpSpPr bwMode="auto">
            <a:xfrm>
              <a:off x="5648181" y="2026059"/>
              <a:ext cx="331645" cy="384048"/>
              <a:chOff x="3622" y="1209"/>
              <a:chExt cx="462" cy="535"/>
            </a:xfrm>
          </p:grpSpPr>
          <p:sp>
            <p:nvSpPr>
              <p:cNvPr id="61" name="Freeform 5">
                <a:extLst>
                  <a:ext uri="{FF2B5EF4-FFF2-40B4-BE49-F238E27FC236}">
                    <a16:creationId xmlns:a16="http://schemas.microsoft.com/office/drawing/2014/main" id="{5EAD3B07-D9D8-4DEB-8779-3974F369B221}"/>
                  </a:ext>
                </a:extLst>
              </p:cNvPr>
              <p:cNvSpPr>
                <a:spLocks noEditPoints="1"/>
              </p:cNvSpPr>
              <p:nvPr/>
            </p:nvSpPr>
            <p:spPr bwMode="auto">
              <a:xfrm>
                <a:off x="3622" y="1388"/>
                <a:ext cx="462" cy="356"/>
              </a:xfrm>
              <a:custGeom>
                <a:avLst/>
                <a:gdLst>
                  <a:gd name="T0" fmla="*/ 0 w 1359"/>
                  <a:gd name="T1" fmla="*/ 932 h 1046"/>
                  <a:gd name="T2" fmla="*/ 1264 w 1359"/>
                  <a:gd name="T3" fmla="*/ 1046 h 1046"/>
                  <a:gd name="T4" fmla="*/ 1359 w 1359"/>
                  <a:gd name="T5" fmla="*/ 0 h 1046"/>
                  <a:gd name="T6" fmla="*/ 0 w 1359"/>
                  <a:gd name="T7" fmla="*/ 0 h 1046"/>
                  <a:gd name="T8" fmla="*/ 87 w 1359"/>
                  <a:gd name="T9" fmla="*/ 952 h 1046"/>
                  <a:gd name="T10" fmla="*/ 332 w 1359"/>
                  <a:gd name="T11" fmla="*/ 708 h 1046"/>
                  <a:gd name="T12" fmla="*/ 332 w 1359"/>
                  <a:gd name="T13" fmla="*/ 952 h 1046"/>
                  <a:gd name="T14" fmla="*/ 87 w 1359"/>
                  <a:gd name="T15" fmla="*/ 645 h 1046"/>
                  <a:gd name="T16" fmla="*/ 332 w 1359"/>
                  <a:gd name="T17" fmla="*/ 397 h 1046"/>
                  <a:gd name="T18" fmla="*/ 332 w 1359"/>
                  <a:gd name="T19" fmla="*/ 645 h 1046"/>
                  <a:gd name="T20" fmla="*/ 87 w 1359"/>
                  <a:gd name="T21" fmla="*/ 338 h 1046"/>
                  <a:gd name="T22" fmla="*/ 332 w 1359"/>
                  <a:gd name="T23" fmla="*/ 90 h 1046"/>
                  <a:gd name="T24" fmla="*/ 332 w 1359"/>
                  <a:gd name="T25" fmla="*/ 338 h 1046"/>
                  <a:gd name="T26" fmla="*/ 395 w 1359"/>
                  <a:gd name="T27" fmla="*/ 952 h 1046"/>
                  <a:gd name="T28" fmla="*/ 644 w 1359"/>
                  <a:gd name="T29" fmla="*/ 708 h 1046"/>
                  <a:gd name="T30" fmla="*/ 644 w 1359"/>
                  <a:gd name="T31" fmla="*/ 645 h 1046"/>
                  <a:gd name="T32" fmla="*/ 395 w 1359"/>
                  <a:gd name="T33" fmla="*/ 397 h 1046"/>
                  <a:gd name="T34" fmla="*/ 644 w 1359"/>
                  <a:gd name="T35" fmla="*/ 645 h 1046"/>
                  <a:gd name="T36" fmla="*/ 395 w 1359"/>
                  <a:gd name="T37" fmla="*/ 338 h 1046"/>
                  <a:gd name="T38" fmla="*/ 644 w 1359"/>
                  <a:gd name="T39" fmla="*/ 90 h 1046"/>
                  <a:gd name="T40" fmla="*/ 952 w 1359"/>
                  <a:gd name="T41" fmla="*/ 952 h 1046"/>
                  <a:gd name="T42" fmla="*/ 707 w 1359"/>
                  <a:gd name="T43" fmla="*/ 708 h 1046"/>
                  <a:gd name="T44" fmla="*/ 952 w 1359"/>
                  <a:gd name="T45" fmla="*/ 952 h 1046"/>
                  <a:gd name="T46" fmla="*/ 952 w 1359"/>
                  <a:gd name="T47" fmla="*/ 645 h 1046"/>
                  <a:gd name="T48" fmla="*/ 707 w 1359"/>
                  <a:gd name="T49" fmla="*/ 397 h 1046"/>
                  <a:gd name="T50" fmla="*/ 952 w 1359"/>
                  <a:gd name="T51" fmla="*/ 645 h 1046"/>
                  <a:gd name="T52" fmla="*/ 952 w 1359"/>
                  <a:gd name="T53" fmla="*/ 338 h 1046"/>
                  <a:gd name="T54" fmla="*/ 707 w 1359"/>
                  <a:gd name="T55" fmla="*/ 90 h 1046"/>
                  <a:gd name="T56" fmla="*/ 952 w 1359"/>
                  <a:gd name="T57" fmla="*/ 338 h 1046"/>
                  <a:gd name="T58" fmla="*/ 1264 w 1359"/>
                  <a:gd name="T59" fmla="*/ 952 h 1046"/>
                  <a:gd name="T60" fmla="*/ 1015 w 1359"/>
                  <a:gd name="T61" fmla="*/ 708 h 1046"/>
                  <a:gd name="T62" fmla="*/ 1264 w 1359"/>
                  <a:gd name="T63" fmla="*/ 952 h 1046"/>
                  <a:gd name="T64" fmla="*/ 1015 w 1359"/>
                  <a:gd name="T65" fmla="*/ 645 h 1046"/>
                  <a:gd name="T66" fmla="*/ 1264 w 1359"/>
                  <a:gd name="T67" fmla="*/ 397 h 1046"/>
                  <a:gd name="T68" fmla="*/ 1264 w 1359"/>
                  <a:gd name="T69" fmla="*/ 338 h 1046"/>
                  <a:gd name="T70" fmla="*/ 1015 w 1359"/>
                  <a:gd name="T71" fmla="*/ 90 h 1046"/>
                  <a:gd name="T72" fmla="*/ 1264 w 1359"/>
                  <a:gd name="T73" fmla="*/ 33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9" h="1046">
                    <a:moveTo>
                      <a:pt x="0" y="0"/>
                    </a:moveTo>
                    <a:cubicBezTo>
                      <a:pt x="0" y="932"/>
                      <a:pt x="0" y="932"/>
                      <a:pt x="0" y="932"/>
                    </a:cubicBezTo>
                    <a:cubicBezTo>
                      <a:pt x="0" y="995"/>
                      <a:pt x="43" y="1046"/>
                      <a:pt x="95" y="1046"/>
                    </a:cubicBezTo>
                    <a:cubicBezTo>
                      <a:pt x="1264" y="1046"/>
                      <a:pt x="1264" y="1046"/>
                      <a:pt x="1264" y="1046"/>
                    </a:cubicBezTo>
                    <a:cubicBezTo>
                      <a:pt x="1315" y="1046"/>
                      <a:pt x="1359" y="995"/>
                      <a:pt x="1359" y="932"/>
                    </a:cubicBezTo>
                    <a:cubicBezTo>
                      <a:pt x="1359" y="0"/>
                      <a:pt x="1359" y="0"/>
                      <a:pt x="1359" y="0"/>
                    </a:cubicBezTo>
                    <a:cubicBezTo>
                      <a:pt x="0" y="0"/>
                      <a:pt x="0" y="0"/>
                      <a:pt x="0" y="0"/>
                    </a:cubicBezTo>
                    <a:cubicBezTo>
                      <a:pt x="0" y="0"/>
                      <a:pt x="0" y="0"/>
                      <a:pt x="0" y="0"/>
                    </a:cubicBezTo>
                    <a:close/>
                    <a:moveTo>
                      <a:pt x="332" y="952"/>
                    </a:moveTo>
                    <a:cubicBezTo>
                      <a:pt x="87" y="952"/>
                      <a:pt x="87" y="952"/>
                      <a:pt x="87" y="952"/>
                    </a:cubicBezTo>
                    <a:cubicBezTo>
                      <a:pt x="87" y="708"/>
                      <a:pt x="87" y="708"/>
                      <a:pt x="87" y="708"/>
                    </a:cubicBezTo>
                    <a:cubicBezTo>
                      <a:pt x="332" y="708"/>
                      <a:pt x="332" y="708"/>
                      <a:pt x="332" y="708"/>
                    </a:cubicBezTo>
                    <a:cubicBezTo>
                      <a:pt x="332" y="952"/>
                      <a:pt x="332" y="952"/>
                      <a:pt x="332" y="952"/>
                    </a:cubicBezTo>
                    <a:cubicBezTo>
                      <a:pt x="332" y="952"/>
                      <a:pt x="332" y="952"/>
                      <a:pt x="332" y="952"/>
                    </a:cubicBezTo>
                    <a:close/>
                    <a:moveTo>
                      <a:pt x="332" y="645"/>
                    </a:moveTo>
                    <a:cubicBezTo>
                      <a:pt x="87" y="645"/>
                      <a:pt x="87" y="645"/>
                      <a:pt x="87" y="645"/>
                    </a:cubicBezTo>
                    <a:cubicBezTo>
                      <a:pt x="87" y="397"/>
                      <a:pt x="87" y="397"/>
                      <a:pt x="87" y="397"/>
                    </a:cubicBezTo>
                    <a:cubicBezTo>
                      <a:pt x="332" y="397"/>
                      <a:pt x="332" y="397"/>
                      <a:pt x="332" y="397"/>
                    </a:cubicBezTo>
                    <a:cubicBezTo>
                      <a:pt x="332" y="645"/>
                      <a:pt x="332" y="645"/>
                      <a:pt x="332" y="645"/>
                    </a:cubicBezTo>
                    <a:cubicBezTo>
                      <a:pt x="332" y="645"/>
                      <a:pt x="332" y="645"/>
                      <a:pt x="332" y="645"/>
                    </a:cubicBezTo>
                    <a:close/>
                    <a:moveTo>
                      <a:pt x="332" y="338"/>
                    </a:moveTo>
                    <a:cubicBezTo>
                      <a:pt x="87" y="338"/>
                      <a:pt x="87" y="338"/>
                      <a:pt x="87" y="338"/>
                    </a:cubicBezTo>
                    <a:cubicBezTo>
                      <a:pt x="87" y="90"/>
                      <a:pt x="87" y="90"/>
                      <a:pt x="87" y="90"/>
                    </a:cubicBezTo>
                    <a:cubicBezTo>
                      <a:pt x="332" y="90"/>
                      <a:pt x="332" y="90"/>
                      <a:pt x="332" y="90"/>
                    </a:cubicBezTo>
                    <a:cubicBezTo>
                      <a:pt x="332" y="338"/>
                      <a:pt x="332" y="338"/>
                      <a:pt x="332" y="338"/>
                    </a:cubicBezTo>
                    <a:cubicBezTo>
                      <a:pt x="332" y="338"/>
                      <a:pt x="332" y="338"/>
                      <a:pt x="332" y="338"/>
                    </a:cubicBezTo>
                    <a:close/>
                    <a:moveTo>
                      <a:pt x="644" y="952"/>
                    </a:moveTo>
                    <a:cubicBezTo>
                      <a:pt x="395" y="952"/>
                      <a:pt x="395" y="952"/>
                      <a:pt x="395" y="952"/>
                    </a:cubicBezTo>
                    <a:cubicBezTo>
                      <a:pt x="395" y="708"/>
                      <a:pt x="395" y="708"/>
                      <a:pt x="395" y="708"/>
                    </a:cubicBezTo>
                    <a:cubicBezTo>
                      <a:pt x="644" y="708"/>
                      <a:pt x="644" y="708"/>
                      <a:pt x="644" y="708"/>
                    </a:cubicBezTo>
                    <a:cubicBezTo>
                      <a:pt x="644" y="952"/>
                      <a:pt x="644" y="952"/>
                      <a:pt x="644" y="952"/>
                    </a:cubicBezTo>
                    <a:close/>
                    <a:moveTo>
                      <a:pt x="644" y="645"/>
                    </a:moveTo>
                    <a:cubicBezTo>
                      <a:pt x="395" y="645"/>
                      <a:pt x="395" y="645"/>
                      <a:pt x="395" y="645"/>
                    </a:cubicBezTo>
                    <a:cubicBezTo>
                      <a:pt x="395" y="397"/>
                      <a:pt x="395" y="397"/>
                      <a:pt x="395" y="397"/>
                    </a:cubicBezTo>
                    <a:cubicBezTo>
                      <a:pt x="644" y="397"/>
                      <a:pt x="644" y="397"/>
                      <a:pt x="644" y="397"/>
                    </a:cubicBezTo>
                    <a:cubicBezTo>
                      <a:pt x="644" y="645"/>
                      <a:pt x="644" y="645"/>
                      <a:pt x="644" y="645"/>
                    </a:cubicBezTo>
                    <a:close/>
                    <a:moveTo>
                      <a:pt x="644" y="338"/>
                    </a:moveTo>
                    <a:cubicBezTo>
                      <a:pt x="395" y="338"/>
                      <a:pt x="395" y="338"/>
                      <a:pt x="395" y="338"/>
                    </a:cubicBezTo>
                    <a:cubicBezTo>
                      <a:pt x="395" y="90"/>
                      <a:pt x="395" y="90"/>
                      <a:pt x="395" y="90"/>
                    </a:cubicBezTo>
                    <a:cubicBezTo>
                      <a:pt x="644" y="90"/>
                      <a:pt x="644" y="90"/>
                      <a:pt x="644" y="90"/>
                    </a:cubicBezTo>
                    <a:cubicBezTo>
                      <a:pt x="644" y="338"/>
                      <a:pt x="644" y="338"/>
                      <a:pt x="644" y="338"/>
                    </a:cubicBezTo>
                    <a:close/>
                    <a:moveTo>
                      <a:pt x="952" y="952"/>
                    </a:moveTo>
                    <a:cubicBezTo>
                      <a:pt x="707" y="952"/>
                      <a:pt x="707" y="952"/>
                      <a:pt x="707" y="952"/>
                    </a:cubicBezTo>
                    <a:cubicBezTo>
                      <a:pt x="707" y="708"/>
                      <a:pt x="707" y="708"/>
                      <a:pt x="707" y="708"/>
                    </a:cubicBezTo>
                    <a:cubicBezTo>
                      <a:pt x="952" y="708"/>
                      <a:pt x="952" y="708"/>
                      <a:pt x="952" y="708"/>
                    </a:cubicBezTo>
                    <a:cubicBezTo>
                      <a:pt x="952" y="952"/>
                      <a:pt x="952" y="952"/>
                      <a:pt x="952" y="952"/>
                    </a:cubicBezTo>
                    <a:cubicBezTo>
                      <a:pt x="952" y="952"/>
                      <a:pt x="952" y="952"/>
                      <a:pt x="952" y="952"/>
                    </a:cubicBezTo>
                    <a:close/>
                    <a:moveTo>
                      <a:pt x="952" y="645"/>
                    </a:moveTo>
                    <a:cubicBezTo>
                      <a:pt x="707" y="645"/>
                      <a:pt x="707" y="645"/>
                      <a:pt x="707" y="645"/>
                    </a:cubicBezTo>
                    <a:cubicBezTo>
                      <a:pt x="707" y="397"/>
                      <a:pt x="707" y="397"/>
                      <a:pt x="707" y="397"/>
                    </a:cubicBezTo>
                    <a:cubicBezTo>
                      <a:pt x="952" y="397"/>
                      <a:pt x="952" y="397"/>
                      <a:pt x="952" y="397"/>
                    </a:cubicBezTo>
                    <a:cubicBezTo>
                      <a:pt x="952" y="645"/>
                      <a:pt x="952" y="645"/>
                      <a:pt x="952" y="645"/>
                    </a:cubicBezTo>
                    <a:cubicBezTo>
                      <a:pt x="952" y="645"/>
                      <a:pt x="952" y="645"/>
                      <a:pt x="952" y="645"/>
                    </a:cubicBezTo>
                    <a:close/>
                    <a:moveTo>
                      <a:pt x="952" y="338"/>
                    </a:moveTo>
                    <a:cubicBezTo>
                      <a:pt x="707" y="338"/>
                      <a:pt x="707" y="338"/>
                      <a:pt x="707" y="338"/>
                    </a:cubicBezTo>
                    <a:cubicBezTo>
                      <a:pt x="707" y="90"/>
                      <a:pt x="707" y="90"/>
                      <a:pt x="707" y="90"/>
                    </a:cubicBezTo>
                    <a:cubicBezTo>
                      <a:pt x="952" y="90"/>
                      <a:pt x="952" y="90"/>
                      <a:pt x="952" y="90"/>
                    </a:cubicBezTo>
                    <a:cubicBezTo>
                      <a:pt x="952" y="338"/>
                      <a:pt x="952" y="338"/>
                      <a:pt x="952" y="338"/>
                    </a:cubicBezTo>
                    <a:cubicBezTo>
                      <a:pt x="952" y="338"/>
                      <a:pt x="952" y="338"/>
                      <a:pt x="952" y="338"/>
                    </a:cubicBezTo>
                    <a:close/>
                    <a:moveTo>
                      <a:pt x="1264" y="952"/>
                    </a:moveTo>
                    <a:cubicBezTo>
                      <a:pt x="1015" y="952"/>
                      <a:pt x="1015" y="952"/>
                      <a:pt x="1015" y="952"/>
                    </a:cubicBezTo>
                    <a:cubicBezTo>
                      <a:pt x="1015" y="708"/>
                      <a:pt x="1015" y="708"/>
                      <a:pt x="1015" y="708"/>
                    </a:cubicBezTo>
                    <a:cubicBezTo>
                      <a:pt x="1264" y="708"/>
                      <a:pt x="1264" y="708"/>
                      <a:pt x="1264" y="708"/>
                    </a:cubicBezTo>
                    <a:cubicBezTo>
                      <a:pt x="1264" y="952"/>
                      <a:pt x="1264" y="952"/>
                      <a:pt x="1264" y="952"/>
                    </a:cubicBezTo>
                    <a:close/>
                    <a:moveTo>
                      <a:pt x="1264" y="645"/>
                    </a:moveTo>
                    <a:cubicBezTo>
                      <a:pt x="1015" y="645"/>
                      <a:pt x="1015" y="645"/>
                      <a:pt x="1015" y="645"/>
                    </a:cubicBezTo>
                    <a:cubicBezTo>
                      <a:pt x="1015" y="397"/>
                      <a:pt x="1015" y="397"/>
                      <a:pt x="1015" y="397"/>
                    </a:cubicBezTo>
                    <a:cubicBezTo>
                      <a:pt x="1264" y="397"/>
                      <a:pt x="1264" y="397"/>
                      <a:pt x="1264" y="397"/>
                    </a:cubicBezTo>
                    <a:cubicBezTo>
                      <a:pt x="1264" y="645"/>
                      <a:pt x="1264" y="645"/>
                      <a:pt x="1264" y="645"/>
                    </a:cubicBezTo>
                    <a:close/>
                    <a:moveTo>
                      <a:pt x="1264" y="338"/>
                    </a:moveTo>
                    <a:cubicBezTo>
                      <a:pt x="1015" y="338"/>
                      <a:pt x="1015" y="338"/>
                      <a:pt x="1015" y="338"/>
                    </a:cubicBezTo>
                    <a:cubicBezTo>
                      <a:pt x="1015" y="90"/>
                      <a:pt x="1015" y="90"/>
                      <a:pt x="1015" y="90"/>
                    </a:cubicBezTo>
                    <a:cubicBezTo>
                      <a:pt x="1264" y="90"/>
                      <a:pt x="1264" y="90"/>
                      <a:pt x="1264" y="90"/>
                    </a:cubicBezTo>
                    <a:cubicBezTo>
                      <a:pt x="1264" y="338"/>
                      <a:pt x="1264" y="338"/>
                      <a:pt x="1264" y="338"/>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
                <a:extLst>
                  <a:ext uri="{FF2B5EF4-FFF2-40B4-BE49-F238E27FC236}">
                    <a16:creationId xmlns:a16="http://schemas.microsoft.com/office/drawing/2014/main" id="{6D979285-97E1-4E38-855D-DB50D9F02DAC}"/>
                  </a:ext>
                </a:extLst>
              </p:cNvPr>
              <p:cNvSpPr>
                <a:spLocks noEditPoints="1"/>
              </p:cNvSpPr>
              <p:nvPr/>
            </p:nvSpPr>
            <p:spPr bwMode="auto">
              <a:xfrm>
                <a:off x="3622" y="1209"/>
                <a:ext cx="462" cy="163"/>
              </a:xfrm>
              <a:custGeom>
                <a:avLst/>
                <a:gdLst>
                  <a:gd name="T0" fmla="*/ 1264 w 1359"/>
                  <a:gd name="T1" fmla="*/ 201 h 480"/>
                  <a:gd name="T2" fmla="*/ 1031 w 1359"/>
                  <a:gd name="T3" fmla="*/ 201 h 480"/>
                  <a:gd name="T4" fmla="*/ 1031 w 1359"/>
                  <a:gd name="T5" fmla="*/ 59 h 480"/>
                  <a:gd name="T6" fmla="*/ 983 w 1359"/>
                  <a:gd name="T7" fmla="*/ 0 h 480"/>
                  <a:gd name="T8" fmla="*/ 936 w 1359"/>
                  <a:gd name="T9" fmla="*/ 59 h 480"/>
                  <a:gd name="T10" fmla="*/ 936 w 1359"/>
                  <a:gd name="T11" fmla="*/ 201 h 480"/>
                  <a:gd name="T12" fmla="*/ 411 w 1359"/>
                  <a:gd name="T13" fmla="*/ 201 h 480"/>
                  <a:gd name="T14" fmla="*/ 411 w 1359"/>
                  <a:gd name="T15" fmla="*/ 59 h 480"/>
                  <a:gd name="T16" fmla="*/ 363 w 1359"/>
                  <a:gd name="T17" fmla="*/ 0 h 480"/>
                  <a:gd name="T18" fmla="*/ 316 w 1359"/>
                  <a:gd name="T19" fmla="*/ 59 h 480"/>
                  <a:gd name="T20" fmla="*/ 316 w 1359"/>
                  <a:gd name="T21" fmla="*/ 201 h 480"/>
                  <a:gd name="T22" fmla="*/ 95 w 1359"/>
                  <a:gd name="T23" fmla="*/ 201 h 480"/>
                  <a:gd name="T24" fmla="*/ 0 w 1359"/>
                  <a:gd name="T25" fmla="*/ 315 h 480"/>
                  <a:gd name="T26" fmla="*/ 0 w 1359"/>
                  <a:gd name="T27" fmla="*/ 480 h 480"/>
                  <a:gd name="T28" fmla="*/ 1359 w 1359"/>
                  <a:gd name="T29" fmla="*/ 480 h 480"/>
                  <a:gd name="T30" fmla="*/ 1359 w 1359"/>
                  <a:gd name="T31" fmla="*/ 315 h 480"/>
                  <a:gd name="T32" fmla="*/ 1264 w 1359"/>
                  <a:gd name="T33" fmla="*/ 201 h 480"/>
                  <a:gd name="T34" fmla="*/ 363 w 1359"/>
                  <a:gd name="T35" fmla="*/ 417 h 480"/>
                  <a:gd name="T36" fmla="*/ 276 w 1359"/>
                  <a:gd name="T37" fmla="*/ 327 h 480"/>
                  <a:gd name="T38" fmla="*/ 316 w 1359"/>
                  <a:gd name="T39" fmla="*/ 252 h 480"/>
                  <a:gd name="T40" fmla="*/ 316 w 1359"/>
                  <a:gd name="T41" fmla="*/ 295 h 480"/>
                  <a:gd name="T42" fmla="*/ 363 w 1359"/>
                  <a:gd name="T43" fmla="*/ 354 h 480"/>
                  <a:gd name="T44" fmla="*/ 411 w 1359"/>
                  <a:gd name="T45" fmla="*/ 295 h 480"/>
                  <a:gd name="T46" fmla="*/ 411 w 1359"/>
                  <a:gd name="T47" fmla="*/ 252 h 480"/>
                  <a:gd name="T48" fmla="*/ 454 w 1359"/>
                  <a:gd name="T49" fmla="*/ 327 h 480"/>
                  <a:gd name="T50" fmla="*/ 363 w 1359"/>
                  <a:gd name="T51" fmla="*/ 417 h 480"/>
                  <a:gd name="T52" fmla="*/ 983 w 1359"/>
                  <a:gd name="T53" fmla="*/ 417 h 480"/>
                  <a:gd name="T54" fmla="*/ 896 w 1359"/>
                  <a:gd name="T55" fmla="*/ 327 h 480"/>
                  <a:gd name="T56" fmla="*/ 936 w 1359"/>
                  <a:gd name="T57" fmla="*/ 252 h 480"/>
                  <a:gd name="T58" fmla="*/ 936 w 1359"/>
                  <a:gd name="T59" fmla="*/ 295 h 480"/>
                  <a:gd name="T60" fmla="*/ 983 w 1359"/>
                  <a:gd name="T61" fmla="*/ 354 h 480"/>
                  <a:gd name="T62" fmla="*/ 1031 w 1359"/>
                  <a:gd name="T63" fmla="*/ 295 h 480"/>
                  <a:gd name="T64" fmla="*/ 1031 w 1359"/>
                  <a:gd name="T65" fmla="*/ 252 h 480"/>
                  <a:gd name="T66" fmla="*/ 1074 w 1359"/>
                  <a:gd name="T67" fmla="*/ 327 h 480"/>
                  <a:gd name="T68" fmla="*/ 983 w 1359"/>
                  <a:gd name="T69" fmla="*/ 4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9" h="480">
                    <a:moveTo>
                      <a:pt x="1264" y="201"/>
                    </a:moveTo>
                    <a:cubicBezTo>
                      <a:pt x="1031" y="201"/>
                      <a:pt x="1031" y="201"/>
                      <a:pt x="1031" y="201"/>
                    </a:cubicBezTo>
                    <a:cubicBezTo>
                      <a:pt x="1031" y="59"/>
                      <a:pt x="1031" y="59"/>
                      <a:pt x="1031" y="59"/>
                    </a:cubicBezTo>
                    <a:cubicBezTo>
                      <a:pt x="1031" y="28"/>
                      <a:pt x="1011" y="0"/>
                      <a:pt x="983" y="0"/>
                    </a:cubicBezTo>
                    <a:cubicBezTo>
                      <a:pt x="956" y="0"/>
                      <a:pt x="936" y="28"/>
                      <a:pt x="936" y="59"/>
                    </a:cubicBezTo>
                    <a:cubicBezTo>
                      <a:pt x="936" y="201"/>
                      <a:pt x="936" y="201"/>
                      <a:pt x="936" y="201"/>
                    </a:cubicBezTo>
                    <a:cubicBezTo>
                      <a:pt x="411" y="201"/>
                      <a:pt x="411" y="201"/>
                      <a:pt x="411" y="201"/>
                    </a:cubicBezTo>
                    <a:cubicBezTo>
                      <a:pt x="411" y="59"/>
                      <a:pt x="411" y="59"/>
                      <a:pt x="411" y="59"/>
                    </a:cubicBezTo>
                    <a:cubicBezTo>
                      <a:pt x="411" y="28"/>
                      <a:pt x="391" y="0"/>
                      <a:pt x="363" y="0"/>
                    </a:cubicBezTo>
                    <a:cubicBezTo>
                      <a:pt x="336" y="0"/>
                      <a:pt x="316" y="28"/>
                      <a:pt x="316" y="59"/>
                    </a:cubicBezTo>
                    <a:cubicBezTo>
                      <a:pt x="316" y="201"/>
                      <a:pt x="316" y="201"/>
                      <a:pt x="316" y="201"/>
                    </a:cubicBezTo>
                    <a:cubicBezTo>
                      <a:pt x="95" y="201"/>
                      <a:pt x="95" y="201"/>
                      <a:pt x="95" y="201"/>
                    </a:cubicBezTo>
                    <a:cubicBezTo>
                      <a:pt x="43" y="201"/>
                      <a:pt x="0" y="252"/>
                      <a:pt x="0" y="315"/>
                    </a:cubicBezTo>
                    <a:cubicBezTo>
                      <a:pt x="0" y="480"/>
                      <a:pt x="0" y="480"/>
                      <a:pt x="0" y="480"/>
                    </a:cubicBezTo>
                    <a:cubicBezTo>
                      <a:pt x="1359" y="480"/>
                      <a:pt x="1359" y="480"/>
                      <a:pt x="1359" y="480"/>
                    </a:cubicBezTo>
                    <a:cubicBezTo>
                      <a:pt x="1359" y="315"/>
                      <a:pt x="1359" y="315"/>
                      <a:pt x="1359" y="315"/>
                    </a:cubicBezTo>
                    <a:cubicBezTo>
                      <a:pt x="1359" y="252"/>
                      <a:pt x="1315" y="201"/>
                      <a:pt x="1264" y="201"/>
                    </a:cubicBezTo>
                    <a:close/>
                    <a:moveTo>
                      <a:pt x="363" y="417"/>
                    </a:moveTo>
                    <a:cubicBezTo>
                      <a:pt x="316" y="417"/>
                      <a:pt x="276" y="378"/>
                      <a:pt x="276" y="327"/>
                    </a:cubicBezTo>
                    <a:cubicBezTo>
                      <a:pt x="276" y="295"/>
                      <a:pt x="292" y="268"/>
                      <a:pt x="316" y="252"/>
                    </a:cubicBezTo>
                    <a:cubicBezTo>
                      <a:pt x="316" y="295"/>
                      <a:pt x="316" y="295"/>
                      <a:pt x="316" y="295"/>
                    </a:cubicBezTo>
                    <a:cubicBezTo>
                      <a:pt x="316" y="327"/>
                      <a:pt x="336" y="354"/>
                      <a:pt x="363" y="354"/>
                    </a:cubicBezTo>
                    <a:cubicBezTo>
                      <a:pt x="391" y="354"/>
                      <a:pt x="411" y="327"/>
                      <a:pt x="411" y="295"/>
                    </a:cubicBezTo>
                    <a:cubicBezTo>
                      <a:pt x="411" y="252"/>
                      <a:pt x="411" y="252"/>
                      <a:pt x="411" y="252"/>
                    </a:cubicBezTo>
                    <a:cubicBezTo>
                      <a:pt x="438" y="268"/>
                      <a:pt x="454" y="295"/>
                      <a:pt x="454" y="327"/>
                    </a:cubicBezTo>
                    <a:cubicBezTo>
                      <a:pt x="454" y="378"/>
                      <a:pt x="415" y="417"/>
                      <a:pt x="363" y="417"/>
                    </a:cubicBezTo>
                    <a:close/>
                    <a:moveTo>
                      <a:pt x="983" y="417"/>
                    </a:moveTo>
                    <a:cubicBezTo>
                      <a:pt x="936" y="417"/>
                      <a:pt x="896" y="378"/>
                      <a:pt x="896" y="327"/>
                    </a:cubicBezTo>
                    <a:cubicBezTo>
                      <a:pt x="896" y="295"/>
                      <a:pt x="912" y="268"/>
                      <a:pt x="936" y="252"/>
                    </a:cubicBezTo>
                    <a:cubicBezTo>
                      <a:pt x="936" y="295"/>
                      <a:pt x="936" y="295"/>
                      <a:pt x="936" y="295"/>
                    </a:cubicBezTo>
                    <a:cubicBezTo>
                      <a:pt x="936" y="327"/>
                      <a:pt x="956" y="354"/>
                      <a:pt x="983" y="354"/>
                    </a:cubicBezTo>
                    <a:cubicBezTo>
                      <a:pt x="1011" y="354"/>
                      <a:pt x="1031" y="327"/>
                      <a:pt x="1031" y="295"/>
                    </a:cubicBezTo>
                    <a:cubicBezTo>
                      <a:pt x="1031" y="252"/>
                      <a:pt x="1031" y="252"/>
                      <a:pt x="1031" y="252"/>
                    </a:cubicBezTo>
                    <a:cubicBezTo>
                      <a:pt x="1058" y="268"/>
                      <a:pt x="1074" y="295"/>
                      <a:pt x="1074" y="327"/>
                    </a:cubicBezTo>
                    <a:cubicBezTo>
                      <a:pt x="1074" y="378"/>
                      <a:pt x="1035" y="417"/>
                      <a:pt x="983" y="417"/>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4415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rotWithShape="1">
          <a:blip r:embed="rId3">
            <a:alphaModFix/>
            <a:extLst>
              <a:ext uri="{28A0092B-C50C-407E-A947-70E740481C1C}">
                <a14:useLocalDpi xmlns:a14="http://schemas.microsoft.com/office/drawing/2010/main" val="0"/>
              </a:ext>
            </a:extLst>
          </a:blip>
          <a:srcRect l="109" t="321" r="-109" b="31234"/>
          <a:stretch/>
        </p:blipFill>
        <p:spPr>
          <a:xfrm>
            <a:off x="-32739" y="0"/>
            <a:ext cx="9176739" cy="5167535"/>
          </a:xfrm>
          <a:prstGeom prst="rect">
            <a:avLst/>
          </a:prstGeom>
        </p:spPr>
      </p:pic>
      <p:sp>
        <p:nvSpPr>
          <p:cNvPr id="2" name="Title 1">
            <a:extLst>
              <a:ext uri="{FF2B5EF4-FFF2-40B4-BE49-F238E27FC236}">
                <a16:creationId xmlns:a16="http://schemas.microsoft.com/office/drawing/2014/main" id="{47AB5DD8-199B-4CBC-A21D-77E2C015D7E2}"/>
              </a:ext>
            </a:extLst>
          </p:cNvPr>
          <p:cNvSpPr>
            <a:spLocks noGrp="1"/>
          </p:cNvSpPr>
          <p:nvPr>
            <p:ph type="title"/>
          </p:nvPr>
        </p:nvSpPr>
        <p:spPr>
          <a:xfrm>
            <a:off x="359626" y="130028"/>
            <a:ext cx="8449056" cy="469830"/>
          </a:xfrm>
        </p:spPr>
        <p:txBody>
          <a:bodyPr/>
          <a:lstStyle/>
          <a:p>
            <a:r>
              <a:rPr lang="en-US" dirty="0">
                <a:solidFill>
                  <a:schemeClr val="bg2"/>
                </a:solidFill>
              </a:rPr>
              <a:t>Customers Using Containers at Scale</a:t>
            </a:r>
          </a:p>
        </p:txBody>
      </p:sp>
      <p:grpSp>
        <p:nvGrpSpPr>
          <p:cNvPr id="4" name="Group 3">
            <a:extLst>
              <a:ext uri="{FF2B5EF4-FFF2-40B4-BE49-F238E27FC236}">
                <a16:creationId xmlns:a16="http://schemas.microsoft.com/office/drawing/2014/main" id="{267537D9-EBD0-4FBE-AFE2-E51AA3A32E43}"/>
              </a:ext>
            </a:extLst>
          </p:cNvPr>
          <p:cNvGrpSpPr/>
          <p:nvPr/>
        </p:nvGrpSpPr>
        <p:grpSpPr>
          <a:xfrm>
            <a:off x="352323" y="907155"/>
            <a:ext cx="8590119" cy="3767244"/>
            <a:chOff x="103775" y="907155"/>
            <a:chExt cx="8590119" cy="3767244"/>
          </a:xfrm>
        </p:grpSpPr>
        <p:pic>
          <p:nvPicPr>
            <p:cNvPr id="5" name="Picture 4">
              <a:extLst>
                <a:ext uri="{FF2B5EF4-FFF2-40B4-BE49-F238E27FC236}">
                  <a16:creationId xmlns:a16="http://schemas.microsoft.com/office/drawing/2014/main" id="{36FE33CE-34C7-4452-B937-B8B2111BA9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98194" y="947009"/>
              <a:ext cx="594919" cy="130792"/>
            </a:xfrm>
            <a:prstGeom prst="rect">
              <a:avLst/>
            </a:prstGeom>
          </p:spPr>
        </p:pic>
        <p:pic>
          <p:nvPicPr>
            <p:cNvPr id="6" name="Picture 40" descr="ttps://adc3ef35f321fe6e725a-fb8aac3b3bf42afe824f73b606f0aa4c.ssl.cf1.rackcdn.com/tenantlogos/7625.png">
              <a:extLst>
                <a:ext uri="{FF2B5EF4-FFF2-40B4-BE49-F238E27FC236}">
                  <a16:creationId xmlns:a16="http://schemas.microsoft.com/office/drawing/2014/main" id="{0BD1B2FE-1B7E-479B-B7BA-086ACF4EF51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974563" y="3705110"/>
              <a:ext cx="642181" cy="2034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4" descr="ttps://upload.wikimedia.org/wikipedia/commons/thumb/3/31/Experian_logo.svg/2000px-Experian_logo.svg.png">
              <a:extLst>
                <a:ext uri="{FF2B5EF4-FFF2-40B4-BE49-F238E27FC236}">
                  <a16:creationId xmlns:a16="http://schemas.microsoft.com/office/drawing/2014/main" id="{57FE3C44-626E-4215-8ECA-D66D6B17F71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97413" y="1531311"/>
              <a:ext cx="796481" cy="3795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004272C-A3DF-420C-9663-0508331EBC3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43008" y="1293155"/>
              <a:ext cx="705290" cy="128520"/>
            </a:xfrm>
            <a:prstGeom prst="rect">
              <a:avLst/>
            </a:prstGeom>
          </p:spPr>
        </p:pic>
        <p:pic>
          <p:nvPicPr>
            <p:cNvPr id="9" name="Picture 8">
              <a:extLst>
                <a:ext uri="{FF2B5EF4-FFF2-40B4-BE49-F238E27FC236}">
                  <a16:creationId xmlns:a16="http://schemas.microsoft.com/office/drawing/2014/main" id="{55E7E507-4323-474D-A0D2-802DF6A83E4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79105" y="3252133"/>
              <a:ext cx="433097" cy="388433"/>
            </a:xfrm>
            <a:prstGeom prst="rect">
              <a:avLst/>
            </a:prstGeom>
          </p:spPr>
        </p:pic>
        <p:pic>
          <p:nvPicPr>
            <p:cNvPr id="10" name="Picture 9">
              <a:extLst>
                <a:ext uri="{FF2B5EF4-FFF2-40B4-BE49-F238E27FC236}">
                  <a16:creationId xmlns:a16="http://schemas.microsoft.com/office/drawing/2014/main" id="{8B3A7528-9AEF-4222-B4A1-397B19618B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21835" y="4283178"/>
              <a:ext cx="343039" cy="343039"/>
            </a:xfrm>
            <a:prstGeom prst="rect">
              <a:avLst/>
            </a:prstGeom>
          </p:spPr>
        </p:pic>
        <p:pic>
          <p:nvPicPr>
            <p:cNvPr id="11" name="Picture 10">
              <a:extLst>
                <a:ext uri="{FF2B5EF4-FFF2-40B4-BE49-F238E27FC236}">
                  <a16:creationId xmlns:a16="http://schemas.microsoft.com/office/drawing/2014/main" id="{599024AB-5855-4D7B-A553-E2B8FFD8100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04797" y="2527886"/>
              <a:ext cx="381712" cy="381712"/>
            </a:xfrm>
            <a:prstGeom prst="rect">
              <a:avLst/>
            </a:prstGeom>
          </p:spPr>
        </p:pic>
        <p:pic>
          <p:nvPicPr>
            <p:cNvPr id="12" name="Picture 11">
              <a:extLst>
                <a:ext uri="{FF2B5EF4-FFF2-40B4-BE49-F238E27FC236}">
                  <a16:creationId xmlns:a16="http://schemas.microsoft.com/office/drawing/2014/main" id="{1FF0B49E-F701-431C-9223-64EE5C4324A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84303" y="2966934"/>
              <a:ext cx="622701" cy="163017"/>
            </a:xfrm>
            <a:prstGeom prst="rect">
              <a:avLst/>
            </a:prstGeom>
          </p:spPr>
        </p:pic>
        <p:pic>
          <p:nvPicPr>
            <p:cNvPr id="13" name="Picture 12">
              <a:extLst>
                <a:ext uri="{FF2B5EF4-FFF2-40B4-BE49-F238E27FC236}">
                  <a16:creationId xmlns:a16="http://schemas.microsoft.com/office/drawing/2014/main" id="{33D36786-0515-4C66-B1D4-1F6F7DDDF99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994820" y="1934200"/>
              <a:ext cx="601666" cy="267921"/>
            </a:xfrm>
            <a:prstGeom prst="rect">
              <a:avLst/>
            </a:prstGeom>
          </p:spPr>
        </p:pic>
        <p:grpSp>
          <p:nvGrpSpPr>
            <p:cNvPr id="14" name="Group 13">
              <a:extLst>
                <a:ext uri="{FF2B5EF4-FFF2-40B4-BE49-F238E27FC236}">
                  <a16:creationId xmlns:a16="http://schemas.microsoft.com/office/drawing/2014/main" id="{6EA8A433-F019-4AD0-816A-5D6015BD00F7}"/>
                </a:ext>
              </a:extLst>
            </p:cNvPr>
            <p:cNvGrpSpPr/>
            <p:nvPr/>
          </p:nvGrpSpPr>
          <p:grpSpPr>
            <a:xfrm>
              <a:off x="5555031" y="969967"/>
              <a:ext cx="793569" cy="3578697"/>
              <a:chOff x="5555031" y="969967"/>
              <a:chExt cx="793569" cy="3578697"/>
            </a:xfrm>
          </p:grpSpPr>
          <p:pic>
            <p:nvPicPr>
              <p:cNvPr id="127" name="Picture 20" descr="ttp://legacy.cyark.org/images/logos/partner_logo_240_alt.png">
                <a:extLst>
                  <a:ext uri="{FF2B5EF4-FFF2-40B4-BE49-F238E27FC236}">
                    <a16:creationId xmlns:a16="http://schemas.microsoft.com/office/drawing/2014/main" id="{E2F5D609-E769-4164-A707-3CA7D55C547E}"/>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657106" y="3757276"/>
                <a:ext cx="589419" cy="14074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6" descr="ttps://static.mytaxi.com/images/blog/logo_blog.png">
                <a:extLst>
                  <a:ext uri="{FF2B5EF4-FFF2-40B4-BE49-F238E27FC236}">
                    <a16:creationId xmlns:a16="http://schemas.microsoft.com/office/drawing/2014/main" id="{7511D7C4-81E9-41D0-8F36-95CE35EA963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733300" y="2642579"/>
                <a:ext cx="437031" cy="175153"/>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a:extLst>
                  <a:ext uri="{FF2B5EF4-FFF2-40B4-BE49-F238E27FC236}">
                    <a16:creationId xmlns:a16="http://schemas.microsoft.com/office/drawing/2014/main" id="{568185F0-6AFE-448E-A6CD-927FB71541C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694319" y="4088659"/>
                <a:ext cx="514992" cy="82740"/>
              </a:xfrm>
              <a:prstGeom prst="rect">
                <a:avLst/>
              </a:prstGeom>
            </p:spPr>
          </p:pic>
          <p:pic>
            <p:nvPicPr>
              <p:cNvPr id="130" name="Picture 76" descr="ttps://www.pagerduty.com/wp-content/uploads/2016/01/datadog_logo.png">
                <a:extLst>
                  <a:ext uri="{FF2B5EF4-FFF2-40B4-BE49-F238E27FC236}">
                    <a16:creationId xmlns:a16="http://schemas.microsoft.com/office/drawing/2014/main" id="{CC2A1127-C43E-4BC2-872B-14D39D9A86C2}"/>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5661946" y="1642210"/>
                <a:ext cx="579739" cy="15434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00" descr="ttps://s3.amazonaws.com/awsmp-logos/000+Alert+Logic.png">
                <a:extLst>
                  <a:ext uri="{FF2B5EF4-FFF2-40B4-BE49-F238E27FC236}">
                    <a16:creationId xmlns:a16="http://schemas.microsoft.com/office/drawing/2014/main" id="{54D69CF0-8E66-4165-9178-22BA36C38282}"/>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629390" y="969967"/>
                <a:ext cx="644850" cy="12416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2" descr="ttps://d2e70e9yced57e.cloudfront.net/common/product/images/banking/capital-one-360-checking-account_1133">
                <a:extLst>
                  <a:ext uri="{FF2B5EF4-FFF2-40B4-BE49-F238E27FC236}">
                    <a16:creationId xmlns:a16="http://schemas.microsoft.com/office/drawing/2014/main" id="{4CDDA0F4-C214-4A86-9CD5-138B56C529BB}"/>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555031" y="1180824"/>
                <a:ext cx="793569" cy="276212"/>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0" descr="ttps://www.cloudexpoasiahk.com/__media/2017-exh-logos/kingdee-E9-87-91-E8-9D-B6--E6-96-B0LOGO-_2015.png">
                <a:extLst>
                  <a:ext uri="{FF2B5EF4-FFF2-40B4-BE49-F238E27FC236}">
                    <a16:creationId xmlns:a16="http://schemas.microsoft.com/office/drawing/2014/main" id="{B8433548-FFAF-4985-AD1A-6116C7AF1EA3}"/>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654229" y="2332541"/>
                <a:ext cx="595173" cy="10026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a:extLst>
                  <a:ext uri="{FF2B5EF4-FFF2-40B4-BE49-F238E27FC236}">
                    <a16:creationId xmlns:a16="http://schemas.microsoft.com/office/drawing/2014/main" id="{4F963123-F003-44C4-B34F-033E447FD631}"/>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682657" y="3350224"/>
                <a:ext cx="538316" cy="140272"/>
              </a:xfrm>
              <a:prstGeom prst="rect">
                <a:avLst/>
              </a:prstGeom>
            </p:spPr>
          </p:pic>
          <p:pic>
            <p:nvPicPr>
              <p:cNvPr id="135" name="Picture 134">
                <a:extLst>
                  <a:ext uri="{FF2B5EF4-FFF2-40B4-BE49-F238E27FC236}">
                    <a16:creationId xmlns:a16="http://schemas.microsoft.com/office/drawing/2014/main" id="{B7C12923-3ED9-423D-B3D0-BC632068A1CD}"/>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5616023" y="2949385"/>
                <a:ext cx="671584" cy="244870"/>
              </a:xfrm>
              <a:prstGeom prst="rect">
                <a:avLst/>
              </a:prstGeom>
            </p:spPr>
          </p:pic>
          <p:pic>
            <p:nvPicPr>
              <p:cNvPr id="136" name="Picture 135">
                <a:extLst>
                  <a:ext uri="{FF2B5EF4-FFF2-40B4-BE49-F238E27FC236}">
                    <a16:creationId xmlns:a16="http://schemas.microsoft.com/office/drawing/2014/main" id="{109FDFA4-5617-424B-B99E-90D2CA51893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714684" y="1996775"/>
                <a:ext cx="474263" cy="186990"/>
              </a:xfrm>
              <a:prstGeom prst="rect">
                <a:avLst/>
              </a:prstGeom>
            </p:spPr>
          </p:pic>
          <p:pic>
            <p:nvPicPr>
              <p:cNvPr id="137" name="Picture 36" descr="ttps://img.talkandroid.com/uploads/2016/02/zynga_red_logo.jpg">
                <a:extLst>
                  <a:ext uri="{FF2B5EF4-FFF2-40B4-BE49-F238E27FC236}">
                    <a16:creationId xmlns:a16="http://schemas.microsoft.com/office/drawing/2014/main" id="{87BB758C-0729-429E-B925-02344BE2EE82}"/>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5698927" y="4373428"/>
                <a:ext cx="505776" cy="175236"/>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84BA0AD8-920E-4B63-B2CD-FAA4E6386BD7}"/>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8031173" y="3923537"/>
              <a:ext cx="528961" cy="385387"/>
            </a:xfrm>
            <a:prstGeom prst="rect">
              <a:avLst/>
            </a:prstGeom>
          </p:spPr>
        </p:pic>
        <p:grpSp>
          <p:nvGrpSpPr>
            <p:cNvPr id="16" name="Group 15">
              <a:extLst>
                <a:ext uri="{FF2B5EF4-FFF2-40B4-BE49-F238E27FC236}">
                  <a16:creationId xmlns:a16="http://schemas.microsoft.com/office/drawing/2014/main" id="{DBE2F5D8-0761-46D0-A377-B8117B6C7B59}"/>
                </a:ext>
              </a:extLst>
            </p:cNvPr>
            <p:cNvGrpSpPr/>
            <p:nvPr/>
          </p:nvGrpSpPr>
          <p:grpSpPr>
            <a:xfrm>
              <a:off x="6358275" y="927513"/>
              <a:ext cx="803901" cy="3628640"/>
              <a:chOff x="6358275" y="927513"/>
              <a:chExt cx="803901" cy="3628640"/>
            </a:xfrm>
          </p:grpSpPr>
          <p:pic>
            <p:nvPicPr>
              <p:cNvPr id="116" name="Picture 115">
                <a:extLst>
                  <a:ext uri="{FF2B5EF4-FFF2-40B4-BE49-F238E27FC236}">
                    <a16:creationId xmlns:a16="http://schemas.microsoft.com/office/drawing/2014/main" id="{D4AC026D-C8F1-4544-A622-C0431630F952}"/>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495149" y="1609184"/>
                <a:ext cx="530152" cy="192024"/>
              </a:xfrm>
              <a:prstGeom prst="rect">
                <a:avLst/>
              </a:prstGeom>
            </p:spPr>
          </p:pic>
          <p:pic>
            <p:nvPicPr>
              <p:cNvPr id="117" name="Picture 116">
                <a:extLst>
                  <a:ext uri="{FF2B5EF4-FFF2-40B4-BE49-F238E27FC236}">
                    <a16:creationId xmlns:a16="http://schemas.microsoft.com/office/drawing/2014/main" id="{DDB88FD8-3770-4082-8C1F-9519DDA0B65E}"/>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6461658" y="3374481"/>
                <a:ext cx="597135" cy="146745"/>
              </a:xfrm>
              <a:prstGeom prst="rect">
                <a:avLst/>
              </a:prstGeom>
            </p:spPr>
          </p:pic>
          <p:pic>
            <p:nvPicPr>
              <p:cNvPr id="118" name="Picture 18" descr="ttp://www.sprintquip.com.au/file/74186/Commonwealth%20Bank%20White.png">
                <a:extLst>
                  <a:ext uri="{FF2B5EF4-FFF2-40B4-BE49-F238E27FC236}">
                    <a16:creationId xmlns:a16="http://schemas.microsoft.com/office/drawing/2014/main" id="{B67C8469-E72F-4295-8ED8-58525F79344D}"/>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6358275" y="1255934"/>
                <a:ext cx="803901" cy="23226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88" descr="ttps://files.mtstatic.com/site_5921/3930/0?Expires=1511322600&amp;Signature=Fp9k94eGckITsXZ82OvuZlaz-pD6mxaR">
                <a:extLst>
                  <a:ext uri="{FF2B5EF4-FFF2-40B4-BE49-F238E27FC236}">
                    <a16:creationId xmlns:a16="http://schemas.microsoft.com/office/drawing/2014/main" id="{43425082-E231-4AB8-AAEF-F31D079D6C4D}"/>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6567523" y="4409408"/>
                <a:ext cx="385405" cy="14674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94" descr="ttps://cdn.techinasia.com/wp-content/uploads/2016/05/app-annie-logo.png">
                <a:extLst>
                  <a:ext uri="{FF2B5EF4-FFF2-40B4-BE49-F238E27FC236}">
                    <a16:creationId xmlns:a16="http://schemas.microsoft.com/office/drawing/2014/main" id="{F7109BCB-CB47-45FA-96E5-EE93BCA3E50D}"/>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6526291" y="927513"/>
                <a:ext cx="467869" cy="15804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CF798D48-8561-46B3-82EB-9ACE8E235A92}"/>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6548804" y="1980256"/>
                <a:ext cx="422842" cy="207228"/>
              </a:xfrm>
              <a:prstGeom prst="rect">
                <a:avLst/>
              </a:prstGeom>
            </p:spPr>
          </p:pic>
          <p:pic>
            <p:nvPicPr>
              <p:cNvPr id="122" name="Picture 121">
                <a:extLst>
                  <a:ext uri="{FF2B5EF4-FFF2-40B4-BE49-F238E27FC236}">
                    <a16:creationId xmlns:a16="http://schemas.microsoft.com/office/drawing/2014/main" id="{57F02098-752D-4414-B3B7-D7AB82DB0B90}"/>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6580193" y="3996030"/>
                <a:ext cx="360064" cy="350738"/>
              </a:xfrm>
              <a:prstGeom prst="rect">
                <a:avLst/>
              </a:prstGeom>
            </p:spPr>
          </p:pic>
          <p:pic>
            <p:nvPicPr>
              <p:cNvPr id="123" name="Picture 122">
                <a:extLst>
                  <a:ext uri="{FF2B5EF4-FFF2-40B4-BE49-F238E27FC236}">
                    <a16:creationId xmlns:a16="http://schemas.microsoft.com/office/drawing/2014/main" id="{3D7C1F46-0C3E-40C2-9DE9-6898A858BF4D}"/>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6466547" y="2285603"/>
                <a:ext cx="587356" cy="168945"/>
              </a:xfrm>
              <a:prstGeom prst="rect">
                <a:avLst/>
              </a:prstGeom>
            </p:spPr>
          </p:pic>
          <p:pic>
            <p:nvPicPr>
              <p:cNvPr id="124" name="Picture 123">
                <a:extLst>
                  <a:ext uri="{FF2B5EF4-FFF2-40B4-BE49-F238E27FC236}">
                    <a16:creationId xmlns:a16="http://schemas.microsoft.com/office/drawing/2014/main" id="{6D338FD0-DBF3-46AF-81BA-A430923494D3}"/>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6580193" y="3685416"/>
                <a:ext cx="360064" cy="223971"/>
              </a:xfrm>
              <a:prstGeom prst="rect">
                <a:avLst/>
              </a:prstGeom>
            </p:spPr>
          </p:pic>
          <p:pic>
            <p:nvPicPr>
              <p:cNvPr id="125" name="Picture 124">
                <a:extLst>
                  <a:ext uri="{FF2B5EF4-FFF2-40B4-BE49-F238E27FC236}">
                    <a16:creationId xmlns:a16="http://schemas.microsoft.com/office/drawing/2014/main" id="{9ACAA211-6FFF-49A6-B067-110965865FC4}"/>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6506298" y="2661533"/>
                <a:ext cx="507855" cy="182677"/>
              </a:xfrm>
              <a:prstGeom prst="rect">
                <a:avLst/>
              </a:prstGeom>
            </p:spPr>
          </p:pic>
          <p:pic>
            <p:nvPicPr>
              <p:cNvPr id="126" name="Picture 125">
                <a:extLst>
                  <a:ext uri="{FF2B5EF4-FFF2-40B4-BE49-F238E27FC236}">
                    <a16:creationId xmlns:a16="http://schemas.microsoft.com/office/drawing/2014/main" id="{750501D4-0471-42EB-9BD9-965BB6D467A2}"/>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6623987" y="2928169"/>
                <a:ext cx="272476" cy="272476"/>
              </a:xfrm>
              <a:prstGeom prst="rect">
                <a:avLst/>
              </a:prstGeom>
            </p:spPr>
          </p:pic>
        </p:grpSp>
        <p:grpSp>
          <p:nvGrpSpPr>
            <p:cNvPr id="17" name="Group 16">
              <a:extLst>
                <a:ext uri="{FF2B5EF4-FFF2-40B4-BE49-F238E27FC236}">
                  <a16:creationId xmlns:a16="http://schemas.microsoft.com/office/drawing/2014/main" id="{97D35BBA-B739-4D88-91F1-530501E317FD}"/>
                </a:ext>
              </a:extLst>
            </p:cNvPr>
            <p:cNvGrpSpPr/>
            <p:nvPr/>
          </p:nvGrpSpPr>
          <p:grpSpPr>
            <a:xfrm>
              <a:off x="7184719" y="942595"/>
              <a:ext cx="678543" cy="3566179"/>
              <a:chOff x="7184719" y="942595"/>
              <a:chExt cx="678543" cy="3566179"/>
            </a:xfrm>
          </p:grpSpPr>
          <p:pic>
            <p:nvPicPr>
              <p:cNvPr id="105" name="Picture 104">
                <a:extLst>
                  <a:ext uri="{FF2B5EF4-FFF2-40B4-BE49-F238E27FC236}">
                    <a16:creationId xmlns:a16="http://schemas.microsoft.com/office/drawing/2014/main" id="{3FB8FB5C-117F-4DB9-A5C7-3DC7A2E595BD}"/>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7184719" y="3368433"/>
                <a:ext cx="678543" cy="173028"/>
              </a:xfrm>
              <a:prstGeom prst="rect">
                <a:avLst/>
              </a:prstGeom>
            </p:spPr>
          </p:pic>
          <p:pic>
            <p:nvPicPr>
              <p:cNvPr id="106" name="Picture 105">
                <a:extLst>
                  <a:ext uri="{FF2B5EF4-FFF2-40B4-BE49-F238E27FC236}">
                    <a16:creationId xmlns:a16="http://schemas.microsoft.com/office/drawing/2014/main" id="{EA1B8E5D-1373-409C-A555-313F53C708D9}"/>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7285439" y="2920951"/>
                <a:ext cx="477102" cy="279694"/>
              </a:xfrm>
              <a:prstGeom prst="rect">
                <a:avLst/>
              </a:prstGeom>
            </p:spPr>
          </p:pic>
          <p:pic>
            <p:nvPicPr>
              <p:cNvPr id="107" name="Picture 24" descr="ttp://thriftswap.weebly.com/uploads/2/9/0/3/29036565/5miles-logo_orig.png">
                <a:extLst>
                  <a:ext uri="{FF2B5EF4-FFF2-40B4-BE49-F238E27FC236}">
                    <a16:creationId xmlns:a16="http://schemas.microsoft.com/office/drawing/2014/main" id="{EBB4EA43-F13D-425C-A09A-075F9383BA1F}"/>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7264580" y="4335618"/>
                <a:ext cx="518820" cy="17315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8" descr="ttps://www.tangocard.com/wp-content/themes/tc/images/tangocard.png">
                <a:extLst>
                  <a:ext uri="{FF2B5EF4-FFF2-40B4-BE49-F238E27FC236}">
                    <a16:creationId xmlns:a16="http://schemas.microsoft.com/office/drawing/2014/main" id="{7102A5AD-60AA-4D46-8D3B-BDBECC1EAAEA}"/>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7334658" y="3680141"/>
                <a:ext cx="378665" cy="21670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80" descr="ttp://kpcbweb2.s3.amazonaws.com/companies/613/logo/original/helix_logo_rgb_4c_square_padding.png?1477515">
                <a:extLst>
                  <a:ext uri="{FF2B5EF4-FFF2-40B4-BE49-F238E27FC236}">
                    <a16:creationId xmlns:a16="http://schemas.microsoft.com/office/drawing/2014/main" id="{E30D637A-408C-4C8C-A3EF-9CFD40066007}"/>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7261511" y="1974469"/>
                <a:ext cx="524959" cy="20187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24" descr="ttp://media-cf.assets-cdk.com/websites/content/infiniti-elk-grove/genericCard/834b362e-ecb0-4cdd-97db-88">
                <a:extLst>
                  <a:ext uri="{FF2B5EF4-FFF2-40B4-BE49-F238E27FC236}">
                    <a16:creationId xmlns:a16="http://schemas.microsoft.com/office/drawing/2014/main" id="{F2469BA5-F55D-485B-A685-A26DA603EA12}"/>
                  </a:ext>
                </a:extLst>
              </p:cNvPr>
              <p:cNvPicPr>
                <a:picLocks noChangeAspect="1" noChangeArrowheads="1"/>
              </p:cNvPicPr>
              <p:nvPr/>
            </p:nvPicPr>
            <p:blipFill rotWithShape="1">
              <a:blip r:embed="rId41" cstate="print">
                <a:extLst>
                  <a:ext uri="{28A0092B-C50C-407E-A947-70E740481C1C}">
                    <a14:useLocalDpi xmlns:a14="http://schemas.microsoft.com/office/drawing/2010/main"/>
                  </a:ext>
                </a:extLst>
              </a:blip>
              <a:srcRect/>
              <a:stretch/>
            </p:blipFill>
            <p:spPr bwMode="auto">
              <a:xfrm>
                <a:off x="7249497" y="1571491"/>
                <a:ext cx="548987" cy="29916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28" descr="ttps://forums.meteor.com/uploads/default/111/f54044cd9453982d.png">
                <a:extLst>
                  <a:ext uri="{FF2B5EF4-FFF2-40B4-BE49-F238E27FC236}">
                    <a16:creationId xmlns:a16="http://schemas.microsoft.com/office/drawing/2014/main" id="{B7D2DC04-7A14-4ABC-92EB-9410FD676C3E}"/>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7276498" y="2638141"/>
                <a:ext cx="494985" cy="11714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42" descr="ttps://upload.wikimedia.org/wikipedia/commons/thumb/2/20/Linden_Lab_logo.svg/2000px-Linden_Lab_logo.svg.">
                <a:extLst>
                  <a:ext uri="{FF2B5EF4-FFF2-40B4-BE49-F238E27FC236}">
                    <a16:creationId xmlns:a16="http://schemas.microsoft.com/office/drawing/2014/main" id="{AA3A9C0B-0AD6-4C40-B33B-EE94EAAA2892}"/>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7228938" y="2295019"/>
                <a:ext cx="590105" cy="16115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a:extLst>
                  <a:ext uri="{FF2B5EF4-FFF2-40B4-BE49-F238E27FC236}">
                    <a16:creationId xmlns:a16="http://schemas.microsoft.com/office/drawing/2014/main" id="{CB41E519-092F-4A18-A637-254A283701BA}"/>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7223924" y="1188134"/>
                <a:ext cx="600133" cy="300067"/>
              </a:xfrm>
              <a:prstGeom prst="rect">
                <a:avLst/>
              </a:prstGeom>
            </p:spPr>
          </p:pic>
          <p:pic>
            <p:nvPicPr>
              <p:cNvPr id="114" name="Picture 113">
                <a:extLst>
                  <a:ext uri="{FF2B5EF4-FFF2-40B4-BE49-F238E27FC236}">
                    <a16:creationId xmlns:a16="http://schemas.microsoft.com/office/drawing/2014/main" id="{0F726D58-1807-4CFD-A7ED-281CE28450A6}"/>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7305008" y="4071102"/>
                <a:ext cx="437965" cy="111032"/>
              </a:xfrm>
              <a:prstGeom prst="rect">
                <a:avLst/>
              </a:prstGeom>
            </p:spPr>
          </p:pic>
          <p:pic>
            <p:nvPicPr>
              <p:cNvPr id="115" name="Picture 114">
                <a:extLst>
                  <a:ext uri="{FF2B5EF4-FFF2-40B4-BE49-F238E27FC236}">
                    <a16:creationId xmlns:a16="http://schemas.microsoft.com/office/drawing/2014/main" id="{D26DF48C-C2F9-421B-99A9-CDBE88EB3F3C}"/>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204388" y="942595"/>
                <a:ext cx="639204" cy="150309"/>
              </a:xfrm>
              <a:prstGeom prst="rect">
                <a:avLst/>
              </a:prstGeom>
            </p:spPr>
          </p:pic>
        </p:grpSp>
        <p:grpSp>
          <p:nvGrpSpPr>
            <p:cNvPr id="18" name="Group 17">
              <a:extLst>
                <a:ext uri="{FF2B5EF4-FFF2-40B4-BE49-F238E27FC236}">
                  <a16:creationId xmlns:a16="http://schemas.microsoft.com/office/drawing/2014/main" id="{D84B00C0-DFCE-40CF-A0C0-CE7997815CAB}"/>
                </a:ext>
              </a:extLst>
            </p:cNvPr>
            <p:cNvGrpSpPr/>
            <p:nvPr/>
          </p:nvGrpSpPr>
          <p:grpSpPr>
            <a:xfrm>
              <a:off x="926566" y="953650"/>
              <a:ext cx="720632" cy="3618461"/>
              <a:chOff x="926566" y="953650"/>
              <a:chExt cx="720632" cy="3618461"/>
            </a:xfrm>
          </p:grpSpPr>
          <p:pic>
            <p:nvPicPr>
              <p:cNvPr id="94" name="Picture 93">
                <a:extLst>
                  <a:ext uri="{FF2B5EF4-FFF2-40B4-BE49-F238E27FC236}">
                    <a16:creationId xmlns:a16="http://schemas.microsoft.com/office/drawing/2014/main" id="{7C501E38-11C4-45AE-8242-E08714C112DD}"/>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926566" y="3064407"/>
                <a:ext cx="720632" cy="100416"/>
              </a:xfrm>
              <a:prstGeom prst="rect">
                <a:avLst/>
              </a:prstGeom>
            </p:spPr>
          </p:pic>
          <p:pic>
            <p:nvPicPr>
              <p:cNvPr id="95" name="Picture 56" descr="ttps://www.washingtonpost.com/graphics/2017/national/harvey-rescues/img/wp_white_2x.png">
                <a:extLst>
                  <a:ext uri="{FF2B5EF4-FFF2-40B4-BE49-F238E27FC236}">
                    <a16:creationId xmlns:a16="http://schemas.microsoft.com/office/drawing/2014/main" id="{E31A116B-B2E2-4DCF-B006-42B3F34B8E14}"/>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1140625" y="4321523"/>
                <a:ext cx="292514" cy="25058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676D44AC-AC05-4EDA-8500-F119923470B3}"/>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997608" y="1605171"/>
                <a:ext cx="578549" cy="190111"/>
              </a:xfrm>
              <a:prstGeom prst="rect">
                <a:avLst/>
              </a:prstGeom>
            </p:spPr>
          </p:pic>
          <p:pic>
            <p:nvPicPr>
              <p:cNvPr id="97" name="Picture 96">
                <a:extLst>
                  <a:ext uri="{FF2B5EF4-FFF2-40B4-BE49-F238E27FC236}">
                    <a16:creationId xmlns:a16="http://schemas.microsoft.com/office/drawing/2014/main" id="{FE1D833B-AC5C-44D8-87D7-ECC6ABBC9310}"/>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1016197" y="4108469"/>
                <a:ext cx="541371" cy="102879"/>
              </a:xfrm>
              <a:prstGeom prst="rect">
                <a:avLst/>
              </a:prstGeom>
            </p:spPr>
          </p:pic>
          <p:pic>
            <p:nvPicPr>
              <p:cNvPr id="98" name="Picture 144" descr="ttps://upload.wikimedia.org/wikipedia/commons/thumb/6/67/Morningstar_Logo.svg/2000px-Morningstar_Logo.sv">
                <a:extLst>
                  <a:ext uri="{FF2B5EF4-FFF2-40B4-BE49-F238E27FC236}">
                    <a16:creationId xmlns:a16="http://schemas.microsoft.com/office/drawing/2014/main" id="{D6A5BEA9-070E-4CD1-A398-A59FDBB9956B}"/>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970966" y="2669116"/>
                <a:ext cx="631832" cy="13331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2B88BF03-A785-47A0-B0F4-8B6AA92927E1}"/>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1007022" y="953650"/>
                <a:ext cx="559720" cy="146926"/>
              </a:xfrm>
              <a:prstGeom prst="rect">
                <a:avLst/>
              </a:prstGeom>
            </p:spPr>
          </p:pic>
          <p:pic>
            <p:nvPicPr>
              <p:cNvPr id="100" name="Picture 16" descr="ttp://raccareers.net/images/logo.png">
                <a:extLst>
                  <a:ext uri="{FF2B5EF4-FFF2-40B4-BE49-F238E27FC236}">
                    <a16:creationId xmlns:a16="http://schemas.microsoft.com/office/drawing/2014/main" id="{74D25D4C-CD75-419B-AC6E-DF3D36C3D905}"/>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1053259" y="3309013"/>
                <a:ext cx="467246" cy="29745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88535E1B-E085-43D0-A884-B57173E47F92}"/>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988714" y="2349724"/>
                <a:ext cx="596336" cy="89686"/>
              </a:xfrm>
              <a:prstGeom prst="rect">
                <a:avLst/>
              </a:prstGeom>
            </p:spPr>
          </p:pic>
          <p:pic>
            <p:nvPicPr>
              <p:cNvPr id="102" name="Picture 101">
                <a:extLst>
                  <a:ext uri="{FF2B5EF4-FFF2-40B4-BE49-F238E27FC236}">
                    <a16:creationId xmlns:a16="http://schemas.microsoft.com/office/drawing/2014/main" id="{E946A216-9468-4E4B-8CFA-E91172B1B2DD}"/>
                  </a:ext>
                </a:extLst>
              </p:cNvPr>
              <p:cNvPicPr>
                <a:picLocks noChangeAspect="1"/>
              </p:cNvPicPr>
              <p:nvPr/>
            </p:nvPicPr>
            <p:blipFill>
              <a:blip r:embed="rId55" cstate="print">
                <a:extLst>
                  <a:ext uri="{28A0092B-C50C-407E-A947-70E740481C1C}">
                    <a14:useLocalDpi xmlns:a14="http://schemas.microsoft.com/office/drawing/2010/main"/>
                  </a:ext>
                </a:extLst>
              </a:blip>
              <a:stretch>
                <a:fillRect/>
              </a:stretch>
            </p:blipFill>
            <p:spPr>
              <a:xfrm>
                <a:off x="990374" y="3729173"/>
                <a:ext cx="593016" cy="188792"/>
              </a:xfrm>
              <a:prstGeom prst="rect">
                <a:avLst/>
              </a:prstGeom>
            </p:spPr>
          </p:pic>
          <p:pic>
            <p:nvPicPr>
              <p:cNvPr id="103" name="Picture 102">
                <a:extLst>
                  <a:ext uri="{FF2B5EF4-FFF2-40B4-BE49-F238E27FC236}">
                    <a16:creationId xmlns:a16="http://schemas.microsoft.com/office/drawing/2014/main" id="{17C8AEC7-A76A-4DBE-A6CF-3C37E5CFFEC9}"/>
                  </a:ext>
                </a:extLst>
              </p:cNvPr>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1077531" y="1227203"/>
                <a:ext cx="418702" cy="189091"/>
              </a:xfrm>
              <a:prstGeom prst="rect">
                <a:avLst/>
              </a:prstGeom>
            </p:spPr>
          </p:pic>
          <p:pic>
            <p:nvPicPr>
              <p:cNvPr id="104" name="Picture 103">
                <a:extLst>
                  <a:ext uri="{FF2B5EF4-FFF2-40B4-BE49-F238E27FC236}">
                    <a16:creationId xmlns:a16="http://schemas.microsoft.com/office/drawing/2014/main" id="{E30873AD-DE23-4CD0-8BC7-9BD5AA671D65}"/>
                  </a:ext>
                </a:extLst>
              </p:cNvPr>
              <p:cNvPicPr>
                <a:picLocks noChangeAspect="1"/>
              </p:cNvPicPr>
              <p:nvPr/>
            </p:nvPicPr>
            <p:blipFill>
              <a:blip r:embed="rId57"/>
              <a:stretch>
                <a:fillRect/>
              </a:stretch>
            </p:blipFill>
            <p:spPr>
              <a:xfrm>
                <a:off x="986426" y="1957623"/>
                <a:ext cx="600912" cy="183721"/>
              </a:xfrm>
              <a:prstGeom prst="rect">
                <a:avLst/>
              </a:prstGeom>
            </p:spPr>
          </p:pic>
        </p:grpSp>
        <p:pic>
          <p:nvPicPr>
            <p:cNvPr id="19" name="Picture 18">
              <a:extLst>
                <a:ext uri="{FF2B5EF4-FFF2-40B4-BE49-F238E27FC236}">
                  <a16:creationId xmlns:a16="http://schemas.microsoft.com/office/drawing/2014/main" id="{31690F6D-94A6-4F6F-845F-91CA152B556E}"/>
                </a:ext>
              </a:extLst>
            </p:cNvPr>
            <p:cNvPicPr>
              <a:picLocks noChangeAspect="1"/>
            </p:cNvPicPr>
            <p:nvPr/>
          </p:nvPicPr>
          <p:blipFill>
            <a:blip r:embed="rId58"/>
            <a:stretch>
              <a:fillRect/>
            </a:stretch>
          </p:blipFill>
          <p:spPr>
            <a:xfrm>
              <a:off x="8150867" y="2247680"/>
              <a:ext cx="258153" cy="222870"/>
            </a:xfrm>
            <a:prstGeom prst="rect">
              <a:avLst/>
            </a:prstGeom>
          </p:spPr>
        </p:pic>
        <p:pic>
          <p:nvPicPr>
            <p:cNvPr id="20" name="Picture 19">
              <a:extLst>
                <a:ext uri="{FF2B5EF4-FFF2-40B4-BE49-F238E27FC236}">
                  <a16:creationId xmlns:a16="http://schemas.microsoft.com/office/drawing/2014/main" id="{0D784993-4529-4FB8-AABF-87B2BE5E1401}"/>
                </a:ext>
              </a:extLst>
            </p:cNvPr>
            <p:cNvPicPr>
              <a:picLocks noChangeAspect="1"/>
            </p:cNvPicPr>
            <p:nvPr/>
          </p:nvPicPr>
          <p:blipFill>
            <a:blip r:embed="rId59"/>
            <a:stretch>
              <a:fillRect/>
            </a:stretch>
          </p:blipFill>
          <p:spPr>
            <a:xfrm>
              <a:off x="8150867" y="4306189"/>
              <a:ext cx="289573" cy="213955"/>
            </a:xfrm>
            <a:prstGeom prst="rect">
              <a:avLst/>
            </a:prstGeom>
          </p:spPr>
        </p:pic>
        <p:grpSp>
          <p:nvGrpSpPr>
            <p:cNvPr id="21" name="Group 20">
              <a:extLst>
                <a:ext uri="{FF2B5EF4-FFF2-40B4-BE49-F238E27FC236}">
                  <a16:creationId xmlns:a16="http://schemas.microsoft.com/office/drawing/2014/main" id="{A0E66535-1F62-4CDE-8323-FACC3F969C42}"/>
                </a:ext>
              </a:extLst>
            </p:cNvPr>
            <p:cNvGrpSpPr/>
            <p:nvPr/>
          </p:nvGrpSpPr>
          <p:grpSpPr>
            <a:xfrm>
              <a:off x="4819616" y="942985"/>
              <a:ext cx="700177" cy="3622918"/>
              <a:chOff x="4819616" y="942985"/>
              <a:chExt cx="700177" cy="3622918"/>
            </a:xfrm>
          </p:grpSpPr>
          <p:pic>
            <p:nvPicPr>
              <p:cNvPr id="83" name="Picture 82">
                <a:extLst>
                  <a:ext uri="{FF2B5EF4-FFF2-40B4-BE49-F238E27FC236}">
                    <a16:creationId xmlns:a16="http://schemas.microsoft.com/office/drawing/2014/main" id="{00D884AD-2D8C-4EF4-A760-AE4DE5558B73}"/>
                  </a:ext>
                </a:extLst>
              </p:cNvPr>
              <p:cNvPicPr>
                <a:picLocks noChangeAspect="1"/>
              </p:cNvPicPr>
              <p:nvPr/>
            </p:nvPicPr>
            <p:blipFill>
              <a:blip r:embed="rId60" cstate="print">
                <a:extLst>
                  <a:ext uri="{28A0092B-C50C-407E-A947-70E740481C1C}">
                    <a14:useLocalDpi xmlns:a14="http://schemas.microsoft.com/office/drawing/2010/main"/>
                  </a:ext>
                </a:extLst>
              </a:blip>
              <a:stretch>
                <a:fillRect/>
              </a:stretch>
            </p:blipFill>
            <p:spPr>
              <a:xfrm>
                <a:off x="4846638" y="2657423"/>
                <a:ext cx="646133" cy="198431"/>
              </a:xfrm>
              <a:prstGeom prst="rect">
                <a:avLst/>
              </a:prstGeom>
            </p:spPr>
          </p:pic>
          <p:pic>
            <p:nvPicPr>
              <p:cNvPr id="84" name="Picture 83">
                <a:extLst>
                  <a:ext uri="{FF2B5EF4-FFF2-40B4-BE49-F238E27FC236}">
                    <a16:creationId xmlns:a16="http://schemas.microsoft.com/office/drawing/2014/main" id="{E12334C4-0A03-4281-B974-AC35BFEBA60B}"/>
                  </a:ext>
                </a:extLst>
              </p:cNvPr>
              <p:cNvPicPr>
                <a:picLocks noChangeAspect="1"/>
              </p:cNvPicPr>
              <p:nvPr/>
            </p:nvPicPr>
            <p:blipFill>
              <a:blip r:embed="rId61" cstate="print">
                <a:extLst>
                  <a:ext uri="{28A0092B-C50C-407E-A947-70E740481C1C}">
                    <a14:useLocalDpi xmlns:a14="http://schemas.microsoft.com/office/drawing/2010/main"/>
                  </a:ext>
                </a:extLst>
              </a:blip>
              <a:stretch>
                <a:fillRect/>
              </a:stretch>
            </p:blipFill>
            <p:spPr>
              <a:xfrm>
                <a:off x="4900960" y="2011190"/>
                <a:ext cx="537489" cy="140061"/>
              </a:xfrm>
              <a:prstGeom prst="rect">
                <a:avLst/>
              </a:prstGeom>
            </p:spPr>
          </p:pic>
          <p:pic>
            <p:nvPicPr>
              <p:cNvPr id="85" name="Picture 84">
                <a:extLst>
                  <a:ext uri="{FF2B5EF4-FFF2-40B4-BE49-F238E27FC236}">
                    <a16:creationId xmlns:a16="http://schemas.microsoft.com/office/drawing/2014/main" id="{FB55B464-2025-472E-8F78-09916778C6A4}"/>
                  </a:ext>
                </a:extLst>
              </p:cNvPr>
              <p:cNvPicPr>
                <a:picLocks noChangeAspect="1"/>
              </p:cNvPicPr>
              <p:nvPr/>
            </p:nvPicPr>
            <p:blipFill>
              <a:blip r:embed="rId62" cstate="print">
                <a:extLst>
                  <a:ext uri="{28A0092B-C50C-407E-A947-70E740481C1C}">
                    <a14:useLocalDpi xmlns:a14="http://schemas.microsoft.com/office/drawing/2010/main"/>
                  </a:ext>
                </a:extLst>
              </a:blip>
              <a:stretch>
                <a:fillRect/>
              </a:stretch>
            </p:blipFill>
            <p:spPr>
              <a:xfrm>
                <a:off x="4933181" y="4361714"/>
                <a:ext cx="473047" cy="204189"/>
              </a:xfrm>
              <a:prstGeom prst="rect">
                <a:avLst/>
              </a:prstGeom>
            </p:spPr>
          </p:pic>
          <p:pic>
            <p:nvPicPr>
              <p:cNvPr id="86" name="Picture 85">
                <a:extLst>
                  <a:ext uri="{FF2B5EF4-FFF2-40B4-BE49-F238E27FC236}">
                    <a16:creationId xmlns:a16="http://schemas.microsoft.com/office/drawing/2014/main" id="{A9ED5D33-5B38-4186-ACCF-622EC225C783}"/>
                  </a:ext>
                </a:extLst>
              </p:cNvPr>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4910220" y="4067623"/>
                <a:ext cx="518968" cy="117121"/>
              </a:xfrm>
              <a:prstGeom prst="rect">
                <a:avLst/>
              </a:prstGeom>
            </p:spPr>
          </p:pic>
          <p:pic>
            <p:nvPicPr>
              <p:cNvPr id="87" name="Picture 82" descr="ttps://upload.wikimedia.org/wikipedia/en/thumb/b/b0/Ancestry_logo_2016.svg/1280px-Ancestry_logo_2016.svg">
                <a:extLst>
                  <a:ext uri="{FF2B5EF4-FFF2-40B4-BE49-F238E27FC236}">
                    <a16:creationId xmlns:a16="http://schemas.microsoft.com/office/drawing/2014/main" id="{CBEEC844-C0E9-43FB-9E9C-96570A15F249}"/>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4878660" y="942985"/>
                <a:ext cx="582089" cy="10414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30" descr="ttp://pngimg.com/uploads/samsung_logo/samsung_logo_PNG12.png?i=1">
                <a:extLst>
                  <a:ext uri="{FF2B5EF4-FFF2-40B4-BE49-F238E27FC236}">
                    <a16:creationId xmlns:a16="http://schemas.microsoft.com/office/drawing/2014/main" id="{97C99715-5C3A-4906-B808-521791FE5B42}"/>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4819616" y="3320782"/>
                <a:ext cx="700177" cy="23070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descr="mage result for PREZI logo png">
                <a:extLst>
                  <a:ext uri="{FF2B5EF4-FFF2-40B4-BE49-F238E27FC236}">
                    <a16:creationId xmlns:a16="http://schemas.microsoft.com/office/drawing/2014/main" id="{23C883AD-9452-48C4-9927-D13AD4CCEADE}"/>
                  </a:ext>
                </a:extLst>
              </p:cNvPr>
              <p:cNvPicPr>
                <a:picLocks noChangeAspect="1" noChangeArrowheads="1"/>
              </p:cNvPicPr>
              <p:nvPr/>
            </p:nvPicPr>
            <p:blipFill>
              <a:blip r:embed="rId66" cstate="print">
                <a:extLst>
                  <a:ext uri="{28A0092B-C50C-407E-A947-70E740481C1C}">
                    <a14:useLocalDpi xmlns:a14="http://schemas.microsoft.com/office/drawing/2010/main"/>
                  </a:ext>
                </a:extLst>
              </a:blip>
              <a:srcRect/>
              <a:stretch>
                <a:fillRect/>
              </a:stretch>
            </p:blipFill>
            <p:spPr bwMode="auto">
              <a:xfrm>
                <a:off x="4916134" y="3002193"/>
                <a:ext cx="507141" cy="18573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B9E79CC2-EA5B-46FF-80B6-0ADBCEE864B1}"/>
                  </a:ext>
                </a:extLst>
              </p:cNvPr>
              <p:cNvPicPr>
                <a:picLocks noChangeAspect="1"/>
              </p:cNvPicPr>
              <p:nvPr/>
            </p:nvPicPr>
            <p:blipFill>
              <a:blip r:embed="rId67" cstate="print">
                <a:extLst>
                  <a:ext uri="{28A0092B-C50C-407E-A947-70E740481C1C}">
                    <a14:useLocalDpi xmlns:a14="http://schemas.microsoft.com/office/drawing/2010/main"/>
                  </a:ext>
                </a:extLst>
              </a:blip>
              <a:stretch>
                <a:fillRect/>
              </a:stretch>
            </p:blipFill>
            <p:spPr>
              <a:xfrm>
                <a:off x="4970151" y="2308438"/>
                <a:ext cx="399107" cy="125033"/>
              </a:xfrm>
              <a:prstGeom prst="rect">
                <a:avLst/>
              </a:prstGeom>
            </p:spPr>
          </p:pic>
          <p:pic>
            <p:nvPicPr>
              <p:cNvPr id="91" name="Picture 90">
                <a:extLst>
                  <a:ext uri="{FF2B5EF4-FFF2-40B4-BE49-F238E27FC236}">
                    <a16:creationId xmlns:a16="http://schemas.microsoft.com/office/drawing/2014/main" id="{852D916C-4749-475D-8601-6F30693E11F9}"/>
                  </a:ext>
                </a:extLst>
              </p:cNvPr>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4856226" y="1284576"/>
                <a:ext cx="626956" cy="93228"/>
              </a:xfrm>
              <a:prstGeom prst="rect">
                <a:avLst/>
              </a:prstGeom>
            </p:spPr>
          </p:pic>
          <p:pic>
            <p:nvPicPr>
              <p:cNvPr id="92" name="Picture 91">
                <a:extLst>
                  <a:ext uri="{FF2B5EF4-FFF2-40B4-BE49-F238E27FC236}">
                    <a16:creationId xmlns:a16="http://schemas.microsoft.com/office/drawing/2014/main" id="{66E4AFA8-E253-4D72-9CF0-12BCA2EADA7B}"/>
                  </a:ext>
                </a:extLst>
              </p:cNvPr>
              <p:cNvPicPr>
                <a:picLocks noChangeAspect="1"/>
              </p:cNvPicPr>
              <p:nvPr/>
            </p:nvPicPr>
            <p:blipFill rotWithShape="1">
              <a:blip r:embed="rId69"/>
              <a:srcRect t="28516" b="30847"/>
              <a:stretch/>
            </p:blipFill>
            <p:spPr>
              <a:xfrm>
                <a:off x="4910253" y="3685941"/>
                <a:ext cx="518903" cy="197958"/>
              </a:xfrm>
              <a:prstGeom prst="rect">
                <a:avLst/>
              </a:prstGeom>
            </p:spPr>
          </p:pic>
          <p:pic>
            <p:nvPicPr>
              <p:cNvPr id="93" name="Picture 92">
                <a:extLst>
                  <a:ext uri="{FF2B5EF4-FFF2-40B4-BE49-F238E27FC236}">
                    <a16:creationId xmlns:a16="http://schemas.microsoft.com/office/drawing/2014/main" id="{47A26DD0-AACA-4930-87CA-16F366847D9A}"/>
                  </a:ext>
                </a:extLst>
              </p:cNvPr>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4829033" y="1599837"/>
                <a:ext cx="681342" cy="206644"/>
              </a:xfrm>
              <a:prstGeom prst="rect">
                <a:avLst/>
              </a:prstGeom>
            </p:spPr>
          </p:pic>
        </p:grpSp>
        <p:pic>
          <p:nvPicPr>
            <p:cNvPr id="22" name="Picture 21">
              <a:extLst>
                <a:ext uri="{FF2B5EF4-FFF2-40B4-BE49-F238E27FC236}">
                  <a16:creationId xmlns:a16="http://schemas.microsoft.com/office/drawing/2014/main" id="{A0DB4B6D-6DF2-43C7-AEFD-E9516CA01E4C}"/>
                </a:ext>
              </a:extLst>
            </p:cNvPr>
            <p:cNvPicPr>
              <a:picLocks noChangeAspect="1"/>
            </p:cNvPicPr>
            <p:nvPr/>
          </p:nvPicPr>
          <p:blipFill>
            <a:blip r:embed="rId71" cstate="print">
              <a:extLst>
                <a:ext uri="{28A0092B-C50C-407E-A947-70E740481C1C}">
                  <a14:useLocalDpi xmlns:a14="http://schemas.microsoft.com/office/drawing/2010/main"/>
                </a:ext>
              </a:extLst>
            </a:blip>
            <a:stretch>
              <a:fillRect/>
            </a:stretch>
          </p:blipFill>
          <p:spPr>
            <a:xfrm>
              <a:off x="4116798" y="1242400"/>
              <a:ext cx="529349" cy="145903"/>
            </a:xfrm>
            <a:prstGeom prst="rect">
              <a:avLst/>
            </a:prstGeom>
          </p:spPr>
        </p:pic>
        <p:pic>
          <p:nvPicPr>
            <p:cNvPr id="23" name="Picture 44" descr="ttps://kaplan.com/wp-content/uploads/2017/01/Kaplan_logo.png">
              <a:extLst>
                <a:ext uri="{FF2B5EF4-FFF2-40B4-BE49-F238E27FC236}">
                  <a16:creationId xmlns:a16="http://schemas.microsoft.com/office/drawing/2014/main" id="{49AABFB6-075C-4E8C-883F-B407B99986BA}"/>
                </a:ext>
              </a:extLst>
            </p:cNvPr>
            <p:cNvPicPr>
              <a:picLocks noChangeAspect="1" noChangeArrowheads="1"/>
            </p:cNvPicPr>
            <p:nvPr/>
          </p:nvPicPr>
          <p:blipFill>
            <a:blip r:embed="rId72" cstate="print">
              <a:extLst>
                <a:ext uri="{BEBA8EAE-BF5A-486C-A8C5-ECC9F3942E4B}">
                  <a14:imgProps xmlns:a14="http://schemas.microsoft.com/office/drawing/2010/main">
                    <a14:imgLayer r:embed="rId73">
                      <a14:imgEffect>
                        <a14:brightnessContrast bright="45000"/>
                      </a14:imgEffect>
                    </a14:imgLayer>
                  </a14:imgProps>
                </a:ext>
                <a:ext uri="{28A0092B-C50C-407E-A947-70E740481C1C}">
                  <a14:useLocalDpi xmlns:a14="http://schemas.microsoft.com/office/drawing/2010/main"/>
                </a:ext>
              </a:extLst>
            </a:blip>
            <a:srcRect/>
            <a:stretch>
              <a:fillRect/>
            </a:stretch>
          </p:blipFill>
          <p:spPr bwMode="auto">
            <a:xfrm>
              <a:off x="4094558" y="2267154"/>
              <a:ext cx="573828" cy="1936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8" descr="ttps://www.distilled.net/uploads/andy_210416unroll.me.png">
              <a:extLst>
                <a:ext uri="{FF2B5EF4-FFF2-40B4-BE49-F238E27FC236}">
                  <a16:creationId xmlns:a16="http://schemas.microsoft.com/office/drawing/2014/main" id="{85313F3D-160E-4D81-8EF5-8DB6354547A6}"/>
                </a:ext>
              </a:extLst>
            </p:cNvPr>
            <p:cNvPicPr>
              <a:picLocks noChangeAspect="1" noChangeArrowheads="1"/>
            </p:cNvPicPr>
            <p:nvPr/>
          </p:nvPicPr>
          <p:blipFill>
            <a:blip r:embed="rId74" cstate="print">
              <a:extLst>
                <a:ext uri="{28A0092B-C50C-407E-A947-70E740481C1C}">
                  <a14:useLocalDpi xmlns:a14="http://schemas.microsoft.com/office/drawing/2010/main"/>
                </a:ext>
              </a:extLst>
            </a:blip>
            <a:srcRect/>
            <a:stretch>
              <a:fillRect/>
            </a:stretch>
          </p:blipFill>
          <p:spPr bwMode="auto">
            <a:xfrm>
              <a:off x="4089402" y="4016254"/>
              <a:ext cx="584140" cy="1950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4E02078-3368-460D-97A4-D65BDF065D38}"/>
                </a:ext>
              </a:extLst>
            </p:cNvPr>
            <p:cNvPicPr>
              <a:picLocks noChangeAspect="1"/>
            </p:cNvPicPr>
            <p:nvPr/>
          </p:nvPicPr>
          <p:blipFill>
            <a:blip r:embed="rId75" cstate="print">
              <a:extLst>
                <a:ext uri="{28A0092B-C50C-407E-A947-70E740481C1C}">
                  <a14:useLocalDpi xmlns:a14="http://schemas.microsoft.com/office/drawing/2010/main"/>
                </a:ext>
              </a:extLst>
            </a:blip>
            <a:stretch>
              <a:fillRect/>
            </a:stretch>
          </p:blipFill>
          <p:spPr>
            <a:xfrm>
              <a:off x="4103683" y="1602886"/>
              <a:ext cx="555579" cy="216675"/>
            </a:xfrm>
            <a:prstGeom prst="rect">
              <a:avLst/>
            </a:prstGeom>
          </p:spPr>
        </p:pic>
        <p:pic>
          <p:nvPicPr>
            <p:cNvPr id="26" name="Picture 25">
              <a:extLst>
                <a:ext uri="{FF2B5EF4-FFF2-40B4-BE49-F238E27FC236}">
                  <a16:creationId xmlns:a16="http://schemas.microsoft.com/office/drawing/2014/main" id="{9FF61CBA-9EE0-4965-93BD-2C94ADFBBCA5}"/>
                </a:ext>
              </a:extLst>
            </p:cNvPr>
            <p:cNvPicPr>
              <a:picLocks noChangeAspect="1"/>
            </p:cNvPicPr>
            <p:nvPr/>
          </p:nvPicPr>
          <p:blipFill>
            <a:blip r:embed="rId76" cstate="print">
              <a:extLst>
                <a:ext uri="{28A0092B-C50C-407E-A947-70E740481C1C}">
                  <a14:useLocalDpi xmlns:a14="http://schemas.microsoft.com/office/drawing/2010/main"/>
                </a:ext>
              </a:extLst>
            </a:blip>
            <a:stretch>
              <a:fillRect/>
            </a:stretch>
          </p:blipFill>
          <p:spPr>
            <a:xfrm>
              <a:off x="4071343" y="2600886"/>
              <a:ext cx="620258" cy="226708"/>
            </a:xfrm>
            <a:prstGeom prst="rect">
              <a:avLst/>
            </a:prstGeom>
          </p:spPr>
        </p:pic>
        <p:pic>
          <p:nvPicPr>
            <p:cNvPr id="27" name="Picture 26">
              <a:extLst>
                <a:ext uri="{FF2B5EF4-FFF2-40B4-BE49-F238E27FC236}">
                  <a16:creationId xmlns:a16="http://schemas.microsoft.com/office/drawing/2014/main" id="{282383F3-45A8-426B-AD0B-72BC2395169D}"/>
                </a:ext>
              </a:extLst>
            </p:cNvPr>
            <p:cNvPicPr>
              <a:picLocks noChangeAspect="1"/>
            </p:cNvPicPr>
            <p:nvPr/>
          </p:nvPicPr>
          <p:blipFill>
            <a:blip r:embed="rId77" cstate="print">
              <a:extLst>
                <a:ext uri="{28A0092B-C50C-407E-A947-70E740481C1C}">
                  <a14:useLocalDpi xmlns:a14="http://schemas.microsoft.com/office/drawing/2010/main"/>
                </a:ext>
              </a:extLst>
            </a:blip>
            <a:stretch>
              <a:fillRect/>
            </a:stretch>
          </p:blipFill>
          <p:spPr>
            <a:xfrm>
              <a:off x="4161713" y="949327"/>
              <a:ext cx="439518" cy="188713"/>
            </a:xfrm>
            <a:prstGeom prst="rect">
              <a:avLst/>
            </a:prstGeom>
          </p:spPr>
        </p:pic>
        <p:pic>
          <p:nvPicPr>
            <p:cNvPr id="28" name="Picture 27">
              <a:extLst>
                <a:ext uri="{FF2B5EF4-FFF2-40B4-BE49-F238E27FC236}">
                  <a16:creationId xmlns:a16="http://schemas.microsoft.com/office/drawing/2014/main" id="{B2631639-1FA0-419C-9091-7DF3A96DBAF7}"/>
                </a:ext>
              </a:extLst>
            </p:cNvPr>
            <p:cNvPicPr>
              <a:picLocks noChangeAspect="1"/>
            </p:cNvPicPr>
            <p:nvPr/>
          </p:nvPicPr>
          <p:blipFill>
            <a:blip r:embed="rId78" cstate="print">
              <a:extLst>
                <a:ext uri="{28A0092B-C50C-407E-A947-70E740481C1C}">
                  <a14:useLocalDpi xmlns:a14="http://schemas.microsoft.com/office/drawing/2010/main"/>
                </a:ext>
              </a:extLst>
            </a:blip>
            <a:stretch>
              <a:fillRect/>
            </a:stretch>
          </p:blipFill>
          <p:spPr>
            <a:xfrm>
              <a:off x="4211124" y="2942927"/>
              <a:ext cx="340697" cy="257787"/>
            </a:xfrm>
            <a:prstGeom prst="rect">
              <a:avLst/>
            </a:prstGeom>
          </p:spPr>
        </p:pic>
        <p:pic>
          <p:nvPicPr>
            <p:cNvPr id="29" name="Picture 28">
              <a:extLst>
                <a:ext uri="{FF2B5EF4-FFF2-40B4-BE49-F238E27FC236}">
                  <a16:creationId xmlns:a16="http://schemas.microsoft.com/office/drawing/2014/main" id="{7BD636BC-7E8E-44EA-9DB5-BA7DF7F6AA68}"/>
                </a:ext>
              </a:extLst>
            </p:cNvPr>
            <p:cNvPicPr>
              <a:picLocks noChangeAspect="1"/>
            </p:cNvPicPr>
            <p:nvPr/>
          </p:nvPicPr>
          <p:blipFill>
            <a:blip r:embed="rId79" cstate="print">
              <a:extLst>
                <a:ext uri="{28A0092B-C50C-407E-A947-70E740481C1C}">
                  <a14:useLocalDpi xmlns:a14="http://schemas.microsoft.com/office/drawing/2010/main"/>
                </a:ext>
              </a:extLst>
            </a:blip>
            <a:stretch>
              <a:fillRect/>
            </a:stretch>
          </p:blipFill>
          <p:spPr>
            <a:xfrm>
              <a:off x="4067732" y="1998921"/>
              <a:ext cx="627480" cy="138942"/>
            </a:xfrm>
            <a:prstGeom prst="rect">
              <a:avLst/>
            </a:prstGeom>
          </p:spPr>
        </p:pic>
        <p:pic>
          <p:nvPicPr>
            <p:cNvPr id="30" name="Picture 29">
              <a:extLst>
                <a:ext uri="{FF2B5EF4-FFF2-40B4-BE49-F238E27FC236}">
                  <a16:creationId xmlns:a16="http://schemas.microsoft.com/office/drawing/2014/main" id="{C8A2F589-C958-418E-AFCB-4F2FD9FA9FF0}"/>
                </a:ext>
              </a:extLst>
            </p:cNvPr>
            <p:cNvPicPr>
              <a:picLocks noChangeAspect="1"/>
            </p:cNvPicPr>
            <p:nvPr/>
          </p:nvPicPr>
          <p:blipFill>
            <a:blip r:embed="rId80" cstate="print">
              <a:extLst>
                <a:ext uri="{BEBA8EAE-BF5A-486C-A8C5-ECC9F3942E4B}">
                  <a14:imgProps xmlns:a14="http://schemas.microsoft.com/office/drawing/2010/main">
                    <a14:imgLayer r:embed="rId81">
                      <a14:imgEffect>
                        <a14:brightnessContrast bright="51000"/>
                      </a14:imgEffect>
                    </a14:imgLayer>
                  </a14:imgProps>
                </a:ext>
                <a:ext uri="{28A0092B-C50C-407E-A947-70E740481C1C}">
                  <a14:useLocalDpi xmlns:a14="http://schemas.microsoft.com/office/drawing/2010/main"/>
                </a:ext>
              </a:extLst>
            </a:blip>
            <a:stretch>
              <a:fillRect/>
            </a:stretch>
          </p:blipFill>
          <p:spPr>
            <a:xfrm>
              <a:off x="4097227" y="3401455"/>
              <a:ext cx="568490" cy="89790"/>
            </a:xfrm>
            <a:prstGeom prst="rect">
              <a:avLst/>
            </a:prstGeom>
          </p:spPr>
        </p:pic>
        <p:pic>
          <p:nvPicPr>
            <p:cNvPr id="31" name="Picture 30">
              <a:extLst>
                <a:ext uri="{FF2B5EF4-FFF2-40B4-BE49-F238E27FC236}">
                  <a16:creationId xmlns:a16="http://schemas.microsoft.com/office/drawing/2014/main" id="{53990047-EC4F-4DA2-B619-899EA4FF1626}"/>
                </a:ext>
              </a:extLst>
            </p:cNvPr>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4046009" y="3737355"/>
              <a:ext cx="670926" cy="163706"/>
            </a:xfrm>
            <a:prstGeom prst="rect">
              <a:avLst/>
            </a:prstGeom>
          </p:spPr>
        </p:pic>
        <p:pic>
          <p:nvPicPr>
            <p:cNvPr id="32" name="Picture 31">
              <a:extLst>
                <a:ext uri="{FF2B5EF4-FFF2-40B4-BE49-F238E27FC236}">
                  <a16:creationId xmlns:a16="http://schemas.microsoft.com/office/drawing/2014/main" id="{C77A73E2-9D3E-47A6-B3A2-BB656E316491}"/>
                </a:ext>
              </a:extLst>
            </p:cNvPr>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a:xfrm>
              <a:off x="4438396" y="4267953"/>
              <a:ext cx="350298" cy="361419"/>
            </a:xfrm>
            <a:prstGeom prst="rect">
              <a:avLst/>
            </a:prstGeom>
          </p:spPr>
        </p:pic>
        <p:grpSp>
          <p:nvGrpSpPr>
            <p:cNvPr id="33" name="Group 32">
              <a:extLst>
                <a:ext uri="{FF2B5EF4-FFF2-40B4-BE49-F238E27FC236}">
                  <a16:creationId xmlns:a16="http://schemas.microsoft.com/office/drawing/2014/main" id="{29199F43-DD5E-4117-A42E-5720941567D3}"/>
                </a:ext>
              </a:extLst>
            </p:cNvPr>
            <p:cNvGrpSpPr/>
            <p:nvPr/>
          </p:nvGrpSpPr>
          <p:grpSpPr>
            <a:xfrm>
              <a:off x="3240165" y="958775"/>
              <a:ext cx="697272" cy="3715624"/>
              <a:chOff x="3240165" y="958775"/>
              <a:chExt cx="697272" cy="3715624"/>
            </a:xfrm>
          </p:grpSpPr>
          <p:pic>
            <p:nvPicPr>
              <p:cNvPr id="70" name="Picture 69">
                <a:extLst>
                  <a:ext uri="{FF2B5EF4-FFF2-40B4-BE49-F238E27FC236}">
                    <a16:creationId xmlns:a16="http://schemas.microsoft.com/office/drawing/2014/main" id="{29DE27B5-E71E-49AF-BC4A-CD4A0A547F3F}"/>
                  </a:ext>
                </a:extLst>
              </p:cNvPr>
              <p:cNvPicPr>
                <a:picLocks noChangeAspect="1"/>
              </p:cNvPicPr>
              <p:nvPr/>
            </p:nvPicPr>
            <p:blipFill>
              <a:blip r:embed="rId84" cstate="print">
                <a:extLst>
                  <a:ext uri="{28A0092B-C50C-407E-A947-70E740481C1C}">
                    <a14:useLocalDpi xmlns:a14="http://schemas.microsoft.com/office/drawing/2010/main"/>
                  </a:ext>
                </a:extLst>
              </a:blip>
              <a:stretch>
                <a:fillRect/>
              </a:stretch>
            </p:blipFill>
            <p:spPr>
              <a:xfrm>
                <a:off x="3258433" y="1127409"/>
                <a:ext cx="660737" cy="281988"/>
              </a:xfrm>
              <a:prstGeom prst="rect">
                <a:avLst/>
              </a:prstGeom>
            </p:spPr>
          </p:pic>
          <p:pic>
            <p:nvPicPr>
              <p:cNvPr id="71" name="Picture 70">
                <a:extLst>
                  <a:ext uri="{FF2B5EF4-FFF2-40B4-BE49-F238E27FC236}">
                    <a16:creationId xmlns:a16="http://schemas.microsoft.com/office/drawing/2014/main" id="{5E56DF67-E9A0-40AB-AD13-208812B5A89A}"/>
                  </a:ext>
                </a:extLst>
              </p:cNvPr>
              <p:cNvPicPr>
                <a:picLocks noChangeAspect="1"/>
              </p:cNvPicPr>
              <p:nvPr/>
            </p:nvPicPr>
            <p:blipFill>
              <a:blip r:embed="rId85" cstate="print">
                <a:extLst>
                  <a:ext uri="{28A0092B-C50C-407E-A947-70E740481C1C}">
                    <a14:useLocalDpi xmlns:a14="http://schemas.microsoft.com/office/drawing/2010/main"/>
                  </a:ext>
                </a:extLst>
              </a:blip>
              <a:stretch>
                <a:fillRect/>
              </a:stretch>
            </p:blipFill>
            <p:spPr>
              <a:xfrm>
                <a:off x="3403241" y="4011562"/>
                <a:ext cx="371121" cy="256391"/>
              </a:xfrm>
              <a:prstGeom prst="rect">
                <a:avLst/>
              </a:prstGeom>
            </p:spPr>
          </p:pic>
          <p:pic>
            <p:nvPicPr>
              <p:cNvPr id="72" name="Picture 116" descr="ttp://dka575ofm4ao0.cloudfront.net/pages-transactional_logos/retina/718/jSikv1dTPCWptMAn8RYt">
                <a:extLst>
                  <a:ext uri="{FF2B5EF4-FFF2-40B4-BE49-F238E27FC236}">
                    <a16:creationId xmlns:a16="http://schemas.microsoft.com/office/drawing/2014/main" id="{F99EAE7E-3DAE-4E4C-AB22-2EBA976C688F}"/>
                  </a:ext>
                </a:extLst>
              </p:cNvPr>
              <p:cNvPicPr>
                <a:picLocks noChangeAspect="1" noChangeArrowheads="1"/>
              </p:cNvPicPr>
              <p:nvPr/>
            </p:nvPicPr>
            <p:blipFill rotWithShape="1">
              <a:blip r:embed="rId86" cstate="print">
                <a:extLst>
                  <a:ext uri="{28A0092B-C50C-407E-A947-70E740481C1C}">
                    <a14:useLocalDpi xmlns:a14="http://schemas.microsoft.com/office/drawing/2010/main"/>
                  </a:ext>
                </a:extLst>
              </a:blip>
              <a:srcRect/>
              <a:stretch/>
            </p:blipFill>
            <p:spPr bwMode="auto">
              <a:xfrm>
                <a:off x="3319843" y="2308286"/>
                <a:ext cx="537917" cy="13565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ttps://upload.wikimedia.org/wikipedia/en/thumb/2/2e/Monsanto_logo.svg/1280px-Monsanto_logo.svg.png">
                <a:extLst>
                  <a:ext uri="{FF2B5EF4-FFF2-40B4-BE49-F238E27FC236}">
                    <a16:creationId xmlns:a16="http://schemas.microsoft.com/office/drawing/2014/main" id="{820BD871-8D6C-4C93-A023-38472A112592}"/>
                  </a:ext>
                </a:extLst>
              </p:cNvPr>
              <p:cNvPicPr>
                <a:picLocks noChangeAspect="1" noChangeArrowheads="1"/>
              </p:cNvPicPr>
              <p:nvPr/>
            </p:nvPicPr>
            <p:blipFill>
              <a:blip r:embed="rId87" cstate="print">
                <a:extLst>
                  <a:ext uri="{28A0092B-C50C-407E-A947-70E740481C1C}">
                    <a14:useLocalDpi xmlns:a14="http://schemas.microsoft.com/office/drawing/2010/main"/>
                  </a:ext>
                </a:extLst>
              </a:blip>
              <a:srcRect/>
              <a:stretch>
                <a:fillRect/>
              </a:stretch>
            </p:blipFill>
            <p:spPr bwMode="auto">
              <a:xfrm>
                <a:off x="3240165" y="2595785"/>
                <a:ext cx="697272" cy="22388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96045125-A50A-4175-A2E0-3F785CA82C06}"/>
                  </a:ext>
                </a:extLst>
              </p:cNvPr>
              <p:cNvPicPr>
                <a:picLocks noChangeAspect="1"/>
              </p:cNvPicPr>
              <p:nvPr/>
            </p:nvPicPr>
            <p:blipFill>
              <a:blip r:embed="rId88" cstate="print">
                <a:extLst>
                  <a:ext uri="{28A0092B-C50C-407E-A947-70E740481C1C}">
                    <a14:useLocalDpi xmlns:a14="http://schemas.microsoft.com/office/drawing/2010/main"/>
                  </a:ext>
                </a:extLst>
              </a:blip>
              <a:stretch>
                <a:fillRect/>
              </a:stretch>
            </p:blipFill>
            <p:spPr>
              <a:xfrm>
                <a:off x="3304109" y="3403703"/>
                <a:ext cx="569385" cy="102489"/>
              </a:xfrm>
              <a:prstGeom prst="rect">
                <a:avLst/>
              </a:prstGeom>
            </p:spPr>
          </p:pic>
          <p:pic>
            <p:nvPicPr>
              <p:cNvPr id="75" name="Picture 74">
                <a:extLst>
                  <a:ext uri="{FF2B5EF4-FFF2-40B4-BE49-F238E27FC236}">
                    <a16:creationId xmlns:a16="http://schemas.microsoft.com/office/drawing/2014/main" id="{18022A34-66F0-41C3-B093-29344002CA8E}"/>
                  </a:ext>
                </a:extLst>
              </p:cNvPr>
              <p:cNvPicPr>
                <a:picLocks noChangeAspect="1"/>
              </p:cNvPicPr>
              <p:nvPr/>
            </p:nvPicPr>
            <p:blipFill>
              <a:blip r:embed="rId89" cstate="print">
                <a:extLst>
                  <a:ext uri="{28A0092B-C50C-407E-A947-70E740481C1C}">
                    <a14:useLocalDpi xmlns:a14="http://schemas.microsoft.com/office/drawing/2010/main"/>
                  </a:ext>
                </a:extLst>
              </a:blip>
              <a:stretch>
                <a:fillRect/>
              </a:stretch>
            </p:blipFill>
            <p:spPr>
              <a:xfrm>
                <a:off x="3354271" y="958775"/>
                <a:ext cx="469060" cy="100355"/>
              </a:xfrm>
              <a:prstGeom prst="rect">
                <a:avLst/>
              </a:prstGeom>
            </p:spPr>
          </p:pic>
          <p:pic>
            <p:nvPicPr>
              <p:cNvPr id="76" name="Picture 75" descr="A picture containing clipart&#10;&#10;Description generated with high confidence">
                <a:extLst>
                  <a:ext uri="{FF2B5EF4-FFF2-40B4-BE49-F238E27FC236}">
                    <a16:creationId xmlns:a16="http://schemas.microsoft.com/office/drawing/2014/main" id="{E61D79DB-87AA-48A7-9FAB-831F8F25AB32}"/>
                  </a:ext>
                </a:extLst>
              </p:cNvPr>
              <p:cNvPicPr>
                <a:picLocks noChangeAspect="1"/>
              </p:cNvPicPr>
              <p:nvPr/>
            </p:nvPicPr>
            <p:blipFill>
              <a:blip r:embed="rId90" cstate="print">
                <a:extLst>
                  <a:ext uri="{28A0092B-C50C-407E-A947-70E740481C1C}">
                    <a14:useLocalDpi xmlns:a14="http://schemas.microsoft.com/office/drawing/2010/main"/>
                  </a:ext>
                </a:extLst>
              </a:blip>
              <a:stretch>
                <a:fillRect/>
              </a:stretch>
            </p:blipFill>
            <p:spPr>
              <a:xfrm>
                <a:off x="3293716" y="1974469"/>
                <a:ext cx="590171" cy="148133"/>
              </a:xfrm>
              <a:prstGeom prst="rect">
                <a:avLst/>
              </a:prstGeom>
            </p:spPr>
          </p:pic>
          <p:pic>
            <p:nvPicPr>
              <p:cNvPr id="77" name="Picture 76">
                <a:extLst>
                  <a:ext uri="{FF2B5EF4-FFF2-40B4-BE49-F238E27FC236}">
                    <a16:creationId xmlns:a16="http://schemas.microsoft.com/office/drawing/2014/main" id="{F75FC18C-4F3D-46B1-B543-CBBF2390CCBE}"/>
                  </a:ext>
                </a:extLst>
              </p:cNvPr>
              <p:cNvPicPr>
                <a:picLocks noChangeAspect="1"/>
              </p:cNvPicPr>
              <p:nvPr/>
            </p:nvPicPr>
            <p:blipFill>
              <a:blip r:embed="rId91"/>
              <a:stretch>
                <a:fillRect/>
              </a:stretch>
            </p:blipFill>
            <p:spPr>
              <a:xfrm>
                <a:off x="3442996" y="4365889"/>
                <a:ext cx="301803" cy="308510"/>
              </a:xfrm>
              <a:prstGeom prst="rect">
                <a:avLst/>
              </a:prstGeom>
            </p:spPr>
          </p:pic>
          <p:pic>
            <p:nvPicPr>
              <p:cNvPr id="78" name="Picture 77">
                <a:extLst>
                  <a:ext uri="{FF2B5EF4-FFF2-40B4-BE49-F238E27FC236}">
                    <a16:creationId xmlns:a16="http://schemas.microsoft.com/office/drawing/2014/main" id="{483DDF6D-C9B9-4091-8F21-0F6D226E142E}"/>
                  </a:ext>
                </a:extLst>
              </p:cNvPr>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a:xfrm>
                <a:off x="3310508" y="1618924"/>
                <a:ext cx="556586" cy="214468"/>
              </a:xfrm>
              <a:prstGeom prst="rect">
                <a:avLst/>
              </a:prstGeom>
            </p:spPr>
          </p:pic>
          <p:pic>
            <p:nvPicPr>
              <p:cNvPr id="79" name="Picture 78">
                <a:extLst>
                  <a:ext uri="{FF2B5EF4-FFF2-40B4-BE49-F238E27FC236}">
                    <a16:creationId xmlns:a16="http://schemas.microsoft.com/office/drawing/2014/main" id="{13BB5CC8-FC30-4BAC-9CE3-96B1B8AB5C01}"/>
                  </a:ext>
                </a:extLst>
              </p:cNvPr>
              <p:cNvPicPr>
                <a:picLocks noChangeAspect="1"/>
              </p:cNvPicPr>
              <p:nvPr/>
            </p:nvPicPr>
            <p:blipFill rotWithShape="1">
              <a:blip r:embed="rId93"/>
              <a:srcRect t="30908" b="32626"/>
              <a:stretch/>
            </p:blipFill>
            <p:spPr>
              <a:xfrm>
                <a:off x="3252232" y="2966934"/>
                <a:ext cx="673139" cy="197889"/>
              </a:xfrm>
              <a:prstGeom prst="rect">
                <a:avLst/>
              </a:prstGeom>
            </p:spPr>
          </p:pic>
          <p:grpSp>
            <p:nvGrpSpPr>
              <p:cNvPr id="80" name="Group 79">
                <a:extLst>
                  <a:ext uri="{FF2B5EF4-FFF2-40B4-BE49-F238E27FC236}">
                    <a16:creationId xmlns:a16="http://schemas.microsoft.com/office/drawing/2014/main" id="{CEE2FC5B-CFBC-45C1-A2CB-6ACD4B327146}"/>
                  </a:ext>
                </a:extLst>
              </p:cNvPr>
              <p:cNvGrpSpPr/>
              <p:nvPr/>
            </p:nvGrpSpPr>
            <p:grpSpPr>
              <a:xfrm>
                <a:off x="3281624" y="3775092"/>
                <a:ext cx="614354" cy="172829"/>
                <a:chOff x="4542125" y="2169309"/>
                <a:chExt cx="1104376" cy="310681"/>
              </a:xfrm>
            </p:grpSpPr>
            <p:pic>
              <p:nvPicPr>
                <p:cNvPr id="81" name="Picture 110" descr="ttps://daks2k3a4ib2z.cloudfront.net/5746d4c4a3e009bb4d9ac858/5948c94bb0d3db0e7a723eea_Segment_stacked_2C">
                  <a:extLst>
                    <a:ext uri="{FF2B5EF4-FFF2-40B4-BE49-F238E27FC236}">
                      <a16:creationId xmlns:a16="http://schemas.microsoft.com/office/drawing/2014/main" id="{B6417E9B-692E-40C0-9C0E-BA9FCE83D44A}"/>
                    </a:ext>
                  </a:extLst>
                </p:cNvPr>
                <p:cNvPicPr>
                  <a:picLocks noChangeAspect="1" noChangeArrowheads="1"/>
                </p:cNvPicPr>
                <p:nvPr/>
              </p:nvPicPr>
              <p:blipFill rotWithShape="1">
                <a:blip r:embed="rId94" cstate="print">
                  <a:extLst>
                    <a:ext uri="{28A0092B-C50C-407E-A947-70E740481C1C}">
                      <a14:useLocalDpi xmlns:a14="http://schemas.microsoft.com/office/drawing/2010/main"/>
                    </a:ext>
                  </a:extLst>
                </a:blip>
                <a:srcRect/>
                <a:stretch/>
              </p:blipFill>
              <p:spPr bwMode="auto">
                <a:xfrm>
                  <a:off x="4902163" y="2188827"/>
                  <a:ext cx="744338" cy="24067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10" descr="ttps://daks2k3a4ib2z.cloudfront.net/5746d4c4a3e009bb4d9ac858/5948c94bb0d3db0e7a723eea_Segment_stacked_2C">
                  <a:extLst>
                    <a:ext uri="{FF2B5EF4-FFF2-40B4-BE49-F238E27FC236}">
                      <a16:creationId xmlns:a16="http://schemas.microsoft.com/office/drawing/2014/main" id="{8C542BF3-841B-49EA-AE10-3106D9CA7747}"/>
                    </a:ext>
                  </a:extLst>
                </p:cNvPr>
                <p:cNvPicPr>
                  <a:picLocks noChangeAspect="1" noChangeArrowheads="1"/>
                </p:cNvPicPr>
                <p:nvPr/>
              </p:nvPicPr>
              <p:blipFill rotWithShape="1">
                <a:blip r:embed="rId95" cstate="print">
                  <a:extLst>
                    <a:ext uri="{28A0092B-C50C-407E-A947-70E740481C1C}">
                      <a14:useLocalDpi xmlns:a14="http://schemas.microsoft.com/office/drawing/2010/main"/>
                    </a:ext>
                  </a:extLst>
                </a:blip>
                <a:srcRect t="-11818"/>
                <a:stretch/>
              </p:blipFill>
              <p:spPr bwMode="auto">
                <a:xfrm>
                  <a:off x="4542125" y="2169309"/>
                  <a:ext cx="302761" cy="31068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4" name="Group 33">
              <a:extLst>
                <a:ext uri="{FF2B5EF4-FFF2-40B4-BE49-F238E27FC236}">
                  <a16:creationId xmlns:a16="http://schemas.microsoft.com/office/drawing/2014/main" id="{93094FBB-531F-489D-95D5-6613D996ABE6}"/>
                </a:ext>
              </a:extLst>
            </p:cNvPr>
            <p:cNvGrpSpPr/>
            <p:nvPr/>
          </p:nvGrpSpPr>
          <p:grpSpPr>
            <a:xfrm>
              <a:off x="1688161" y="933648"/>
              <a:ext cx="777820" cy="3562084"/>
              <a:chOff x="1688161" y="933648"/>
              <a:chExt cx="777820" cy="3562084"/>
            </a:xfrm>
          </p:grpSpPr>
          <p:pic>
            <p:nvPicPr>
              <p:cNvPr id="59" name="Picture 58">
                <a:extLst>
                  <a:ext uri="{FF2B5EF4-FFF2-40B4-BE49-F238E27FC236}">
                    <a16:creationId xmlns:a16="http://schemas.microsoft.com/office/drawing/2014/main" id="{3D147527-4B8D-46E4-9FB5-EC953AC16286}"/>
                  </a:ext>
                </a:extLst>
              </p:cNvPr>
              <p:cNvPicPr>
                <a:picLocks noChangeAspect="1"/>
              </p:cNvPicPr>
              <p:nvPr/>
            </p:nvPicPr>
            <p:blipFill>
              <a:blip r:embed="rId96" cstate="print">
                <a:extLst>
                  <a:ext uri="{28A0092B-C50C-407E-A947-70E740481C1C}">
                    <a14:useLocalDpi xmlns:a14="http://schemas.microsoft.com/office/drawing/2010/main"/>
                  </a:ext>
                </a:extLst>
              </a:blip>
              <a:stretch>
                <a:fillRect/>
              </a:stretch>
            </p:blipFill>
            <p:spPr>
              <a:xfrm>
                <a:off x="1840193" y="3020802"/>
                <a:ext cx="473757" cy="159941"/>
              </a:xfrm>
              <a:prstGeom prst="rect">
                <a:avLst/>
              </a:prstGeom>
            </p:spPr>
          </p:pic>
          <p:pic>
            <p:nvPicPr>
              <p:cNvPr id="60" name="Picture 2" descr="mage result for mcdonald's logo png">
                <a:extLst>
                  <a:ext uri="{FF2B5EF4-FFF2-40B4-BE49-F238E27FC236}">
                    <a16:creationId xmlns:a16="http://schemas.microsoft.com/office/drawing/2014/main" id="{10066338-8948-4400-94F4-1C89EEE6FEC1}"/>
                  </a:ext>
                </a:extLst>
              </p:cNvPr>
              <p:cNvPicPr>
                <a:picLocks noChangeAspect="1" noChangeArrowheads="1"/>
              </p:cNvPicPr>
              <p:nvPr/>
            </p:nvPicPr>
            <p:blipFill>
              <a:blip r:embed="rId97" cstate="print">
                <a:extLst>
                  <a:ext uri="{28A0092B-C50C-407E-A947-70E740481C1C}">
                    <a14:useLocalDpi xmlns:a14="http://schemas.microsoft.com/office/drawing/2010/main"/>
                  </a:ext>
                </a:extLst>
              </a:blip>
              <a:srcRect/>
              <a:stretch>
                <a:fillRect/>
              </a:stretch>
            </p:blipFill>
            <p:spPr bwMode="auto">
              <a:xfrm>
                <a:off x="1891027" y="2605707"/>
                <a:ext cx="372088" cy="2604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ttps://p5.zdassets.com/hc/settings_assets/1213359/200377628/b5DZMbPcMVuA5UyI3eADQQ-logo.png">
                <a:extLst>
                  <a:ext uri="{FF2B5EF4-FFF2-40B4-BE49-F238E27FC236}">
                    <a16:creationId xmlns:a16="http://schemas.microsoft.com/office/drawing/2014/main" id="{44A296E7-293C-4C74-8221-C0989C219F12}"/>
                  </a:ext>
                </a:extLst>
              </p:cNvPr>
              <p:cNvPicPr>
                <a:picLocks noChangeAspect="1" noChangeArrowheads="1"/>
              </p:cNvPicPr>
              <p:nvPr/>
            </p:nvPicPr>
            <p:blipFill>
              <a:blip r:embed="rId98" cstate="print">
                <a:extLst>
                  <a:ext uri="{28A0092B-C50C-407E-A947-70E740481C1C}">
                    <a14:useLocalDpi xmlns:a14="http://schemas.microsoft.com/office/drawing/2010/main"/>
                  </a:ext>
                </a:extLst>
              </a:blip>
              <a:srcRect/>
              <a:stretch>
                <a:fillRect/>
              </a:stretch>
            </p:blipFill>
            <p:spPr bwMode="auto">
              <a:xfrm>
                <a:off x="1793873" y="1672185"/>
                <a:ext cx="566397" cy="943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E0085B82-9478-4C06-9DCD-186E552C1307}"/>
                  </a:ext>
                </a:extLst>
              </p:cNvPr>
              <p:cNvPicPr>
                <a:picLocks noChangeAspect="1"/>
              </p:cNvPicPr>
              <p:nvPr/>
            </p:nvPicPr>
            <p:blipFill>
              <a:blip r:embed="rId99" cstate="print">
                <a:extLst>
                  <a:ext uri="{28A0092B-C50C-407E-A947-70E740481C1C}">
                    <a14:useLocalDpi xmlns:a14="http://schemas.microsoft.com/office/drawing/2010/main"/>
                  </a:ext>
                </a:extLst>
              </a:blip>
              <a:stretch>
                <a:fillRect/>
              </a:stretch>
            </p:blipFill>
            <p:spPr>
              <a:xfrm>
                <a:off x="1860751" y="3387803"/>
                <a:ext cx="432641" cy="134291"/>
              </a:xfrm>
              <a:prstGeom prst="rect">
                <a:avLst/>
              </a:prstGeom>
            </p:spPr>
          </p:pic>
          <p:pic>
            <p:nvPicPr>
              <p:cNvPr id="63" name="Picture 62">
                <a:extLst>
                  <a:ext uri="{FF2B5EF4-FFF2-40B4-BE49-F238E27FC236}">
                    <a16:creationId xmlns:a16="http://schemas.microsoft.com/office/drawing/2014/main" id="{0BEB573C-8B00-4601-BC39-4DF26EE39A6C}"/>
                  </a:ext>
                </a:extLst>
              </p:cNvPr>
              <p:cNvPicPr>
                <a:picLocks noChangeAspect="1"/>
              </p:cNvPicPr>
              <p:nvPr/>
            </p:nvPicPr>
            <p:blipFill>
              <a:blip r:embed="rId100" cstate="print">
                <a:extLst>
                  <a:ext uri="{28A0092B-C50C-407E-A947-70E740481C1C}">
                    <a14:useLocalDpi xmlns:a14="http://schemas.microsoft.com/office/drawing/2010/main"/>
                  </a:ext>
                </a:extLst>
              </a:blip>
              <a:stretch>
                <a:fillRect/>
              </a:stretch>
            </p:blipFill>
            <p:spPr>
              <a:xfrm>
                <a:off x="1775394" y="1250890"/>
                <a:ext cx="603354" cy="206146"/>
              </a:xfrm>
              <a:prstGeom prst="rect">
                <a:avLst/>
              </a:prstGeom>
            </p:spPr>
          </p:pic>
          <p:pic>
            <p:nvPicPr>
              <p:cNvPr id="64" name="Picture 63">
                <a:extLst>
                  <a:ext uri="{FF2B5EF4-FFF2-40B4-BE49-F238E27FC236}">
                    <a16:creationId xmlns:a16="http://schemas.microsoft.com/office/drawing/2014/main" id="{B430019E-669E-428D-AFF0-27490D8B0C69}"/>
                  </a:ext>
                </a:extLst>
              </p:cNvPr>
              <p:cNvPicPr>
                <a:picLocks noChangeAspect="1"/>
              </p:cNvPicPr>
              <p:nvPr/>
            </p:nvPicPr>
            <p:blipFill>
              <a:blip r:embed="rId101" cstate="print">
                <a:extLst>
                  <a:ext uri="{28A0092B-C50C-407E-A947-70E740481C1C}">
                    <a14:useLocalDpi xmlns:a14="http://schemas.microsoft.com/office/drawing/2010/main"/>
                  </a:ext>
                </a:extLst>
              </a:blip>
              <a:stretch>
                <a:fillRect/>
              </a:stretch>
            </p:blipFill>
            <p:spPr>
              <a:xfrm>
                <a:off x="1801949" y="1966047"/>
                <a:ext cx="550244" cy="204691"/>
              </a:xfrm>
              <a:prstGeom prst="rect">
                <a:avLst/>
              </a:prstGeom>
            </p:spPr>
          </p:pic>
          <p:pic>
            <p:nvPicPr>
              <p:cNvPr id="65" name="Picture 64">
                <a:extLst>
                  <a:ext uri="{FF2B5EF4-FFF2-40B4-BE49-F238E27FC236}">
                    <a16:creationId xmlns:a16="http://schemas.microsoft.com/office/drawing/2014/main" id="{D1B6289A-982A-42F6-A9BE-DAC136D19654}"/>
                  </a:ext>
                </a:extLst>
              </p:cNvPr>
              <p:cNvPicPr>
                <a:picLocks noChangeAspect="1"/>
              </p:cNvPicPr>
              <p:nvPr/>
            </p:nvPicPr>
            <p:blipFill>
              <a:blip r:embed="rId102" cstate="print">
                <a:extLst>
                  <a:ext uri="{28A0092B-C50C-407E-A947-70E740481C1C}">
                    <a14:useLocalDpi xmlns:a14="http://schemas.microsoft.com/office/drawing/2010/main"/>
                  </a:ext>
                </a:extLst>
              </a:blip>
              <a:stretch>
                <a:fillRect/>
              </a:stretch>
            </p:blipFill>
            <p:spPr>
              <a:xfrm>
                <a:off x="1749740" y="4077608"/>
                <a:ext cx="654662" cy="121940"/>
              </a:xfrm>
              <a:prstGeom prst="rect">
                <a:avLst/>
              </a:prstGeom>
            </p:spPr>
          </p:pic>
          <p:pic>
            <p:nvPicPr>
              <p:cNvPr id="66" name="Picture 65">
                <a:extLst>
                  <a:ext uri="{FF2B5EF4-FFF2-40B4-BE49-F238E27FC236}">
                    <a16:creationId xmlns:a16="http://schemas.microsoft.com/office/drawing/2014/main" id="{29EFD692-99C1-46F5-BA40-B7B02068AB74}"/>
                  </a:ext>
                </a:extLst>
              </p:cNvPr>
              <p:cNvPicPr>
                <a:picLocks noChangeAspect="1"/>
              </p:cNvPicPr>
              <p:nvPr/>
            </p:nvPicPr>
            <p:blipFill>
              <a:blip r:embed="rId103" cstate="print">
                <a:extLst>
                  <a:ext uri="{28A0092B-C50C-407E-A947-70E740481C1C}">
                    <a14:useLocalDpi xmlns:a14="http://schemas.microsoft.com/office/drawing/2010/main"/>
                  </a:ext>
                </a:extLst>
              </a:blip>
              <a:stretch>
                <a:fillRect/>
              </a:stretch>
            </p:blipFill>
            <p:spPr>
              <a:xfrm>
                <a:off x="1842722" y="933648"/>
                <a:ext cx="468698" cy="118176"/>
              </a:xfrm>
              <a:prstGeom prst="rect">
                <a:avLst/>
              </a:prstGeom>
            </p:spPr>
          </p:pic>
          <p:pic>
            <p:nvPicPr>
              <p:cNvPr id="67" name="Picture 66">
                <a:extLst>
                  <a:ext uri="{FF2B5EF4-FFF2-40B4-BE49-F238E27FC236}">
                    <a16:creationId xmlns:a16="http://schemas.microsoft.com/office/drawing/2014/main" id="{D21A2405-F173-4199-AB75-9429C45C7DF2}"/>
                  </a:ext>
                </a:extLst>
              </p:cNvPr>
              <p:cNvPicPr>
                <a:picLocks noChangeAspect="1"/>
              </p:cNvPicPr>
              <p:nvPr/>
            </p:nvPicPr>
            <p:blipFill>
              <a:blip r:embed="rId104" cstate="print">
                <a:extLst>
                  <a:ext uri="{28A0092B-C50C-407E-A947-70E740481C1C}">
                    <a14:useLocalDpi xmlns:a14="http://schemas.microsoft.com/office/drawing/2010/main"/>
                  </a:ext>
                </a:extLst>
              </a:blip>
              <a:stretch>
                <a:fillRect/>
              </a:stretch>
            </p:blipFill>
            <p:spPr>
              <a:xfrm>
                <a:off x="1805744" y="4292236"/>
                <a:ext cx="542655" cy="203496"/>
              </a:xfrm>
              <a:prstGeom prst="rect">
                <a:avLst/>
              </a:prstGeom>
            </p:spPr>
          </p:pic>
          <p:pic>
            <p:nvPicPr>
              <p:cNvPr id="68" name="Picture 67">
                <a:extLst>
                  <a:ext uri="{FF2B5EF4-FFF2-40B4-BE49-F238E27FC236}">
                    <a16:creationId xmlns:a16="http://schemas.microsoft.com/office/drawing/2014/main" id="{CD387AA0-20F6-4345-82FB-EDF265C15764}"/>
                  </a:ext>
                </a:extLst>
              </p:cNvPr>
              <p:cNvPicPr>
                <a:picLocks noChangeAspect="1"/>
              </p:cNvPicPr>
              <p:nvPr/>
            </p:nvPicPr>
            <p:blipFill>
              <a:blip r:embed="rId105" cstate="print">
                <a:extLst>
                  <a:ext uri="{28A0092B-C50C-407E-A947-70E740481C1C}">
                    <a14:useLocalDpi xmlns:a14="http://schemas.microsoft.com/office/drawing/2010/main" val="0"/>
                  </a:ext>
                </a:extLst>
              </a:blip>
              <a:stretch>
                <a:fillRect/>
              </a:stretch>
            </p:blipFill>
            <p:spPr>
              <a:xfrm>
                <a:off x="1782286" y="2326116"/>
                <a:ext cx="589571" cy="180664"/>
              </a:xfrm>
              <a:prstGeom prst="rect">
                <a:avLst/>
              </a:prstGeom>
            </p:spPr>
          </p:pic>
          <p:pic>
            <p:nvPicPr>
              <p:cNvPr id="69" name="Picture 114" descr="ttps://upload.wikimedia.org/wikipedia/en/thumb/e/e6/Scotiabank_Logo.svg/1024px-Scotiabank_Logo.svg.png">
                <a:extLst>
                  <a:ext uri="{FF2B5EF4-FFF2-40B4-BE49-F238E27FC236}">
                    <a16:creationId xmlns:a16="http://schemas.microsoft.com/office/drawing/2014/main" id="{AB2146DB-C5CB-4A73-B7E8-CB424E0B377A}"/>
                  </a:ext>
                </a:extLst>
              </p:cNvPr>
              <p:cNvPicPr>
                <a:picLocks noChangeAspect="1" noChangeArrowheads="1"/>
              </p:cNvPicPr>
              <p:nvPr/>
            </p:nvPicPr>
            <p:blipFill>
              <a:blip r:embed="rId106" cstate="print">
                <a:extLst>
                  <a:ext uri="{28A0092B-C50C-407E-A947-70E740481C1C}">
                    <a14:useLocalDpi xmlns:a14="http://schemas.microsoft.com/office/drawing/2010/main"/>
                  </a:ext>
                </a:extLst>
              </a:blip>
              <a:srcRect/>
              <a:stretch>
                <a:fillRect/>
              </a:stretch>
            </p:blipFill>
            <p:spPr bwMode="auto">
              <a:xfrm>
                <a:off x="1688161" y="3764037"/>
                <a:ext cx="777820" cy="1405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A82914C3-CEDB-4F6F-8F60-583490E16075}"/>
                </a:ext>
              </a:extLst>
            </p:cNvPr>
            <p:cNvGrpSpPr/>
            <p:nvPr/>
          </p:nvGrpSpPr>
          <p:grpSpPr>
            <a:xfrm>
              <a:off x="2414758" y="907155"/>
              <a:ext cx="840666" cy="3596874"/>
              <a:chOff x="2299224" y="907155"/>
              <a:chExt cx="840666" cy="3596874"/>
            </a:xfrm>
          </p:grpSpPr>
          <p:pic>
            <p:nvPicPr>
              <p:cNvPr id="48" name="Picture 10" descr="ttps://upload.wikimedia.org/wikipedia/commons/thumb/7/75/Caltech_Logo.svg/2000px-Caltech_Logo.svg.png">
                <a:extLst>
                  <a:ext uri="{FF2B5EF4-FFF2-40B4-BE49-F238E27FC236}">
                    <a16:creationId xmlns:a16="http://schemas.microsoft.com/office/drawing/2014/main" id="{6046705F-33D7-4165-8538-BCB610FA3AF8}"/>
                  </a:ext>
                </a:extLst>
              </p:cNvPr>
              <p:cNvPicPr>
                <a:picLocks noChangeAspect="1" noChangeArrowheads="1"/>
              </p:cNvPicPr>
              <p:nvPr/>
            </p:nvPicPr>
            <p:blipFill>
              <a:blip r:embed="rId107" cstate="print">
                <a:extLst>
                  <a:ext uri="{28A0092B-C50C-407E-A947-70E740481C1C}">
                    <a14:useLocalDpi xmlns:a14="http://schemas.microsoft.com/office/drawing/2010/main"/>
                  </a:ext>
                </a:extLst>
              </a:blip>
              <a:srcRect/>
              <a:stretch>
                <a:fillRect/>
              </a:stretch>
            </p:blipFill>
            <p:spPr bwMode="auto">
              <a:xfrm>
                <a:off x="2478406" y="1263492"/>
                <a:ext cx="482303" cy="1799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6" descr="ttps://upload.wikimedia.org/wikipedia/commons/1/19/FunPlus_vertical_logo.png">
                <a:extLst>
                  <a:ext uri="{FF2B5EF4-FFF2-40B4-BE49-F238E27FC236}">
                    <a16:creationId xmlns:a16="http://schemas.microsoft.com/office/drawing/2014/main" id="{1F4032DF-D5A4-4CFD-A328-1616E34DB8AF}"/>
                  </a:ext>
                </a:extLst>
              </p:cNvPr>
              <p:cNvPicPr>
                <a:picLocks noChangeAspect="1" noChangeArrowheads="1"/>
              </p:cNvPicPr>
              <p:nvPr/>
            </p:nvPicPr>
            <p:blipFill>
              <a:blip r:embed="rId108" cstate="print">
                <a:extLst>
                  <a:ext uri="{28A0092B-C50C-407E-A947-70E740481C1C}">
                    <a14:useLocalDpi xmlns:a14="http://schemas.microsoft.com/office/drawing/2010/main"/>
                  </a:ext>
                </a:extLst>
              </a:blip>
              <a:srcRect/>
              <a:stretch>
                <a:fillRect/>
              </a:stretch>
            </p:blipFill>
            <p:spPr bwMode="auto">
              <a:xfrm>
                <a:off x="2554573" y="1951346"/>
                <a:ext cx="329969" cy="2166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A8BD43F3-3D09-4A42-8B30-E5D4B6864110}"/>
                  </a:ext>
                </a:extLst>
              </p:cNvPr>
              <p:cNvPicPr>
                <a:picLocks noChangeAspect="1"/>
              </p:cNvPicPr>
              <p:nvPr/>
            </p:nvPicPr>
            <p:blipFill>
              <a:blip r:embed="rId109" cstate="print">
                <a:extLst>
                  <a:ext uri="{28A0092B-C50C-407E-A947-70E740481C1C}">
                    <a14:useLocalDpi xmlns:a14="http://schemas.microsoft.com/office/drawing/2010/main"/>
                  </a:ext>
                </a:extLst>
              </a:blip>
              <a:stretch>
                <a:fillRect/>
              </a:stretch>
            </p:blipFill>
            <p:spPr>
              <a:xfrm>
                <a:off x="2460012" y="2673370"/>
                <a:ext cx="519090" cy="167449"/>
              </a:xfrm>
              <a:prstGeom prst="rect">
                <a:avLst/>
              </a:prstGeom>
            </p:spPr>
          </p:pic>
          <p:pic>
            <p:nvPicPr>
              <p:cNvPr id="51" name="Picture 10" descr="ttp://oasgames.com/en/dist/images/oas_logo_en.png">
                <a:extLst>
                  <a:ext uri="{FF2B5EF4-FFF2-40B4-BE49-F238E27FC236}">
                    <a16:creationId xmlns:a16="http://schemas.microsoft.com/office/drawing/2014/main" id="{F4F1109C-BD39-4495-AAAE-A11D3052CE22}"/>
                  </a:ext>
                </a:extLst>
              </p:cNvPr>
              <p:cNvPicPr>
                <a:picLocks noChangeAspect="1" noChangeArrowheads="1"/>
              </p:cNvPicPr>
              <p:nvPr/>
            </p:nvPicPr>
            <p:blipFill>
              <a:blip r:embed="rId110" cstate="print">
                <a:extLst>
                  <a:ext uri="{28A0092B-C50C-407E-A947-70E740481C1C}">
                    <a14:useLocalDpi xmlns:a14="http://schemas.microsoft.com/office/drawing/2010/main"/>
                  </a:ext>
                </a:extLst>
              </a:blip>
              <a:srcRect/>
              <a:stretch>
                <a:fillRect/>
              </a:stretch>
            </p:blipFill>
            <p:spPr bwMode="auto">
              <a:xfrm>
                <a:off x="2498854" y="2931189"/>
                <a:ext cx="441407" cy="3412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68827EB3-8A86-47AE-B944-EF58D5289289}"/>
                  </a:ext>
                </a:extLst>
              </p:cNvPr>
              <p:cNvPicPr>
                <a:picLocks noChangeAspect="1"/>
              </p:cNvPicPr>
              <p:nvPr/>
            </p:nvPicPr>
            <p:blipFill>
              <a:blip r:embed="rId111" cstate="print">
                <a:extLst>
                  <a:ext uri="{28A0092B-C50C-407E-A947-70E740481C1C}">
                    <a14:useLocalDpi xmlns:a14="http://schemas.microsoft.com/office/drawing/2010/main"/>
                  </a:ext>
                </a:extLst>
              </a:blip>
              <a:stretch>
                <a:fillRect/>
              </a:stretch>
            </p:blipFill>
            <p:spPr>
              <a:xfrm>
                <a:off x="2398958" y="907155"/>
                <a:ext cx="641199" cy="170646"/>
              </a:xfrm>
              <a:prstGeom prst="rect">
                <a:avLst/>
              </a:prstGeom>
            </p:spPr>
          </p:pic>
          <p:pic>
            <p:nvPicPr>
              <p:cNvPr id="53" name="Picture 52">
                <a:extLst>
                  <a:ext uri="{FF2B5EF4-FFF2-40B4-BE49-F238E27FC236}">
                    <a16:creationId xmlns:a16="http://schemas.microsoft.com/office/drawing/2014/main" id="{60CFFC4D-13CD-4380-95E2-4550D02D6413}"/>
                  </a:ext>
                </a:extLst>
              </p:cNvPr>
              <p:cNvPicPr>
                <a:picLocks noChangeAspect="1"/>
              </p:cNvPicPr>
              <p:nvPr/>
            </p:nvPicPr>
            <p:blipFill>
              <a:blip r:embed="rId112" cstate="print">
                <a:extLst>
                  <a:ext uri="{28A0092B-C50C-407E-A947-70E740481C1C}">
                    <a14:useLocalDpi xmlns:a14="http://schemas.microsoft.com/office/drawing/2010/main"/>
                  </a:ext>
                </a:extLst>
              </a:blip>
              <a:stretch>
                <a:fillRect/>
              </a:stretch>
            </p:blipFill>
            <p:spPr>
              <a:xfrm>
                <a:off x="2361657" y="2367354"/>
                <a:ext cx="715801" cy="71581"/>
              </a:xfrm>
              <a:prstGeom prst="rect">
                <a:avLst/>
              </a:prstGeom>
            </p:spPr>
          </p:pic>
          <p:pic>
            <p:nvPicPr>
              <p:cNvPr id="54" name="Picture 53">
                <a:extLst>
                  <a:ext uri="{FF2B5EF4-FFF2-40B4-BE49-F238E27FC236}">
                    <a16:creationId xmlns:a16="http://schemas.microsoft.com/office/drawing/2014/main" id="{D6AED30A-D3D8-44EC-9F2F-A0701029639D}"/>
                  </a:ext>
                </a:extLst>
              </p:cNvPr>
              <p:cNvPicPr>
                <a:picLocks noChangeAspect="1"/>
              </p:cNvPicPr>
              <p:nvPr/>
            </p:nvPicPr>
            <p:blipFill>
              <a:blip r:embed="rId113" cstate="print">
                <a:extLst>
                  <a:ext uri="{28A0092B-C50C-407E-A947-70E740481C1C}">
                    <a14:useLocalDpi xmlns:a14="http://schemas.microsoft.com/office/drawing/2010/main"/>
                  </a:ext>
                </a:extLst>
              </a:blip>
              <a:stretch>
                <a:fillRect/>
              </a:stretch>
            </p:blipFill>
            <p:spPr>
              <a:xfrm>
                <a:off x="2427074" y="3405765"/>
                <a:ext cx="584967" cy="109472"/>
              </a:xfrm>
              <a:prstGeom prst="rect">
                <a:avLst/>
              </a:prstGeom>
            </p:spPr>
          </p:pic>
          <p:pic>
            <p:nvPicPr>
              <p:cNvPr id="55" name="Picture 54">
                <a:extLst>
                  <a:ext uri="{FF2B5EF4-FFF2-40B4-BE49-F238E27FC236}">
                    <a16:creationId xmlns:a16="http://schemas.microsoft.com/office/drawing/2014/main" id="{CE3A9275-6942-4552-B7F0-A88E7F068463}"/>
                  </a:ext>
                </a:extLst>
              </p:cNvPr>
              <p:cNvPicPr>
                <a:picLocks noChangeAspect="1"/>
              </p:cNvPicPr>
              <p:nvPr/>
            </p:nvPicPr>
            <p:blipFill>
              <a:blip r:embed="rId114" cstate="print">
                <a:extLst>
                  <a:ext uri="{28A0092B-C50C-407E-A947-70E740481C1C}">
                    <a14:useLocalDpi xmlns:a14="http://schemas.microsoft.com/office/drawing/2010/main"/>
                  </a:ext>
                </a:extLst>
              </a:blip>
              <a:stretch>
                <a:fillRect/>
              </a:stretch>
            </p:blipFill>
            <p:spPr>
              <a:xfrm>
                <a:off x="2494701" y="1679162"/>
                <a:ext cx="449713" cy="162784"/>
              </a:xfrm>
              <a:prstGeom prst="rect">
                <a:avLst/>
              </a:prstGeom>
            </p:spPr>
          </p:pic>
          <p:pic>
            <p:nvPicPr>
              <p:cNvPr id="56" name="Picture 55">
                <a:extLst>
                  <a:ext uri="{FF2B5EF4-FFF2-40B4-BE49-F238E27FC236}">
                    <a16:creationId xmlns:a16="http://schemas.microsoft.com/office/drawing/2014/main" id="{DC16B428-3D14-4B94-A4F2-5B661E3E90C0}"/>
                  </a:ext>
                </a:extLst>
              </p:cNvPr>
              <p:cNvPicPr>
                <a:picLocks noChangeAspect="1"/>
              </p:cNvPicPr>
              <p:nvPr/>
            </p:nvPicPr>
            <p:blipFill>
              <a:blip r:embed="rId115" cstate="print">
                <a:extLst>
                  <a:ext uri="{28A0092B-C50C-407E-A947-70E740481C1C}">
                    <a14:useLocalDpi xmlns:a14="http://schemas.microsoft.com/office/drawing/2010/main"/>
                  </a:ext>
                </a:extLst>
              </a:blip>
              <a:stretch>
                <a:fillRect/>
              </a:stretch>
            </p:blipFill>
            <p:spPr>
              <a:xfrm>
                <a:off x="2400734" y="4361714"/>
                <a:ext cx="637646" cy="142315"/>
              </a:xfrm>
              <a:prstGeom prst="rect">
                <a:avLst/>
              </a:prstGeom>
            </p:spPr>
          </p:pic>
          <p:pic>
            <p:nvPicPr>
              <p:cNvPr id="57" name="Picture 56">
                <a:extLst>
                  <a:ext uri="{FF2B5EF4-FFF2-40B4-BE49-F238E27FC236}">
                    <a16:creationId xmlns:a16="http://schemas.microsoft.com/office/drawing/2014/main" id="{6D32A341-4443-45EC-A8C1-EA2715BC1A91}"/>
                  </a:ext>
                </a:extLst>
              </p:cNvPr>
              <p:cNvPicPr>
                <a:picLocks noChangeAspect="1"/>
              </p:cNvPicPr>
              <p:nvPr/>
            </p:nvPicPr>
            <p:blipFill>
              <a:blip r:embed="rId116" cstate="print">
                <a:extLst>
                  <a:ext uri="{BEBA8EAE-BF5A-486C-A8C5-ECC9F3942E4B}">
                    <a14:imgProps xmlns:a14="http://schemas.microsoft.com/office/drawing/2010/main">
                      <a14:imgLayer r:embed="rId117">
                        <a14:imgEffect>
                          <a14:brightnessContrast bright="30000"/>
                        </a14:imgEffect>
                      </a14:imgLayer>
                    </a14:imgProps>
                  </a:ext>
                  <a:ext uri="{28A0092B-C50C-407E-A947-70E740481C1C}">
                    <a14:useLocalDpi xmlns:a14="http://schemas.microsoft.com/office/drawing/2010/main"/>
                  </a:ext>
                </a:extLst>
              </a:blip>
              <a:stretch>
                <a:fillRect/>
              </a:stretch>
            </p:blipFill>
            <p:spPr>
              <a:xfrm>
                <a:off x="2299224" y="4074904"/>
                <a:ext cx="840666" cy="129599"/>
              </a:xfrm>
              <a:prstGeom prst="rect">
                <a:avLst/>
              </a:prstGeom>
            </p:spPr>
          </p:pic>
          <p:pic>
            <p:nvPicPr>
              <p:cNvPr id="58" name="Picture 57">
                <a:extLst>
                  <a:ext uri="{FF2B5EF4-FFF2-40B4-BE49-F238E27FC236}">
                    <a16:creationId xmlns:a16="http://schemas.microsoft.com/office/drawing/2014/main" id="{E1352771-19E0-449D-9FA4-61FA52FF6375}"/>
                  </a:ext>
                </a:extLst>
              </p:cNvPr>
              <p:cNvPicPr>
                <a:picLocks noChangeAspect="1"/>
              </p:cNvPicPr>
              <p:nvPr/>
            </p:nvPicPr>
            <p:blipFill>
              <a:blip r:embed="rId118" cstate="print">
                <a:extLst>
                  <a:ext uri="{28A0092B-C50C-407E-A947-70E740481C1C}">
                    <a14:useLocalDpi xmlns:a14="http://schemas.microsoft.com/office/drawing/2010/main"/>
                  </a:ext>
                </a:extLst>
              </a:blip>
              <a:stretch>
                <a:fillRect/>
              </a:stretch>
            </p:blipFill>
            <p:spPr>
              <a:xfrm>
                <a:off x="2480258" y="3705110"/>
                <a:ext cx="478598" cy="227542"/>
              </a:xfrm>
              <a:prstGeom prst="rect">
                <a:avLst/>
              </a:prstGeom>
            </p:spPr>
          </p:pic>
        </p:grpSp>
        <p:grpSp>
          <p:nvGrpSpPr>
            <p:cNvPr id="36" name="Group 35">
              <a:extLst>
                <a:ext uri="{FF2B5EF4-FFF2-40B4-BE49-F238E27FC236}">
                  <a16:creationId xmlns:a16="http://schemas.microsoft.com/office/drawing/2014/main" id="{8DB4C44E-9358-4826-BE43-F11D57E2443C}"/>
                </a:ext>
              </a:extLst>
            </p:cNvPr>
            <p:cNvGrpSpPr/>
            <p:nvPr/>
          </p:nvGrpSpPr>
          <p:grpSpPr>
            <a:xfrm>
              <a:off x="103775" y="932674"/>
              <a:ext cx="780710" cy="3544403"/>
              <a:chOff x="103775" y="932674"/>
              <a:chExt cx="780710" cy="3544403"/>
            </a:xfrm>
          </p:grpSpPr>
          <p:pic>
            <p:nvPicPr>
              <p:cNvPr id="37" name="Picture 36">
                <a:extLst>
                  <a:ext uri="{FF2B5EF4-FFF2-40B4-BE49-F238E27FC236}">
                    <a16:creationId xmlns:a16="http://schemas.microsoft.com/office/drawing/2014/main" id="{66DC0EB6-2A04-48CC-917B-5C4D1F757C71}"/>
                  </a:ext>
                </a:extLst>
              </p:cNvPr>
              <p:cNvPicPr>
                <a:picLocks noChangeAspect="1"/>
              </p:cNvPicPr>
              <p:nvPr/>
            </p:nvPicPr>
            <p:blipFill>
              <a:blip r:embed="rId119" cstate="print">
                <a:extLst>
                  <a:ext uri="{28A0092B-C50C-407E-A947-70E740481C1C}">
                    <a14:useLocalDpi xmlns:a14="http://schemas.microsoft.com/office/drawing/2010/main"/>
                  </a:ext>
                </a:extLst>
              </a:blip>
              <a:stretch>
                <a:fillRect/>
              </a:stretch>
            </p:blipFill>
            <p:spPr>
              <a:xfrm>
                <a:off x="163913" y="932674"/>
                <a:ext cx="660434" cy="148730"/>
              </a:xfrm>
              <a:prstGeom prst="rect">
                <a:avLst/>
              </a:prstGeom>
            </p:spPr>
          </p:pic>
          <p:pic>
            <p:nvPicPr>
              <p:cNvPr id="38" name="Picture 22" descr="ttps://s3.amazonaws.com/owler-image/logo/nauto_owler_20161108_115838_original.png">
                <a:extLst>
                  <a:ext uri="{FF2B5EF4-FFF2-40B4-BE49-F238E27FC236}">
                    <a16:creationId xmlns:a16="http://schemas.microsoft.com/office/drawing/2014/main" id="{7FE66BBC-D974-403C-9A30-CB9FC8EA027E}"/>
                  </a:ext>
                </a:extLst>
              </p:cNvPr>
              <p:cNvPicPr>
                <a:picLocks noChangeAspect="1" noChangeArrowheads="1"/>
              </p:cNvPicPr>
              <p:nvPr/>
            </p:nvPicPr>
            <p:blipFill>
              <a:blip r:embed="rId120" cstate="print">
                <a:extLst>
                  <a:ext uri="{28A0092B-C50C-407E-A947-70E740481C1C}">
                    <a14:useLocalDpi xmlns:a14="http://schemas.microsoft.com/office/drawing/2010/main"/>
                  </a:ext>
                </a:extLst>
              </a:blip>
              <a:srcRect/>
              <a:stretch>
                <a:fillRect/>
              </a:stretch>
            </p:blipFill>
            <p:spPr bwMode="auto">
              <a:xfrm>
                <a:off x="167418" y="2993029"/>
                <a:ext cx="653425" cy="22287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2" descr="ttp://joyofandroid.com/wp-content/uploads/2016/01/MLB_Web_Icon.png">
                <a:extLst>
                  <a:ext uri="{FF2B5EF4-FFF2-40B4-BE49-F238E27FC236}">
                    <a16:creationId xmlns:a16="http://schemas.microsoft.com/office/drawing/2014/main" id="{AFA49880-5C41-412B-B11F-BE783DFCFB70}"/>
                  </a:ext>
                </a:extLst>
              </p:cNvPr>
              <p:cNvPicPr>
                <a:picLocks noChangeAspect="1" noChangeArrowheads="1"/>
              </p:cNvPicPr>
              <p:nvPr/>
            </p:nvPicPr>
            <p:blipFill>
              <a:blip r:embed="rId121" cstate="print">
                <a:extLst>
                  <a:ext uri="{28A0092B-C50C-407E-A947-70E740481C1C}">
                    <a14:useLocalDpi xmlns:a14="http://schemas.microsoft.com/office/drawing/2010/main"/>
                  </a:ext>
                </a:extLst>
              </a:blip>
              <a:srcRect/>
              <a:stretch>
                <a:fillRect/>
              </a:stretch>
            </p:blipFill>
            <p:spPr bwMode="auto">
              <a:xfrm>
                <a:off x="278917" y="2584616"/>
                <a:ext cx="430426" cy="4304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2" descr="ttp://image3.mouthshut.com/images/imagesp/925892390s.png">
                <a:extLst>
                  <a:ext uri="{FF2B5EF4-FFF2-40B4-BE49-F238E27FC236}">
                    <a16:creationId xmlns:a16="http://schemas.microsoft.com/office/drawing/2014/main" id="{A46026E2-7F0C-4F5E-8F9A-32BB2896B9D8}"/>
                  </a:ext>
                </a:extLst>
              </p:cNvPr>
              <p:cNvPicPr>
                <a:picLocks noChangeAspect="1" noChangeArrowheads="1"/>
              </p:cNvPicPr>
              <p:nvPr/>
            </p:nvPicPr>
            <p:blipFill>
              <a:blip r:embed="rId122" cstate="print">
                <a:extLst>
                  <a:ext uri="{28A0092B-C50C-407E-A947-70E740481C1C}">
                    <a14:useLocalDpi xmlns:a14="http://schemas.microsoft.com/office/drawing/2010/main"/>
                  </a:ext>
                </a:extLst>
              </a:blip>
              <a:srcRect/>
              <a:stretch>
                <a:fillRect/>
              </a:stretch>
            </p:blipFill>
            <p:spPr bwMode="auto">
              <a:xfrm>
                <a:off x="235134" y="1215175"/>
                <a:ext cx="517992" cy="1667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4" descr="ttp://watcher.com.ua/wp-content/uploads/here-logo-2012.png">
                <a:extLst>
                  <a:ext uri="{FF2B5EF4-FFF2-40B4-BE49-F238E27FC236}">
                    <a16:creationId xmlns:a16="http://schemas.microsoft.com/office/drawing/2014/main" id="{49219A47-11CF-4ADC-8AD8-0205ADC69352}"/>
                  </a:ext>
                </a:extLst>
              </p:cNvPr>
              <p:cNvPicPr>
                <a:picLocks noChangeAspect="1" noChangeArrowheads="1"/>
              </p:cNvPicPr>
              <p:nvPr/>
            </p:nvPicPr>
            <p:blipFill>
              <a:blip r:embed="rId123" cstate="print">
                <a:extLst>
                  <a:ext uri="{28A0092B-C50C-407E-A947-70E740481C1C}">
                    <a14:useLocalDpi xmlns:a14="http://schemas.microsoft.com/office/drawing/2010/main"/>
                  </a:ext>
                </a:extLst>
              </a:blip>
              <a:srcRect/>
              <a:stretch>
                <a:fillRect/>
              </a:stretch>
            </p:blipFill>
            <p:spPr bwMode="auto">
              <a:xfrm>
                <a:off x="319753" y="2306296"/>
                <a:ext cx="348755" cy="2439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0FEF5FFD-2326-4317-83CF-DD1009FDB65D}"/>
                  </a:ext>
                </a:extLst>
              </p:cNvPr>
              <p:cNvPicPr>
                <a:picLocks noChangeAspect="1"/>
              </p:cNvPicPr>
              <p:nvPr/>
            </p:nvPicPr>
            <p:blipFill>
              <a:blip r:embed="rId124" cstate="print">
                <a:extLst>
                  <a:ext uri="{28A0092B-C50C-407E-A947-70E740481C1C}">
                    <a14:useLocalDpi xmlns:a14="http://schemas.microsoft.com/office/drawing/2010/main"/>
                  </a:ext>
                </a:extLst>
              </a:blip>
              <a:stretch>
                <a:fillRect/>
              </a:stretch>
            </p:blipFill>
            <p:spPr>
              <a:xfrm>
                <a:off x="147448" y="4335062"/>
                <a:ext cx="693365" cy="142015"/>
              </a:xfrm>
              <a:prstGeom prst="rect">
                <a:avLst/>
              </a:prstGeom>
            </p:spPr>
          </p:pic>
          <p:pic>
            <p:nvPicPr>
              <p:cNvPr id="43" name="Picture 136" descr="ttp://flyinnow.com/images/partners/Expedia.svg.png">
                <a:extLst>
                  <a:ext uri="{FF2B5EF4-FFF2-40B4-BE49-F238E27FC236}">
                    <a16:creationId xmlns:a16="http://schemas.microsoft.com/office/drawing/2014/main" id="{DC94BCF9-78A0-48AB-8031-070688E64F7E}"/>
                  </a:ext>
                </a:extLst>
              </p:cNvPr>
              <p:cNvPicPr>
                <a:picLocks noChangeAspect="1" noChangeArrowheads="1"/>
              </p:cNvPicPr>
              <p:nvPr/>
            </p:nvPicPr>
            <p:blipFill>
              <a:blip r:embed="rId125" cstate="print">
                <a:extLst>
                  <a:ext uri="{28A0092B-C50C-407E-A947-70E740481C1C}">
                    <a14:useLocalDpi xmlns:a14="http://schemas.microsoft.com/office/drawing/2010/main"/>
                  </a:ext>
                </a:extLst>
              </a:blip>
              <a:srcRect/>
              <a:stretch>
                <a:fillRect/>
              </a:stretch>
            </p:blipFill>
            <p:spPr bwMode="auto">
              <a:xfrm>
                <a:off x="154128" y="1944862"/>
                <a:ext cx="680005" cy="1995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02B622A0-C6FC-4091-9ADB-5BE4AE1BCD0E}"/>
                  </a:ext>
                </a:extLst>
              </p:cNvPr>
              <p:cNvPicPr>
                <a:picLocks noChangeAspect="1"/>
              </p:cNvPicPr>
              <p:nvPr/>
            </p:nvPicPr>
            <p:blipFill>
              <a:blip r:embed="rId126" cstate="print">
                <a:extLst>
                  <a:ext uri="{28A0092B-C50C-407E-A947-70E740481C1C}">
                    <a14:useLocalDpi xmlns:a14="http://schemas.microsoft.com/office/drawing/2010/main"/>
                  </a:ext>
                </a:extLst>
              </a:blip>
              <a:stretch>
                <a:fillRect/>
              </a:stretch>
            </p:blipFill>
            <p:spPr>
              <a:xfrm>
                <a:off x="185558" y="1611525"/>
                <a:ext cx="617144" cy="148041"/>
              </a:xfrm>
              <a:prstGeom prst="rect">
                <a:avLst/>
              </a:prstGeom>
            </p:spPr>
          </p:pic>
          <p:pic>
            <p:nvPicPr>
              <p:cNvPr id="45" name="Picture 44">
                <a:extLst>
                  <a:ext uri="{FF2B5EF4-FFF2-40B4-BE49-F238E27FC236}">
                    <a16:creationId xmlns:a16="http://schemas.microsoft.com/office/drawing/2014/main" id="{32072BAC-0EB7-4661-ACBA-5A33FD851176}"/>
                  </a:ext>
                </a:extLst>
              </p:cNvPr>
              <p:cNvPicPr>
                <a:picLocks noChangeAspect="1"/>
              </p:cNvPicPr>
              <p:nvPr/>
            </p:nvPicPr>
            <p:blipFill>
              <a:blip r:embed="rId127" cstate="print">
                <a:extLst>
                  <a:ext uri="{28A0092B-C50C-407E-A947-70E740481C1C}">
                    <a14:useLocalDpi xmlns:a14="http://schemas.microsoft.com/office/drawing/2010/main"/>
                  </a:ext>
                </a:extLst>
              </a:blip>
              <a:stretch>
                <a:fillRect/>
              </a:stretch>
            </p:blipFill>
            <p:spPr>
              <a:xfrm>
                <a:off x="231422" y="4064134"/>
                <a:ext cx="525417" cy="138381"/>
              </a:xfrm>
              <a:prstGeom prst="rect">
                <a:avLst/>
              </a:prstGeom>
            </p:spPr>
          </p:pic>
          <p:pic>
            <p:nvPicPr>
              <p:cNvPr id="46" name="Picture 45">
                <a:extLst>
                  <a:ext uri="{FF2B5EF4-FFF2-40B4-BE49-F238E27FC236}">
                    <a16:creationId xmlns:a16="http://schemas.microsoft.com/office/drawing/2014/main" id="{F77AB9B5-2C7B-45FF-956F-9C590C2797B2}"/>
                  </a:ext>
                </a:extLst>
              </p:cNvPr>
              <p:cNvPicPr>
                <a:picLocks noChangeAspect="1"/>
              </p:cNvPicPr>
              <p:nvPr/>
            </p:nvPicPr>
            <p:blipFill rotWithShape="1">
              <a:blip r:embed="rId128"/>
              <a:srcRect l="8297" t="39227" r="10363" b="37250"/>
              <a:stretch/>
            </p:blipFill>
            <p:spPr>
              <a:xfrm>
                <a:off x="106958" y="3334381"/>
                <a:ext cx="774344" cy="223938"/>
              </a:xfrm>
              <a:prstGeom prst="rect">
                <a:avLst/>
              </a:prstGeom>
            </p:spPr>
          </p:pic>
          <p:pic>
            <p:nvPicPr>
              <p:cNvPr id="47" name="Picture 46">
                <a:extLst>
                  <a:ext uri="{FF2B5EF4-FFF2-40B4-BE49-F238E27FC236}">
                    <a16:creationId xmlns:a16="http://schemas.microsoft.com/office/drawing/2014/main" id="{5CBDC4AA-4AC0-4A6B-842E-7C4CC446D451}"/>
                  </a:ext>
                </a:extLst>
              </p:cNvPr>
              <p:cNvPicPr>
                <a:picLocks noChangeAspect="1"/>
              </p:cNvPicPr>
              <p:nvPr/>
            </p:nvPicPr>
            <p:blipFill>
              <a:blip r:embed="rId129"/>
              <a:stretch>
                <a:fillRect/>
              </a:stretch>
            </p:blipFill>
            <p:spPr>
              <a:xfrm>
                <a:off x="103775" y="3714933"/>
                <a:ext cx="780710" cy="238731"/>
              </a:xfrm>
              <a:prstGeom prst="rect">
                <a:avLst/>
              </a:prstGeom>
            </p:spPr>
          </p:pic>
        </p:grpSp>
      </p:grpSp>
    </p:spTree>
    <p:extLst>
      <p:ext uri="{BB962C8B-B14F-4D97-AF65-F5344CB8AC3E}">
        <p14:creationId xmlns:p14="http://schemas.microsoft.com/office/powerpoint/2010/main" val="1221563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1" y="76157"/>
            <a:ext cx="8449056" cy="469830"/>
          </a:xfrm>
        </p:spPr>
        <p:txBody>
          <a:bodyPr/>
          <a:lstStyle/>
          <a:p>
            <a:r>
              <a:rPr lang="en-US" dirty="0"/>
              <a:t>CUSTOMERS ARE OUR KEY!</a:t>
            </a:r>
          </a:p>
        </p:txBody>
      </p:sp>
      <p:sp>
        <p:nvSpPr>
          <p:cNvPr id="3" name="TextBox 2"/>
          <p:cNvSpPr txBox="1"/>
          <p:nvPr/>
        </p:nvSpPr>
        <p:spPr>
          <a:xfrm>
            <a:off x="5689106" y="1889227"/>
            <a:ext cx="3268393" cy="1569660"/>
          </a:xfrm>
          <a:prstGeom prst="rect">
            <a:avLst/>
          </a:prstGeom>
          <a:noFill/>
        </p:spPr>
        <p:txBody>
          <a:bodyPr wrap="square" rtlCol="0">
            <a:spAutoFit/>
          </a:bodyPr>
          <a:lstStyle/>
          <a:p>
            <a:r>
              <a:rPr lang="en-US" sz="48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60+ </a:t>
            </a:r>
            <a:br>
              <a:rPr lang="en-US" sz="32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br>
            <a:r>
              <a:rPr lang="en-US" sz="2400" dirty="0">
                <a:latin typeface="Amazon Ember" panose="020B0603020204020204" pitchFamily="34" charset="0"/>
                <a:ea typeface="Amazon Ember" panose="020B0603020204020204" pitchFamily="34" charset="0"/>
                <a:cs typeface="Amazon Ember" panose="020B0603020204020204" pitchFamily="34" charset="0"/>
              </a:rPr>
              <a:t>releases </a:t>
            </a:r>
            <a:br>
              <a:rPr lang="en-US" sz="2400" dirty="0">
                <a:latin typeface="Amazon Ember" panose="020B0603020204020204" pitchFamily="34" charset="0"/>
                <a:ea typeface="Amazon Ember" panose="020B0603020204020204" pitchFamily="34" charset="0"/>
                <a:cs typeface="Amazon Ember" panose="020B0603020204020204" pitchFamily="34" charset="0"/>
              </a:rPr>
            </a:br>
            <a:r>
              <a:rPr lang="en-US" sz="2400" dirty="0">
                <a:latin typeface="Amazon Ember" panose="020B0603020204020204" pitchFamily="34" charset="0"/>
                <a:ea typeface="Amazon Ember" panose="020B0603020204020204" pitchFamily="34" charset="0"/>
                <a:cs typeface="Amazon Ember" panose="020B0603020204020204" pitchFamily="34" charset="0"/>
              </a:rPr>
              <a:t>since 2015</a:t>
            </a:r>
          </a:p>
        </p:txBody>
      </p:sp>
      <p:sp>
        <p:nvSpPr>
          <p:cNvPr id="7" name="TextBox 6"/>
          <p:cNvSpPr txBox="1"/>
          <p:nvPr/>
        </p:nvSpPr>
        <p:spPr>
          <a:xfrm>
            <a:off x="2386892" y="962560"/>
            <a:ext cx="1022456"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latin typeface="Amazon Ember" panose="020B0603020204020204" pitchFamily="34" charset="0"/>
                <a:ea typeface="Amazon Ember" panose="020B0603020204020204" pitchFamily="34" charset="0"/>
                <a:cs typeface="Amazon Ember" panose="020B0603020204020204" pitchFamily="34" charset="0"/>
                <a:sym typeface="Helvetica"/>
              </a:rPr>
              <a:t>CUSTOMERS</a:t>
            </a:r>
          </a:p>
        </p:txBody>
      </p:sp>
      <p:sp>
        <p:nvSpPr>
          <p:cNvPr id="8" name="TextBox 7"/>
          <p:cNvSpPr txBox="1"/>
          <p:nvPr/>
        </p:nvSpPr>
        <p:spPr>
          <a:xfrm>
            <a:off x="2386892" y="1730517"/>
            <a:ext cx="714294"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latin typeface="Amazon Ember" panose="020B0603020204020204" pitchFamily="34" charset="0"/>
                <a:ea typeface="Amazon Ember" panose="020B0603020204020204" pitchFamily="34" charset="0"/>
                <a:cs typeface="Amazon Ember" panose="020B0603020204020204" pitchFamily="34" charset="0"/>
                <a:sym typeface="Helvetica"/>
              </a:rPr>
              <a:t>RELEASE</a:t>
            </a:r>
          </a:p>
        </p:txBody>
      </p:sp>
      <p:sp>
        <p:nvSpPr>
          <p:cNvPr id="9" name="TextBox 8"/>
          <p:cNvSpPr txBox="1"/>
          <p:nvPr/>
        </p:nvSpPr>
        <p:spPr>
          <a:xfrm>
            <a:off x="3895337" y="2704235"/>
            <a:ext cx="93772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latin typeface="Amazon Ember" panose="020B0603020204020204" pitchFamily="34" charset="0"/>
                <a:ea typeface="Amazon Ember" panose="020B0603020204020204" pitchFamily="34" charset="0"/>
                <a:cs typeface="Amazon Ember" panose="020B0603020204020204" pitchFamily="34" charset="0"/>
                <a:sym typeface="Helvetica"/>
              </a:rPr>
              <a:t>FEEDBACK</a:t>
            </a:r>
            <a:r>
              <a:rPr kumimoji="0" lang="en-US" sz="1200" b="0" i="0" u="none" strike="noStrike" cap="none" spc="0" normalizeH="0" dirty="0">
                <a:ln>
                  <a:noFill/>
                </a:ln>
                <a:effectLst/>
                <a:uFillTx/>
                <a:latin typeface="Amazon Ember" panose="020B0603020204020204" pitchFamily="34" charset="0"/>
                <a:ea typeface="Amazon Ember" panose="020B0603020204020204" pitchFamily="34" charset="0"/>
                <a:cs typeface="Amazon Ember" panose="020B0603020204020204" pitchFamily="34" charset="0"/>
                <a:sym typeface="Helvetica"/>
              </a:rPr>
              <a:t> / NEW USE CASES</a:t>
            </a:r>
            <a:endParaRPr kumimoji="0" lang="en-US" sz="1200" b="0" i="0" u="none" strike="noStrike" cap="none" spc="0" normalizeH="0" baseline="0" dirty="0">
              <a:ln>
                <a:noFill/>
              </a:ln>
              <a:effectLst/>
              <a:uFillTx/>
              <a:latin typeface="Amazon Ember" panose="020B0603020204020204" pitchFamily="34" charset="0"/>
              <a:ea typeface="Amazon Ember" panose="020B0603020204020204" pitchFamily="34" charset="0"/>
              <a:cs typeface="Amazon Ember" panose="020B0603020204020204" pitchFamily="34" charset="0"/>
              <a:sym typeface="Helvetica"/>
            </a:endParaRPr>
          </a:p>
        </p:txBody>
      </p:sp>
      <p:sp>
        <p:nvSpPr>
          <p:cNvPr id="10" name="TextBox 9"/>
          <p:cNvSpPr txBox="1"/>
          <p:nvPr/>
        </p:nvSpPr>
        <p:spPr>
          <a:xfrm>
            <a:off x="2537574" y="4210935"/>
            <a:ext cx="563612"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latin typeface="Amazon Ember" panose="020B0603020204020204" pitchFamily="34" charset="0"/>
                <a:ea typeface="Amazon Ember" panose="020B0603020204020204" pitchFamily="34" charset="0"/>
                <a:cs typeface="Amazon Ember" panose="020B0603020204020204" pitchFamily="34" charset="0"/>
                <a:sym typeface="Helvetica"/>
              </a:rPr>
              <a:t>LEARN</a:t>
            </a:r>
          </a:p>
        </p:txBody>
      </p:sp>
      <p:sp>
        <p:nvSpPr>
          <p:cNvPr id="11" name="TextBox 10"/>
          <p:cNvSpPr txBox="1"/>
          <p:nvPr/>
        </p:nvSpPr>
        <p:spPr>
          <a:xfrm>
            <a:off x="589237" y="2628308"/>
            <a:ext cx="1131652"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200" dirty="0">
                <a:latin typeface="Amazon Ember" panose="020B0603020204020204" pitchFamily="34" charset="0"/>
                <a:ea typeface="Amazon Ember" panose="020B0603020204020204" pitchFamily="34" charset="0"/>
                <a:cs typeface="Amazon Ember" panose="020B0603020204020204" pitchFamily="34" charset="0"/>
              </a:rPr>
              <a:t>EXPERIMENT,</a:t>
            </a:r>
          </a:p>
          <a:p>
            <a:pPr marL="0" marR="0" indent="0" algn="ctr" defTabSz="457200" rtl="0" fontAlgn="auto" latinLnBrk="0" hangingPunct="0">
              <a:lnSpc>
                <a:spcPct val="100000"/>
              </a:lnSpc>
              <a:spcBef>
                <a:spcPts val="0"/>
              </a:spcBef>
              <a:spcAft>
                <a:spcPts val="0"/>
              </a:spcAft>
              <a:buClrTx/>
              <a:buSzTx/>
              <a:buFontTx/>
              <a:buNone/>
              <a:tabLst/>
            </a:pPr>
            <a:r>
              <a:rPr lang="en-US" sz="1200" dirty="0">
                <a:latin typeface="Amazon Ember" panose="020B0603020204020204" pitchFamily="34" charset="0"/>
                <a:ea typeface="Amazon Ember" panose="020B0603020204020204" pitchFamily="34" charset="0"/>
                <a:cs typeface="Amazon Ember" panose="020B0603020204020204" pitchFamily="34" charset="0"/>
              </a:rPr>
              <a:t>INNOVATE,</a:t>
            </a:r>
          </a:p>
          <a:p>
            <a:pPr marL="0" marR="0" indent="0" algn="ctr" defTabSz="457200" rtl="0" fontAlgn="auto" latinLnBrk="0" hangingPunct="0">
              <a:lnSpc>
                <a:spcPct val="100000"/>
              </a:lnSpc>
              <a:spcBef>
                <a:spcPts val="0"/>
              </a:spcBef>
              <a:spcAft>
                <a:spcPts val="0"/>
              </a:spcAft>
              <a:buClrTx/>
              <a:buSzTx/>
              <a:buFontTx/>
              <a:buNone/>
              <a:tabLst/>
            </a:pPr>
            <a:r>
              <a:rPr lang="en-US" sz="1200" dirty="0">
                <a:latin typeface="Amazon Ember" panose="020B0603020204020204" pitchFamily="34" charset="0"/>
                <a:ea typeface="Amazon Ember" panose="020B0603020204020204" pitchFamily="34" charset="0"/>
                <a:cs typeface="Amazon Ember" panose="020B0603020204020204" pitchFamily="34" charset="0"/>
              </a:rPr>
              <a:t>&amp; BUILD FEATURES</a:t>
            </a:r>
          </a:p>
        </p:txBody>
      </p:sp>
      <p:grpSp>
        <p:nvGrpSpPr>
          <p:cNvPr id="14" name="Group 13"/>
          <p:cNvGrpSpPr/>
          <p:nvPr/>
        </p:nvGrpSpPr>
        <p:grpSpPr>
          <a:xfrm>
            <a:off x="2070319" y="2396398"/>
            <a:ext cx="1347440" cy="1387143"/>
            <a:chOff x="2167973" y="2534384"/>
            <a:chExt cx="1347440" cy="1387143"/>
          </a:xfrm>
        </p:grpSpPr>
        <p:sp>
          <p:nvSpPr>
            <p:cNvPr id="5" name="Oval 4"/>
            <p:cNvSpPr/>
            <p:nvPr/>
          </p:nvSpPr>
          <p:spPr>
            <a:xfrm>
              <a:off x="2167973" y="2534384"/>
              <a:ext cx="1347440" cy="1387143"/>
            </a:xfrm>
            <a:prstGeom prst="ellipse">
              <a:avLst/>
            </a:prstGeom>
            <a:solidFill>
              <a:schemeClr val="bg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19" name="Picture 18">
              <a:extLst>
                <a:ext uri="{FF2B5EF4-FFF2-40B4-BE49-F238E27FC236}">
                  <a16:creationId xmlns:a16="http://schemas.microsoft.com/office/drawing/2014/main" id="{C4F4AEB6-16A2-4F4F-98FB-B22161C83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192" y="2847454"/>
              <a:ext cx="761002" cy="761002"/>
            </a:xfrm>
            <a:prstGeom prst="rect">
              <a:avLst/>
            </a:prstGeom>
          </p:spPr>
        </p:pic>
      </p:grpSp>
      <p:sp>
        <p:nvSpPr>
          <p:cNvPr id="12" name="Arc 11"/>
          <p:cNvSpPr/>
          <p:nvPr/>
        </p:nvSpPr>
        <p:spPr>
          <a:xfrm rot="16200000">
            <a:off x="1005111" y="1285815"/>
            <a:ext cx="2693845" cy="2393942"/>
          </a:xfrm>
          <a:prstGeom prst="arc">
            <a:avLst>
              <a:gd name="adj1" fmla="val 16229603"/>
              <a:gd name="adj2" fmla="val 0"/>
            </a:avLst>
          </a:prstGeom>
          <a:noFill/>
          <a:ln w="28575">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16200000">
            <a:off x="1541930" y="1499549"/>
            <a:ext cx="1480549" cy="2254288"/>
          </a:xfrm>
          <a:prstGeom prst="arc">
            <a:avLst>
              <a:gd name="adj1" fmla="val 16720254"/>
              <a:gd name="adj2" fmla="val 0"/>
            </a:avLst>
          </a:prstGeom>
          <a:noFill/>
          <a:ln w="28575">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2435386" y="1101056"/>
            <a:ext cx="1928814" cy="2636319"/>
          </a:xfrm>
          <a:prstGeom prst="arc">
            <a:avLst>
              <a:gd name="adj1" fmla="val 16229603"/>
              <a:gd name="adj2" fmla="val 0"/>
            </a:avLst>
          </a:prstGeom>
          <a:noFill/>
          <a:ln w="28575">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a:off x="2067222" y="1859194"/>
            <a:ext cx="2296978" cy="1777254"/>
          </a:xfrm>
          <a:prstGeom prst="arc">
            <a:avLst>
              <a:gd name="adj1" fmla="val 16014240"/>
              <a:gd name="adj2" fmla="val 20523636"/>
            </a:avLst>
          </a:prstGeom>
          <a:noFill/>
          <a:ln w="28575">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5400000">
            <a:off x="2477721" y="2513225"/>
            <a:ext cx="1652778" cy="2034797"/>
          </a:xfrm>
          <a:prstGeom prst="arc">
            <a:avLst>
              <a:gd name="adj1" fmla="val 16229603"/>
              <a:gd name="adj2" fmla="val 0"/>
            </a:avLst>
          </a:prstGeom>
          <a:noFill/>
          <a:ln w="28575">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Arc 27"/>
          <p:cNvSpPr/>
          <p:nvPr/>
        </p:nvSpPr>
        <p:spPr>
          <a:xfrm rot="10800000">
            <a:off x="1122139" y="2765647"/>
            <a:ext cx="2426865" cy="1591365"/>
          </a:xfrm>
          <a:prstGeom prst="arc">
            <a:avLst>
              <a:gd name="adj1" fmla="val 16229603"/>
              <a:gd name="adj2" fmla="val 0"/>
            </a:avLst>
          </a:prstGeom>
          <a:noFill/>
          <a:ln w="28575">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79990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xfrm>
            <a:off x="376074" y="2080962"/>
            <a:ext cx="7772400" cy="930105"/>
          </a:xfrm>
          <a:prstGeom prst="rect">
            <a:avLst/>
          </a:prstGeom>
        </p:spPr>
        <p:txBody>
          <a:bodyPr/>
          <a:lstStyle/>
          <a:p>
            <a:pPr lvl="0">
              <a:defRPr sz="1800"/>
            </a:pPr>
            <a:r>
              <a:rPr lang="en-US" sz="4200" dirty="0"/>
              <a:t>I don’t want to deal with hosts at all!</a:t>
            </a:r>
            <a:endParaRPr sz="4200" dirty="0"/>
          </a:p>
        </p:txBody>
      </p:sp>
    </p:spTree>
    <p:extLst>
      <p:ext uri="{BB962C8B-B14F-4D97-AF65-F5344CB8AC3E}">
        <p14:creationId xmlns:p14="http://schemas.microsoft.com/office/powerpoint/2010/main" val="3448201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DA5CE2-D7E4-4066-948A-31875A569993}"/>
              </a:ext>
            </a:extLst>
          </p:cNvPr>
          <p:cNvPicPr>
            <a:picLocks noChangeAspect="1"/>
          </p:cNvPicPr>
          <p:nvPr/>
        </p:nvPicPr>
        <p:blipFill>
          <a:blip r:embed="rId3"/>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59EFFB0D-FD20-4C32-AC7C-75AC5DB51986}"/>
              </a:ext>
            </a:extLst>
          </p:cNvPr>
          <p:cNvSpPr/>
          <p:nvPr/>
        </p:nvSpPr>
        <p:spPr>
          <a:xfrm>
            <a:off x="0" y="0"/>
            <a:ext cx="6995160" cy="5143500"/>
          </a:xfrm>
          <a:prstGeom prst="rect">
            <a:avLst/>
          </a:prstGeom>
          <a:gradFill>
            <a:gsLst>
              <a:gs pos="4115">
                <a:srgbClr val="000000">
                  <a:alpha val="78000"/>
                </a:srgbClr>
              </a:gs>
              <a:gs pos="47000">
                <a:srgbClr val="000000">
                  <a:alpha val="68000"/>
                </a:srgbClr>
              </a:gs>
              <a:gs pos="100000">
                <a:srgbClr val="000000">
                  <a:alpha val="0"/>
                </a:srgb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3">
            <a:extLst>
              <a:ext uri="{FF2B5EF4-FFF2-40B4-BE49-F238E27FC236}">
                <a16:creationId xmlns:a16="http://schemas.microsoft.com/office/drawing/2014/main" id="{BCF34F25-BA24-43D6-B9FA-39BC42D4B82D}"/>
              </a:ext>
            </a:extLst>
          </p:cNvPr>
          <p:cNvSpPr txBox="1">
            <a:spLocks noChangeArrowheads="1"/>
          </p:cNvSpPr>
          <p:nvPr/>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9" name="3 years ago">
            <a:extLst>
              <a:ext uri="{FF2B5EF4-FFF2-40B4-BE49-F238E27FC236}">
                <a16:creationId xmlns:a16="http://schemas.microsoft.com/office/drawing/2014/main" id="{3DE4DD6D-6CE0-4D92-A6FC-30D59AA0C56D}"/>
              </a:ext>
            </a:extLst>
          </p:cNvPr>
          <p:cNvSpPr txBox="1">
            <a:spLocks/>
          </p:cNvSpPr>
          <p:nvPr/>
        </p:nvSpPr>
        <p:spPr>
          <a:xfrm>
            <a:off x="352323" y="1553279"/>
            <a:ext cx="3965677" cy="469830"/>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mazon Ember" charset="0"/>
                <a:ea typeface="Amazon Ember" charset="0"/>
                <a:cs typeface="Amazon Ember" charset="0"/>
              </a:defRPr>
            </a:lvl1pPr>
          </a:lstStyle>
          <a:p>
            <a:r>
              <a:rPr lang="en-US" sz="3600" b="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Cluster Management </a:t>
            </a:r>
            <a:br>
              <a:rPr lang="en-US" sz="3600" b="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3600" b="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is a relic </a:t>
            </a:r>
            <a:br>
              <a:rPr lang="en-US" sz="3600" b="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3600" b="0" spc="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of physical infrastructure</a:t>
            </a:r>
          </a:p>
        </p:txBody>
      </p:sp>
    </p:spTree>
    <p:extLst>
      <p:ext uri="{BB962C8B-B14F-4D97-AF65-F5344CB8AC3E}">
        <p14:creationId xmlns:p14="http://schemas.microsoft.com/office/powerpoint/2010/main" val="1523479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ENABLE FOCUS ON APPLICATIONS</a:t>
            </a:r>
          </a:p>
        </p:txBody>
      </p:sp>
      <p:grpSp>
        <p:nvGrpSpPr>
          <p:cNvPr id="20" name="Group 19">
            <a:extLst>
              <a:ext uri="{FF2B5EF4-FFF2-40B4-BE49-F238E27FC236}">
                <a16:creationId xmlns:a16="http://schemas.microsoft.com/office/drawing/2014/main" id="{E9801B61-C1E6-469A-A8E9-259C81438AB0}"/>
              </a:ext>
            </a:extLst>
          </p:cNvPr>
          <p:cNvGrpSpPr/>
          <p:nvPr/>
        </p:nvGrpSpPr>
        <p:grpSpPr>
          <a:xfrm>
            <a:off x="2729787" y="1192508"/>
            <a:ext cx="5477714" cy="3074412"/>
            <a:chOff x="3102612" y="1651863"/>
            <a:chExt cx="3319914" cy="1863329"/>
          </a:xfrm>
        </p:grpSpPr>
        <p:grpSp>
          <p:nvGrpSpPr>
            <p:cNvPr id="4" name="Group 3">
              <a:extLst>
                <a:ext uri="{FF2B5EF4-FFF2-40B4-BE49-F238E27FC236}">
                  <a16:creationId xmlns:a16="http://schemas.microsoft.com/office/drawing/2014/main" id="{585A45A0-916A-4347-A70A-5DD7511C905C}"/>
                </a:ext>
              </a:extLst>
            </p:cNvPr>
            <p:cNvGrpSpPr/>
            <p:nvPr/>
          </p:nvGrpSpPr>
          <p:grpSpPr>
            <a:xfrm>
              <a:off x="3102612" y="1651863"/>
              <a:ext cx="3319914" cy="1863329"/>
              <a:chOff x="3102612" y="1651863"/>
              <a:chExt cx="3319914" cy="1863329"/>
            </a:xfrm>
          </p:grpSpPr>
          <p:pic>
            <p:nvPicPr>
              <p:cNvPr id="35" name="Picture 34">
                <a:extLst>
                  <a:ext uri="{FF2B5EF4-FFF2-40B4-BE49-F238E27FC236}">
                    <a16:creationId xmlns:a16="http://schemas.microsoft.com/office/drawing/2014/main" id="{A60C94E0-E1EF-44F7-AADD-616315F26346}"/>
                  </a:ext>
                </a:extLst>
              </p:cNvPr>
              <p:cNvPicPr>
                <a:picLocks noChangeAspect="1"/>
              </p:cNvPicPr>
              <p:nvPr/>
            </p:nvPicPr>
            <p:blipFill>
              <a:blip r:embed="rId3"/>
              <a:stretch>
                <a:fillRect/>
              </a:stretch>
            </p:blipFill>
            <p:spPr>
              <a:xfrm>
                <a:off x="3102612" y="1651863"/>
                <a:ext cx="3319914" cy="1863329"/>
              </a:xfrm>
              <a:prstGeom prst="rect">
                <a:avLst/>
              </a:prstGeom>
            </p:spPr>
          </p:pic>
          <p:sp>
            <p:nvSpPr>
              <p:cNvPr id="3" name="Rectangle 2">
                <a:extLst>
                  <a:ext uri="{FF2B5EF4-FFF2-40B4-BE49-F238E27FC236}">
                    <a16:creationId xmlns:a16="http://schemas.microsoft.com/office/drawing/2014/main" id="{59DAD203-B8AA-469E-8636-42DE5272B5D6}"/>
                  </a:ext>
                </a:extLst>
              </p:cNvPr>
              <p:cNvSpPr/>
              <p:nvPr/>
            </p:nvSpPr>
            <p:spPr>
              <a:xfrm>
                <a:off x="3514013" y="1824990"/>
                <a:ext cx="943687" cy="1113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F98D28F7-119D-412D-B27D-F2C0D52D1731}"/>
                </a:ext>
              </a:extLst>
            </p:cNvPr>
            <p:cNvGrpSpPr/>
            <p:nvPr/>
          </p:nvGrpSpPr>
          <p:grpSpPr>
            <a:xfrm>
              <a:off x="3589424" y="1951914"/>
              <a:ext cx="978028" cy="841242"/>
              <a:chOff x="7311415" y="2375667"/>
              <a:chExt cx="683720" cy="557610"/>
            </a:xfrm>
          </p:grpSpPr>
          <p:sp>
            <p:nvSpPr>
              <p:cNvPr id="6" name="Freeform: Shape 225">
                <a:extLst>
                  <a:ext uri="{FF2B5EF4-FFF2-40B4-BE49-F238E27FC236}">
                    <a16:creationId xmlns:a16="http://schemas.microsoft.com/office/drawing/2014/main" id="{2BC45451-A484-4DE8-BAD7-5F646C0CDB2D}"/>
                  </a:ext>
                </a:extLst>
              </p:cNvPr>
              <p:cNvSpPr/>
              <p:nvPr/>
            </p:nvSpPr>
            <p:spPr>
              <a:xfrm>
                <a:off x="7311416" y="2375667"/>
                <a:ext cx="545485" cy="557610"/>
              </a:xfrm>
              <a:custGeom>
                <a:avLst/>
                <a:gdLst>
                  <a:gd name="connsiteX0" fmla="*/ 0 w 545485"/>
                  <a:gd name="connsiteY0" fmla="*/ 0 h 557610"/>
                  <a:gd name="connsiteX1" fmla="*/ 545485 w 545485"/>
                  <a:gd name="connsiteY1" fmla="*/ 0 h 557610"/>
                  <a:gd name="connsiteX2" fmla="*/ 118261 w 545485"/>
                  <a:gd name="connsiteY2" fmla="*/ 557610 h 557610"/>
                  <a:gd name="connsiteX3" fmla="*/ 0 w 545485"/>
                  <a:gd name="connsiteY3" fmla="*/ 557610 h 557610"/>
                </a:gdLst>
                <a:ahLst/>
                <a:cxnLst>
                  <a:cxn ang="0">
                    <a:pos x="connsiteX0" y="connsiteY0"/>
                  </a:cxn>
                  <a:cxn ang="0">
                    <a:pos x="connsiteX1" y="connsiteY1"/>
                  </a:cxn>
                  <a:cxn ang="0">
                    <a:pos x="connsiteX2" y="connsiteY2"/>
                  </a:cxn>
                  <a:cxn ang="0">
                    <a:pos x="connsiteX3" y="connsiteY3"/>
                  </a:cxn>
                </a:cxnLst>
                <a:rect l="l" t="t" r="r" b="b"/>
                <a:pathLst>
                  <a:path w="545485" h="557610">
                    <a:moveTo>
                      <a:pt x="0" y="0"/>
                    </a:moveTo>
                    <a:lnTo>
                      <a:pt x="545485" y="0"/>
                    </a:lnTo>
                    <a:lnTo>
                      <a:pt x="118261" y="557610"/>
                    </a:lnTo>
                    <a:lnTo>
                      <a:pt x="0" y="557610"/>
                    </a:lnTo>
                    <a:close/>
                  </a:path>
                </a:pathLst>
              </a:custGeom>
              <a:solidFill>
                <a:schemeClr val="accent1"/>
              </a:solidFill>
              <a:ln w="15875">
                <a:no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defTabSz="685800">
                  <a:defRPr/>
                </a:pPr>
                <a:endParaRPr lang="en-US" sz="750" kern="0" dirty="0">
                  <a:solidFill>
                    <a:srgbClr val="FFFFFF"/>
                  </a:solidFill>
                  <a:latin typeface="Amazon Ember Light"/>
                </a:endParaRPr>
              </a:p>
            </p:txBody>
          </p:sp>
          <p:sp>
            <p:nvSpPr>
              <p:cNvPr id="7" name="Rectangle 6">
                <a:extLst>
                  <a:ext uri="{FF2B5EF4-FFF2-40B4-BE49-F238E27FC236}">
                    <a16:creationId xmlns:a16="http://schemas.microsoft.com/office/drawing/2014/main" id="{090DA6C5-F8E8-4821-B1B3-D41F596C227E}"/>
                  </a:ext>
                </a:extLst>
              </p:cNvPr>
              <p:cNvSpPr/>
              <p:nvPr/>
            </p:nvSpPr>
            <p:spPr>
              <a:xfrm>
                <a:off x="7311415" y="2375667"/>
                <a:ext cx="683720" cy="557610"/>
              </a:xfrm>
              <a:prstGeom prst="rect">
                <a:avLst/>
              </a:prstGeom>
              <a:ln w="2222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750" kern="0" dirty="0">
                  <a:solidFill>
                    <a:srgbClr val="FFFFFF"/>
                  </a:solidFill>
                  <a:latin typeface="Amazon Ember Light"/>
                </a:endParaRPr>
              </a:p>
            </p:txBody>
          </p:sp>
          <p:sp>
            <p:nvSpPr>
              <p:cNvPr id="8" name="Rectangle 7">
                <a:extLst>
                  <a:ext uri="{FF2B5EF4-FFF2-40B4-BE49-F238E27FC236}">
                    <a16:creationId xmlns:a16="http://schemas.microsoft.com/office/drawing/2014/main" id="{2B16D6C6-31F2-48B6-91B0-6C61DF8961E2}"/>
                  </a:ext>
                </a:extLst>
              </p:cNvPr>
              <p:cNvSpPr/>
              <p:nvPr/>
            </p:nvSpPr>
            <p:spPr>
              <a:xfrm>
                <a:off x="7363228" y="2443557"/>
                <a:ext cx="299598" cy="178665"/>
              </a:xfrm>
              <a:prstGeom prst="rect">
                <a:avLst/>
              </a:prstGeom>
              <a:solidFill>
                <a:schemeClr val="bg1"/>
              </a:solidFill>
              <a:ln w="158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750" kern="0" dirty="0">
                  <a:solidFill>
                    <a:srgbClr val="FFFFFF"/>
                  </a:solidFill>
                  <a:latin typeface="Amazon Ember Light"/>
                </a:endParaRPr>
              </a:p>
            </p:txBody>
          </p:sp>
          <p:sp>
            <p:nvSpPr>
              <p:cNvPr id="9" name="Rectangle 8">
                <a:extLst>
                  <a:ext uri="{FF2B5EF4-FFF2-40B4-BE49-F238E27FC236}">
                    <a16:creationId xmlns:a16="http://schemas.microsoft.com/office/drawing/2014/main" id="{C181687B-2CFD-4903-A4B0-0D9A3AE6156B}"/>
                  </a:ext>
                </a:extLst>
              </p:cNvPr>
              <p:cNvSpPr/>
              <p:nvPr/>
            </p:nvSpPr>
            <p:spPr>
              <a:xfrm>
                <a:off x="7704473" y="2443557"/>
                <a:ext cx="231705" cy="178665"/>
              </a:xfrm>
              <a:prstGeom prst="rect">
                <a:avLst/>
              </a:prstGeom>
              <a:solidFill>
                <a:schemeClr val="bg1"/>
              </a:solidFill>
              <a:ln w="158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750" kern="0" dirty="0">
                  <a:solidFill>
                    <a:srgbClr val="FFFFFF"/>
                  </a:solidFill>
                  <a:latin typeface="Amazon Ember Light"/>
                </a:endParaRPr>
              </a:p>
            </p:txBody>
          </p:sp>
          <p:sp>
            <p:nvSpPr>
              <p:cNvPr id="10" name="Rectangle 9">
                <a:extLst>
                  <a:ext uri="{FF2B5EF4-FFF2-40B4-BE49-F238E27FC236}">
                    <a16:creationId xmlns:a16="http://schemas.microsoft.com/office/drawing/2014/main" id="{2CF86C1F-2A4A-446E-8678-FAD28A4F1EC6}"/>
                  </a:ext>
                </a:extLst>
              </p:cNvPr>
              <p:cNvSpPr/>
              <p:nvPr/>
            </p:nvSpPr>
            <p:spPr>
              <a:xfrm>
                <a:off x="7363228" y="2666885"/>
                <a:ext cx="569378" cy="190901"/>
              </a:xfrm>
              <a:prstGeom prst="rect">
                <a:avLst/>
              </a:prstGeom>
              <a:solidFill>
                <a:schemeClr val="bg1"/>
              </a:solidFill>
              <a:ln w="158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750" kern="0" dirty="0">
                  <a:solidFill>
                    <a:srgbClr val="FFFFFF"/>
                  </a:solidFill>
                  <a:latin typeface="Amazon Ember Light"/>
                </a:endParaRPr>
              </a:p>
            </p:txBody>
          </p:sp>
          <p:sp>
            <p:nvSpPr>
              <p:cNvPr id="11" name="Freeform 14">
                <a:extLst>
                  <a:ext uri="{FF2B5EF4-FFF2-40B4-BE49-F238E27FC236}">
                    <a16:creationId xmlns:a16="http://schemas.microsoft.com/office/drawing/2014/main" id="{A3FF24C1-A05C-4FF1-AFF5-58AF4D78F78E}"/>
                  </a:ext>
                </a:extLst>
              </p:cNvPr>
              <p:cNvSpPr>
                <a:spLocks/>
              </p:cNvSpPr>
              <p:nvPr/>
            </p:nvSpPr>
            <p:spPr bwMode="auto">
              <a:xfrm>
                <a:off x="7359649" y="2692532"/>
                <a:ext cx="570526" cy="146359"/>
              </a:xfrm>
              <a:custGeom>
                <a:avLst/>
                <a:gdLst>
                  <a:gd name="T0" fmla="*/ 221 w 221"/>
                  <a:gd name="T1" fmla="*/ 64 h 96"/>
                  <a:gd name="T2" fmla="*/ 195 w 221"/>
                  <a:gd name="T3" fmla="*/ 64 h 96"/>
                  <a:gd name="T4" fmla="*/ 183 w 221"/>
                  <a:gd name="T5" fmla="*/ 53 h 96"/>
                  <a:gd name="T6" fmla="*/ 183 w 221"/>
                  <a:gd name="T7" fmla="*/ 7 h 96"/>
                  <a:gd name="T8" fmla="*/ 177 w 221"/>
                  <a:gd name="T9" fmla="*/ 0 h 96"/>
                  <a:gd name="T10" fmla="*/ 171 w 221"/>
                  <a:gd name="T11" fmla="*/ 2 h 96"/>
                  <a:gd name="T12" fmla="*/ 169 w 221"/>
                  <a:gd name="T13" fmla="*/ 7 h 96"/>
                  <a:gd name="T14" fmla="*/ 169 w 221"/>
                  <a:gd name="T15" fmla="*/ 26 h 96"/>
                  <a:gd name="T16" fmla="*/ 155 w 221"/>
                  <a:gd name="T17" fmla="*/ 40 h 96"/>
                  <a:gd name="T18" fmla="*/ 144 w 221"/>
                  <a:gd name="T19" fmla="*/ 37 h 96"/>
                  <a:gd name="T20" fmla="*/ 139 w 221"/>
                  <a:gd name="T21" fmla="*/ 26 h 96"/>
                  <a:gd name="T22" fmla="*/ 139 w 221"/>
                  <a:gd name="T23" fmla="*/ 7 h 96"/>
                  <a:gd name="T24" fmla="*/ 132 w 221"/>
                  <a:gd name="T25" fmla="*/ 0 h 96"/>
                  <a:gd name="T26" fmla="*/ 127 w 221"/>
                  <a:gd name="T27" fmla="*/ 2 h 96"/>
                  <a:gd name="T28" fmla="*/ 125 w 221"/>
                  <a:gd name="T29" fmla="*/ 7 h 96"/>
                  <a:gd name="T30" fmla="*/ 125 w 221"/>
                  <a:gd name="T31" fmla="*/ 81 h 96"/>
                  <a:gd name="T32" fmla="*/ 111 w 221"/>
                  <a:gd name="T33" fmla="*/ 96 h 96"/>
                  <a:gd name="T34" fmla="*/ 109 w 221"/>
                  <a:gd name="T35" fmla="*/ 96 h 96"/>
                  <a:gd name="T36" fmla="*/ 99 w 221"/>
                  <a:gd name="T37" fmla="*/ 92 h 96"/>
                  <a:gd name="T38" fmla="*/ 94 w 221"/>
                  <a:gd name="T39" fmla="*/ 82 h 96"/>
                  <a:gd name="T40" fmla="*/ 94 w 221"/>
                  <a:gd name="T41" fmla="*/ 19 h 96"/>
                  <a:gd name="T42" fmla="*/ 88 w 221"/>
                  <a:gd name="T43" fmla="*/ 12 h 96"/>
                  <a:gd name="T44" fmla="*/ 83 w 221"/>
                  <a:gd name="T45" fmla="*/ 14 h 96"/>
                  <a:gd name="T46" fmla="*/ 80 w 221"/>
                  <a:gd name="T47" fmla="*/ 19 h 96"/>
                  <a:gd name="T48" fmla="*/ 80 w 221"/>
                  <a:gd name="T49" fmla="*/ 55 h 96"/>
                  <a:gd name="T50" fmla="*/ 67 w 221"/>
                  <a:gd name="T51" fmla="*/ 70 h 96"/>
                  <a:gd name="T52" fmla="*/ 55 w 221"/>
                  <a:gd name="T53" fmla="*/ 66 h 96"/>
                  <a:gd name="T54" fmla="*/ 50 w 221"/>
                  <a:gd name="T55" fmla="*/ 56 h 96"/>
                  <a:gd name="T56" fmla="*/ 50 w 221"/>
                  <a:gd name="T57" fmla="*/ 42 h 96"/>
                  <a:gd name="T58" fmla="*/ 44 w 221"/>
                  <a:gd name="T59" fmla="*/ 35 h 96"/>
                  <a:gd name="T60" fmla="*/ 38 w 221"/>
                  <a:gd name="T61" fmla="*/ 36 h 96"/>
                  <a:gd name="T62" fmla="*/ 36 w 221"/>
                  <a:gd name="T63" fmla="*/ 41 h 96"/>
                  <a:gd name="T64" fmla="*/ 36 w 221"/>
                  <a:gd name="T65" fmla="*/ 57 h 96"/>
                  <a:gd name="T66" fmla="*/ 24 w 221"/>
                  <a:gd name="T67" fmla="*/ 68 h 96"/>
                  <a:gd name="T68" fmla="*/ 0 w 221"/>
                  <a:gd name="T69"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1" h="96">
                    <a:moveTo>
                      <a:pt x="221" y="64"/>
                    </a:moveTo>
                    <a:cubicBezTo>
                      <a:pt x="195" y="64"/>
                      <a:pt x="195" y="64"/>
                      <a:pt x="195" y="64"/>
                    </a:cubicBezTo>
                    <a:cubicBezTo>
                      <a:pt x="188" y="64"/>
                      <a:pt x="183" y="59"/>
                      <a:pt x="183" y="53"/>
                    </a:cubicBezTo>
                    <a:cubicBezTo>
                      <a:pt x="183" y="7"/>
                      <a:pt x="183" y="7"/>
                      <a:pt x="183" y="7"/>
                    </a:cubicBezTo>
                    <a:cubicBezTo>
                      <a:pt x="183" y="4"/>
                      <a:pt x="180" y="1"/>
                      <a:pt x="177" y="0"/>
                    </a:cubicBezTo>
                    <a:cubicBezTo>
                      <a:pt x="175" y="0"/>
                      <a:pt x="173" y="1"/>
                      <a:pt x="171" y="2"/>
                    </a:cubicBezTo>
                    <a:cubicBezTo>
                      <a:pt x="170" y="3"/>
                      <a:pt x="169" y="5"/>
                      <a:pt x="169" y="7"/>
                    </a:cubicBezTo>
                    <a:cubicBezTo>
                      <a:pt x="169" y="26"/>
                      <a:pt x="169" y="26"/>
                      <a:pt x="169" y="26"/>
                    </a:cubicBezTo>
                    <a:cubicBezTo>
                      <a:pt x="169" y="33"/>
                      <a:pt x="163" y="40"/>
                      <a:pt x="155" y="40"/>
                    </a:cubicBezTo>
                    <a:cubicBezTo>
                      <a:pt x="151" y="41"/>
                      <a:pt x="147" y="39"/>
                      <a:pt x="144" y="37"/>
                    </a:cubicBezTo>
                    <a:cubicBezTo>
                      <a:pt x="140" y="34"/>
                      <a:pt x="139" y="30"/>
                      <a:pt x="139" y="26"/>
                    </a:cubicBezTo>
                    <a:cubicBezTo>
                      <a:pt x="139" y="7"/>
                      <a:pt x="139" y="7"/>
                      <a:pt x="139" y="7"/>
                    </a:cubicBezTo>
                    <a:cubicBezTo>
                      <a:pt x="139" y="4"/>
                      <a:pt x="136" y="1"/>
                      <a:pt x="132" y="0"/>
                    </a:cubicBezTo>
                    <a:cubicBezTo>
                      <a:pt x="130" y="0"/>
                      <a:pt x="128" y="1"/>
                      <a:pt x="127" y="2"/>
                    </a:cubicBezTo>
                    <a:cubicBezTo>
                      <a:pt x="125" y="3"/>
                      <a:pt x="125" y="5"/>
                      <a:pt x="125" y="7"/>
                    </a:cubicBezTo>
                    <a:cubicBezTo>
                      <a:pt x="125" y="81"/>
                      <a:pt x="125" y="81"/>
                      <a:pt x="125" y="81"/>
                    </a:cubicBezTo>
                    <a:cubicBezTo>
                      <a:pt x="125" y="89"/>
                      <a:pt x="119" y="95"/>
                      <a:pt x="111" y="96"/>
                    </a:cubicBezTo>
                    <a:cubicBezTo>
                      <a:pt x="110" y="96"/>
                      <a:pt x="110" y="96"/>
                      <a:pt x="109" y="96"/>
                    </a:cubicBezTo>
                    <a:cubicBezTo>
                      <a:pt x="106" y="96"/>
                      <a:pt x="102" y="95"/>
                      <a:pt x="99" y="92"/>
                    </a:cubicBezTo>
                    <a:cubicBezTo>
                      <a:pt x="96" y="90"/>
                      <a:pt x="94" y="86"/>
                      <a:pt x="94" y="82"/>
                    </a:cubicBezTo>
                    <a:cubicBezTo>
                      <a:pt x="94" y="19"/>
                      <a:pt x="94" y="19"/>
                      <a:pt x="94" y="19"/>
                    </a:cubicBezTo>
                    <a:cubicBezTo>
                      <a:pt x="94" y="16"/>
                      <a:pt x="92" y="12"/>
                      <a:pt x="88" y="12"/>
                    </a:cubicBezTo>
                    <a:cubicBezTo>
                      <a:pt x="86" y="12"/>
                      <a:pt x="84" y="13"/>
                      <a:pt x="83" y="14"/>
                    </a:cubicBezTo>
                    <a:cubicBezTo>
                      <a:pt x="81" y="15"/>
                      <a:pt x="80" y="17"/>
                      <a:pt x="80" y="19"/>
                    </a:cubicBezTo>
                    <a:cubicBezTo>
                      <a:pt x="80" y="55"/>
                      <a:pt x="80" y="55"/>
                      <a:pt x="80" y="55"/>
                    </a:cubicBezTo>
                    <a:cubicBezTo>
                      <a:pt x="80" y="63"/>
                      <a:pt x="74" y="69"/>
                      <a:pt x="67" y="70"/>
                    </a:cubicBezTo>
                    <a:cubicBezTo>
                      <a:pt x="62" y="70"/>
                      <a:pt x="58" y="69"/>
                      <a:pt x="55" y="66"/>
                    </a:cubicBezTo>
                    <a:cubicBezTo>
                      <a:pt x="52" y="64"/>
                      <a:pt x="50" y="60"/>
                      <a:pt x="50" y="56"/>
                    </a:cubicBezTo>
                    <a:cubicBezTo>
                      <a:pt x="50" y="42"/>
                      <a:pt x="50" y="42"/>
                      <a:pt x="50" y="42"/>
                    </a:cubicBezTo>
                    <a:cubicBezTo>
                      <a:pt x="50" y="38"/>
                      <a:pt x="47" y="35"/>
                      <a:pt x="44" y="35"/>
                    </a:cubicBezTo>
                    <a:cubicBezTo>
                      <a:pt x="42" y="34"/>
                      <a:pt x="40" y="35"/>
                      <a:pt x="38" y="36"/>
                    </a:cubicBezTo>
                    <a:cubicBezTo>
                      <a:pt x="37" y="38"/>
                      <a:pt x="36" y="39"/>
                      <a:pt x="36" y="41"/>
                    </a:cubicBezTo>
                    <a:cubicBezTo>
                      <a:pt x="36" y="57"/>
                      <a:pt x="36" y="57"/>
                      <a:pt x="36" y="57"/>
                    </a:cubicBezTo>
                    <a:cubicBezTo>
                      <a:pt x="36" y="63"/>
                      <a:pt x="31" y="68"/>
                      <a:pt x="24" y="68"/>
                    </a:cubicBezTo>
                    <a:cubicBezTo>
                      <a:pt x="0" y="68"/>
                      <a:pt x="0" y="68"/>
                      <a:pt x="0" y="68"/>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prstTxWarp prst="textNoShape">
                  <a:avLst/>
                </a:prstTxWarp>
              </a:bodyPr>
              <a:lstStyle/>
              <a:p>
                <a:pPr defTabSz="342900">
                  <a:defRPr/>
                </a:pPr>
                <a:endParaRPr lang="en-US" sz="1799" dirty="0">
                  <a:solidFill>
                    <a:srgbClr val="474746"/>
                  </a:solidFill>
                  <a:latin typeface="Arial"/>
                </a:endParaRPr>
              </a:p>
            </p:txBody>
          </p:sp>
          <p:grpSp>
            <p:nvGrpSpPr>
              <p:cNvPr id="12" name="Group 42">
                <a:extLst>
                  <a:ext uri="{FF2B5EF4-FFF2-40B4-BE49-F238E27FC236}">
                    <a16:creationId xmlns:a16="http://schemas.microsoft.com/office/drawing/2014/main" id="{BEC28B59-0A10-4F0F-9A15-9DCBB774B7FA}"/>
                  </a:ext>
                </a:extLst>
              </p:cNvPr>
              <p:cNvGrpSpPr>
                <a:grpSpLocks noChangeAspect="1"/>
              </p:cNvGrpSpPr>
              <p:nvPr/>
            </p:nvGrpSpPr>
            <p:grpSpPr bwMode="auto">
              <a:xfrm>
                <a:off x="7445553" y="2466987"/>
                <a:ext cx="134948" cy="131804"/>
                <a:chOff x="1786" y="551"/>
                <a:chExt cx="2189" cy="2138"/>
              </a:xfrm>
              <a:solidFill>
                <a:schemeClr val="accent1">
                  <a:lumMod val="20000"/>
                  <a:lumOff val="80000"/>
                </a:schemeClr>
              </a:solidFill>
            </p:grpSpPr>
            <p:sp>
              <p:nvSpPr>
                <p:cNvPr id="18" name="Freeform 43">
                  <a:extLst>
                    <a:ext uri="{FF2B5EF4-FFF2-40B4-BE49-F238E27FC236}">
                      <a16:creationId xmlns:a16="http://schemas.microsoft.com/office/drawing/2014/main" id="{32C19EF2-7248-4BE6-BA54-EAF7D85F72E0}"/>
                    </a:ext>
                  </a:extLst>
                </p:cNvPr>
                <p:cNvSpPr>
                  <a:spLocks/>
                </p:cNvSpPr>
                <p:nvPr/>
              </p:nvSpPr>
              <p:spPr bwMode="auto">
                <a:xfrm>
                  <a:off x="1786" y="730"/>
                  <a:ext cx="1965" cy="1959"/>
                </a:xfrm>
                <a:custGeom>
                  <a:avLst/>
                  <a:gdLst>
                    <a:gd name="T0" fmla="*/ 731 w 1444"/>
                    <a:gd name="T1" fmla="*/ 711 h 1440"/>
                    <a:gd name="T2" fmla="*/ 1444 w 1444"/>
                    <a:gd name="T3" fmla="*/ 711 h 1440"/>
                    <a:gd name="T4" fmla="*/ 731 w 1444"/>
                    <a:gd name="T5" fmla="*/ 1440 h 1440"/>
                    <a:gd name="T6" fmla="*/ 0 w 1444"/>
                    <a:gd name="T7" fmla="*/ 711 h 1440"/>
                    <a:gd name="T8" fmla="*/ 731 w 1444"/>
                    <a:gd name="T9" fmla="*/ 0 h 1440"/>
                    <a:gd name="T10" fmla="*/ 731 w 1444"/>
                    <a:gd name="T11" fmla="*/ 711 h 1440"/>
                    <a:gd name="T12" fmla="*/ 731 w 1444"/>
                    <a:gd name="T13" fmla="*/ 711 h 1440"/>
                  </a:gdLst>
                  <a:ahLst/>
                  <a:cxnLst>
                    <a:cxn ang="0">
                      <a:pos x="T0" y="T1"/>
                    </a:cxn>
                    <a:cxn ang="0">
                      <a:pos x="T2" y="T3"/>
                    </a:cxn>
                    <a:cxn ang="0">
                      <a:pos x="T4" y="T5"/>
                    </a:cxn>
                    <a:cxn ang="0">
                      <a:pos x="T6" y="T7"/>
                    </a:cxn>
                    <a:cxn ang="0">
                      <a:pos x="T8" y="T9"/>
                    </a:cxn>
                    <a:cxn ang="0">
                      <a:pos x="T10" y="T11"/>
                    </a:cxn>
                    <a:cxn ang="0">
                      <a:pos x="T12" y="T13"/>
                    </a:cxn>
                  </a:cxnLst>
                  <a:rect l="0" t="0" r="r" b="b"/>
                  <a:pathLst>
                    <a:path w="1444" h="1440">
                      <a:moveTo>
                        <a:pt x="731" y="711"/>
                      </a:moveTo>
                      <a:cubicBezTo>
                        <a:pt x="1444" y="711"/>
                        <a:pt x="1444" y="711"/>
                        <a:pt x="1444" y="711"/>
                      </a:cubicBezTo>
                      <a:cubicBezTo>
                        <a:pt x="1444" y="1112"/>
                        <a:pt x="1115" y="1440"/>
                        <a:pt x="731" y="1440"/>
                      </a:cubicBezTo>
                      <a:cubicBezTo>
                        <a:pt x="329" y="1440"/>
                        <a:pt x="0" y="1112"/>
                        <a:pt x="0" y="711"/>
                      </a:cubicBezTo>
                      <a:cubicBezTo>
                        <a:pt x="0" y="328"/>
                        <a:pt x="329" y="0"/>
                        <a:pt x="731" y="0"/>
                      </a:cubicBezTo>
                      <a:cubicBezTo>
                        <a:pt x="731" y="711"/>
                        <a:pt x="731" y="711"/>
                        <a:pt x="731" y="711"/>
                      </a:cubicBezTo>
                      <a:cubicBezTo>
                        <a:pt x="731" y="711"/>
                        <a:pt x="731" y="711"/>
                        <a:pt x="731" y="711"/>
                      </a:cubicBezTo>
                      <a:close/>
                    </a:path>
                  </a:pathLst>
                </a:custGeom>
                <a:solidFill>
                  <a:schemeClr val="accent1">
                    <a:lumMod val="20000"/>
                    <a:lumOff val="80000"/>
                  </a:schemeClr>
                </a:solidFill>
                <a:ln w="6350">
                  <a:noFill/>
                  <a:round/>
                  <a:headEnd/>
                  <a:tailEnd/>
                </a:ln>
                <a:extLst/>
              </p:spPr>
              <p:txBody>
                <a:bodyPr vert="horz" wrap="square" lIns="68580" tIns="34290" rIns="68580" bIns="34290" numCol="1" anchor="t" anchorCtr="0" compatLnSpc="1">
                  <a:prstTxWarp prst="textNoShape">
                    <a:avLst/>
                  </a:prstTxWarp>
                </a:bodyPr>
                <a:lstStyle/>
                <a:p>
                  <a:pPr defTabSz="342900">
                    <a:defRPr/>
                  </a:pPr>
                  <a:endParaRPr lang="en-US" sz="1350">
                    <a:solidFill>
                      <a:srgbClr val="474746"/>
                    </a:solidFill>
                    <a:latin typeface="Arial"/>
                  </a:endParaRPr>
                </a:p>
              </p:txBody>
            </p:sp>
            <p:sp>
              <p:nvSpPr>
                <p:cNvPr id="19" name="Freeform 44">
                  <a:extLst>
                    <a:ext uri="{FF2B5EF4-FFF2-40B4-BE49-F238E27FC236}">
                      <a16:creationId xmlns:a16="http://schemas.microsoft.com/office/drawing/2014/main" id="{9ACE7233-AB93-46D9-A7F5-78978CBC70C0}"/>
                    </a:ext>
                  </a:extLst>
                </p:cNvPr>
                <p:cNvSpPr>
                  <a:spLocks/>
                </p:cNvSpPr>
                <p:nvPr/>
              </p:nvSpPr>
              <p:spPr bwMode="auto">
                <a:xfrm>
                  <a:off x="3008" y="551"/>
                  <a:ext cx="967" cy="998"/>
                </a:xfrm>
                <a:custGeom>
                  <a:avLst/>
                  <a:gdLst>
                    <a:gd name="T0" fmla="*/ 0 w 711"/>
                    <a:gd name="T1" fmla="*/ 734 h 734"/>
                    <a:gd name="T2" fmla="*/ 711 w 711"/>
                    <a:gd name="T3" fmla="*/ 734 h 734"/>
                    <a:gd name="T4" fmla="*/ 0 w 711"/>
                    <a:gd name="T5" fmla="*/ 0 h 734"/>
                    <a:gd name="T6" fmla="*/ 0 w 711"/>
                    <a:gd name="T7" fmla="*/ 734 h 734"/>
                    <a:gd name="T8" fmla="*/ 0 w 711"/>
                    <a:gd name="T9" fmla="*/ 734 h 734"/>
                  </a:gdLst>
                  <a:ahLst/>
                  <a:cxnLst>
                    <a:cxn ang="0">
                      <a:pos x="T0" y="T1"/>
                    </a:cxn>
                    <a:cxn ang="0">
                      <a:pos x="T2" y="T3"/>
                    </a:cxn>
                    <a:cxn ang="0">
                      <a:pos x="T4" y="T5"/>
                    </a:cxn>
                    <a:cxn ang="0">
                      <a:pos x="T6" y="T7"/>
                    </a:cxn>
                    <a:cxn ang="0">
                      <a:pos x="T8" y="T9"/>
                    </a:cxn>
                  </a:cxnLst>
                  <a:rect l="0" t="0" r="r" b="b"/>
                  <a:pathLst>
                    <a:path w="711" h="734">
                      <a:moveTo>
                        <a:pt x="0" y="734"/>
                      </a:moveTo>
                      <a:cubicBezTo>
                        <a:pt x="711" y="734"/>
                        <a:pt x="711" y="734"/>
                        <a:pt x="711" y="734"/>
                      </a:cubicBezTo>
                      <a:cubicBezTo>
                        <a:pt x="711" y="331"/>
                        <a:pt x="383" y="0"/>
                        <a:pt x="0" y="0"/>
                      </a:cubicBezTo>
                      <a:cubicBezTo>
                        <a:pt x="0" y="734"/>
                        <a:pt x="0" y="734"/>
                        <a:pt x="0" y="734"/>
                      </a:cubicBezTo>
                      <a:cubicBezTo>
                        <a:pt x="0" y="734"/>
                        <a:pt x="0" y="734"/>
                        <a:pt x="0" y="734"/>
                      </a:cubicBezTo>
                      <a:close/>
                    </a:path>
                  </a:pathLst>
                </a:custGeom>
                <a:solidFill>
                  <a:schemeClr val="accent1">
                    <a:lumMod val="20000"/>
                    <a:lumOff val="80000"/>
                  </a:schemeClr>
                </a:solidFill>
                <a:ln w="6350">
                  <a:noFill/>
                  <a:round/>
                  <a:headEnd/>
                  <a:tailEnd/>
                </a:ln>
                <a:extLst/>
              </p:spPr>
              <p:txBody>
                <a:bodyPr vert="horz" wrap="square" lIns="68580" tIns="34290" rIns="68580" bIns="34290" numCol="1" anchor="t" anchorCtr="0" compatLnSpc="1">
                  <a:prstTxWarp prst="textNoShape">
                    <a:avLst/>
                  </a:prstTxWarp>
                </a:bodyPr>
                <a:lstStyle/>
                <a:p>
                  <a:pPr defTabSz="342900">
                    <a:defRPr/>
                  </a:pPr>
                  <a:endParaRPr lang="en-US" sz="1350">
                    <a:solidFill>
                      <a:srgbClr val="474746"/>
                    </a:solidFill>
                    <a:latin typeface="Arial"/>
                  </a:endParaRPr>
                </a:p>
              </p:txBody>
            </p:sp>
          </p:grpSp>
          <p:grpSp>
            <p:nvGrpSpPr>
              <p:cNvPr id="13" name="Group 47">
                <a:extLst>
                  <a:ext uri="{FF2B5EF4-FFF2-40B4-BE49-F238E27FC236}">
                    <a16:creationId xmlns:a16="http://schemas.microsoft.com/office/drawing/2014/main" id="{069761D1-1466-411B-B81F-1AAB56ECD57A}"/>
                  </a:ext>
                </a:extLst>
              </p:cNvPr>
              <p:cNvGrpSpPr>
                <a:grpSpLocks noChangeAspect="1"/>
              </p:cNvGrpSpPr>
              <p:nvPr/>
            </p:nvGrpSpPr>
            <p:grpSpPr bwMode="auto">
              <a:xfrm>
                <a:off x="7733189" y="2477069"/>
                <a:ext cx="168752" cy="122767"/>
                <a:chOff x="1828" y="1064"/>
                <a:chExt cx="2066" cy="1503"/>
              </a:xfrm>
              <a:solidFill>
                <a:schemeClr val="accent1">
                  <a:lumMod val="20000"/>
                  <a:lumOff val="80000"/>
                </a:schemeClr>
              </a:solidFill>
            </p:grpSpPr>
            <p:sp>
              <p:nvSpPr>
                <p:cNvPr id="14" name="Rectangle 48">
                  <a:extLst>
                    <a:ext uri="{FF2B5EF4-FFF2-40B4-BE49-F238E27FC236}">
                      <a16:creationId xmlns:a16="http://schemas.microsoft.com/office/drawing/2014/main" id="{09A4B560-2912-4F87-8CAC-B8A042CDF4FF}"/>
                    </a:ext>
                  </a:extLst>
                </p:cNvPr>
                <p:cNvSpPr>
                  <a:spLocks noChangeArrowheads="1"/>
                </p:cNvSpPr>
                <p:nvPr/>
              </p:nvSpPr>
              <p:spPr bwMode="auto">
                <a:xfrm>
                  <a:off x="1828" y="2003"/>
                  <a:ext cx="376" cy="564"/>
                </a:xfrm>
                <a:prstGeom prst="rect">
                  <a:avLst/>
                </a:prstGeom>
                <a:solidFill>
                  <a:schemeClr val="accent1">
                    <a:lumMod val="20000"/>
                    <a:lumOff val="80000"/>
                  </a:schemeClr>
                </a:solidFill>
                <a:ln w="6350">
                  <a:noFill/>
                  <a:round/>
                  <a:headEnd/>
                  <a:tailEnd/>
                </a:ln>
                <a:extLst/>
              </p:spPr>
              <p:txBody>
                <a:bodyPr vert="horz" wrap="square" lIns="68580" tIns="34290" rIns="68580" bIns="34290" numCol="1" anchor="t" anchorCtr="0" compatLnSpc="1">
                  <a:prstTxWarp prst="textNoShape">
                    <a:avLst/>
                  </a:prstTxWarp>
                </a:bodyPr>
                <a:lstStyle/>
                <a:p>
                  <a:pPr defTabSz="342900">
                    <a:defRPr/>
                  </a:pPr>
                  <a:endParaRPr lang="en-US" sz="1350">
                    <a:solidFill>
                      <a:srgbClr val="474746"/>
                    </a:solidFill>
                    <a:latin typeface="Arial"/>
                  </a:endParaRPr>
                </a:p>
              </p:txBody>
            </p:sp>
            <p:sp>
              <p:nvSpPr>
                <p:cNvPr id="15" name="Rectangle 49">
                  <a:extLst>
                    <a:ext uri="{FF2B5EF4-FFF2-40B4-BE49-F238E27FC236}">
                      <a16:creationId xmlns:a16="http://schemas.microsoft.com/office/drawing/2014/main" id="{E3E8357E-7C40-44B7-AB86-0903CEA6EE15}"/>
                    </a:ext>
                  </a:extLst>
                </p:cNvPr>
                <p:cNvSpPr>
                  <a:spLocks noChangeArrowheads="1"/>
                </p:cNvSpPr>
                <p:nvPr/>
              </p:nvSpPr>
              <p:spPr bwMode="auto">
                <a:xfrm>
                  <a:off x="2391" y="1252"/>
                  <a:ext cx="376" cy="1315"/>
                </a:xfrm>
                <a:prstGeom prst="rect">
                  <a:avLst/>
                </a:prstGeom>
                <a:solidFill>
                  <a:schemeClr val="accent1">
                    <a:lumMod val="20000"/>
                    <a:lumOff val="80000"/>
                  </a:schemeClr>
                </a:solidFill>
                <a:ln w="6350">
                  <a:noFill/>
                  <a:round/>
                  <a:headEnd/>
                  <a:tailEnd/>
                </a:ln>
                <a:extLst/>
              </p:spPr>
              <p:txBody>
                <a:bodyPr vert="horz" wrap="square" lIns="68580" tIns="34290" rIns="68580" bIns="34290" numCol="1" anchor="t" anchorCtr="0" compatLnSpc="1">
                  <a:prstTxWarp prst="textNoShape">
                    <a:avLst/>
                  </a:prstTxWarp>
                </a:bodyPr>
                <a:lstStyle/>
                <a:p>
                  <a:pPr defTabSz="342900">
                    <a:defRPr/>
                  </a:pPr>
                  <a:endParaRPr lang="en-US" sz="1350">
                    <a:solidFill>
                      <a:srgbClr val="474746"/>
                    </a:solidFill>
                    <a:latin typeface="Arial"/>
                  </a:endParaRPr>
                </a:p>
              </p:txBody>
            </p:sp>
            <p:sp>
              <p:nvSpPr>
                <p:cNvPr id="16" name="Rectangle 50">
                  <a:extLst>
                    <a:ext uri="{FF2B5EF4-FFF2-40B4-BE49-F238E27FC236}">
                      <a16:creationId xmlns:a16="http://schemas.microsoft.com/office/drawing/2014/main" id="{6CC94246-578B-45F4-8ABF-6A080BD8127F}"/>
                    </a:ext>
                  </a:extLst>
                </p:cNvPr>
                <p:cNvSpPr>
                  <a:spLocks noChangeArrowheads="1"/>
                </p:cNvSpPr>
                <p:nvPr/>
              </p:nvSpPr>
              <p:spPr bwMode="auto">
                <a:xfrm>
                  <a:off x="2955" y="1628"/>
                  <a:ext cx="376" cy="939"/>
                </a:xfrm>
                <a:prstGeom prst="rect">
                  <a:avLst/>
                </a:prstGeom>
                <a:solidFill>
                  <a:schemeClr val="accent1">
                    <a:lumMod val="20000"/>
                    <a:lumOff val="80000"/>
                  </a:schemeClr>
                </a:solidFill>
                <a:ln w="6350">
                  <a:noFill/>
                  <a:round/>
                  <a:headEnd/>
                  <a:tailEnd/>
                </a:ln>
                <a:extLst/>
              </p:spPr>
              <p:txBody>
                <a:bodyPr vert="horz" wrap="square" lIns="68580" tIns="34290" rIns="68580" bIns="34290" numCol="1" anchor="t" anchorCtr="0" compatLnSpc="1">
                  <a:prstTxWarp prst="textNoShape">
                    <a:avLst/>
                  </a:prstTxWarp>
                </a:bodyPr>
                <a:lstStyle/>
                <a:p>
                  <a:pPr defTabSz="342900">
                    <a:defRPr/>
                  </a:pPr>
                  <a:endParaRPr lang="en-US" sz="1350">
                    <a:solidFill>
                      <a:srgbClr val="474746"/>
                    </a:solidFill>
                    <a:latin typeface="Arial"/>
                  </a:endParaRPr>
                </a:p>
              </p:txBody>
            </p:sp>
            <p:sp>
              <p:nvSpPr>
                <p:cNvPr id="17" name="Rectangle 51">
                  <a:extLst>
                    <a:ext uri="{FF2B5EF4-FFF2-40B4-BE49-F238E27FC236}">
                      <a16:creationId xmlns:a16="http://schemas.microsoft.com/office/drawing/2014/main" id="{AF13F35D-0039-45DF-AF55-0CB967877146}"/>
                    </a:ext>
                  </a:extLst>
                </p:cNvPr>
                <p:cNvSpPr>
                  <a:spLocks noChangeArrowheads="1"/>
                </p:cNvSpPr>
                <p:nvPr/>
              </p:nvSpPr>
              <p:spPr bwMode="auto">
                <a:xfrm>
                  <a:off x="3518" y="1064"/>
                  <a:ext cx="376" cy="1503"/>
                </a:xfrm>
                <a:prstGeom prst="rect">
                  <a:avLst/>
                </a:prstGeom>
                <a:solidFill>
                  <a:schemeClr val="accent1">
                    <a:lumMod val="20000"/>
                    <a:lumOff val="80000"/>
                  </a:schemeClr>
                </a:solidFill>
                <a:ln w="6350">
                  <a:noFill/>
                  <a:round/>
                  <a:headEnd/>
                  <a:tailEnd/>
                </a:ln>
                <a:extLst/>
              </p:spPr>
              <p:txBody>
                <a:bodyPr vert="horz" wrap="square" lIns="68580" tIns="34290" rIns="68580" bIns="34290" numCol="1" anchor="t" anchorCtr="0" compatLnSpc="1">
                  <a:prstTxWarp prst="textNoShape">
                    <a:avLst/>
                  </a:prstTxWarp>
                </a:bodyPr>
                <a:lstStyle/>
                <a:p>
                  <a:pPr defTabSz="342900">
                    <a:defRPr/>
                  </a:pPr>
                  <a:endParaRPr lang="en-US" sz="1350">
                    <a:solidFill>
                      <a:srgbClr val="474746"/>
                    </a:solidFill>
                    <a:latin typeface="Arial"/>
                  </a:endParaRPr>
                </a:p>
              </p:txBody>
            </p:sp>
          </p:grpSp>
        </p:grpSp>
      </p:grpSp>
      <p:pic>
        <p:nvPicPr>
          <p:cNvPr id="22" name="Picture 21">
            <a:extLst>
              <a:ext uri="{FF2B5EF4-FFF2-40B4-BE49-F238E27FC236}">
                <a16:creationId xmlns:a16="http://schemas.microsoft.com/office/drawing/2014/main" id="{6AE8FCEA-C8D6-499D-AE68-2664C1765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04" y="1793228"/>
            <a:ext cx="1557043" cy="1557043"/>
          </a:xfrm>
          <a:prstGeom prst="rect">
            <a:avLst/>
          </a:prstGeom>
        </p:spPr>
      </p:pic>
    </p:spTree>
    <p:extLst>
      <p:ext uri="{BB962C8B-B14F-4D97-AF65-F5344CB8AC3E}">
        <p14:creationId xmlns:p14="http://schemas.microsoft.com/office/powerpoint/2010/main" val="150761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C83E241-F27C-8C45-8A1E-5283725DC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65" y="-88795"/>
            <a:ext cx="5227305" cy="1916505"/>
          </a:xfrm>
          <a:prstGeom prst="rect">
            <a:avLst/>
          </a:prstGeom>
        </p:spPr>
      </p:pic>
      <p:sp>
        <p:nvSpPr>
          <p:cNvPr id="32" name="Rectangle 31">
            <a:extLst>
              <a:ext uri="{FF2B5EF4-FFF2-40B4-BE49-F238E27FC236}">
                <a16:creationId xmlns:a16="http://schemas.microsoft.com/office/drawing/2014/main" id="{E10B72B2-4097-464B-8F96-24AFA68CF23E}"/>
              </a:ext>
            </a:extLst>
          </p:cNvPr>
          <p:cNvSpPr/>
          <p:nvPr/>
        </p:nvSpPr>
        <p:spPr>
          <a:xfrm>
            <a:off x="403365" y="3336803"/>
            <a:ext cx="1574469" cy="646331"/>
          </a:xfrm>
          <a:prstGeom prst="rect">
            <a:avLst/>
          </a:prstGeom>
        </p:spPr>
        <p:txBody>
          <a:bodyPr wrap="none">
            <a:spAutoFit/>
          </a:bodyPr>
          <a:lstStyle/>
          <a:p>
            <a:pPr marL="0" marR="0" lvl="1" indent="0" algn="ctr" defTabSz="457200" rtl="0" eaLnBrk="1" fontAlgn="auto" latinLnBrk="0" hangingPunct="1">
              <a:lnSpc>
                <a:spcPct val="100000"/>
              </a:lnSpc>
              <a:spcBef>
                <a:spcPts val="0"/>
              </a:spcBef>
              <a:spcAft>
                <a:spcPts val="3800"/>
              </a:spcAft>
              <a:buClrTx/>
              <a:buSzTx/>
              <a:buFontTx/>
              <a:buNone/>
              <a:tabLst/>
              <a:defRPr/>
            </a:pPr>
            <a:r>
              <a:rPr kumimoji="0" lang="en-US"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No instances </a:t>
            </a:r>
            <a:br>
              <a:rPr kumimoji="0" lang="en-US"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to manage</a:t>
            </a:r>
          </a:p>
        </p:txBody>
      </p:sp>
      <p:sp>
        <p:nvSpPr>
          <p:cNvPr id="33" name="Rectangle 32">
            <a:extLst>
              <a:ext uri="{FF2B5EF4-FFF2-40B4-BE49-F238E27FC236}">
                <a16:creationId xmlns:a16="http://schemas.microsoft.com/office/drawing/2014/main" id="{765A3C75-5772-C243-AC99-5038078BB297}"/>
              </a:ext>
            </a:extLst>
          </p:cNvPr>
          <p:cNvSpPr/>
          <p:nvPr/>
        </p:nvSpPr>
        <p:spPr>
          <a:xfrm>
            <a:off x="2130639" y="3336803"/>
            <a:ext cx="1669515" cy="646331"/>
          </a:xfrm>
          <a:prstGeom prst="rect">
            <a:avLst/>
          </a:prstGeom>
        </p:spPr>
        <p:txBody>
          <a:bodyPr wrap="square">
            <a:spAutoFit/>
          </a:bodyPr>
          <a:lstStyle/>
          <a:p>
            <a:pPr marL="0" lvl="1" algn="ctr">
              <a:spcAft>
                <a:spcPts val="3800"/>
              </a:spcAft>
              <a:defRPr/>
            </a:pPr>
            <a:r>
              <a:rPr lang="en-US" dirty="0">
                <a:latin typeface="Amazon Ember" panose="020B0603020204020204" pitchFamily="34" charset="0"/>
                <a:ea typeface="Amazon Ember" panose="020B0603020204020204" pitchFamily="34" charset="0"/>
                <a:cs typeface="Amazon Ember" panose="020B0603020204020204" pitchFamily="34" charset="0"/>
              </a:rPr>
              <a:t>Task </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dirty="0">
                <a:latin typeface="Amazon Ember" panose="020B0603020204020204" pitchFamily="34" charset="0"/>
                <a:ea typeface="Amazon Ember" panose="020B0603020204020204" pitchFamily="34" charset="0"/>
                <a:cs typeface="Amazon Ember" panose="020B0603020204020204" pitchFamily="34" charset="0"/>
              </a:rPr>
              <a:t>native API</a:t>
            </a:r>
          </a:p>
        </p:txBody>
      </p:sp>
      <p:sp>
        <p:nvSpPr>
          <p:cNvPr id="34" name="Rectangle 33">
            <a:extLst>
              <a:ext uri="{FF2B5EF4-FFF2-40B4-BE49-F238E27FC236}">
                <a16:creationId xmlns:a16="http://schemas.microsoft.com/office/drawing/2014/main" id="{55BE080A-8D9B-1840-8362-895398F1FFB7}"/>
              </a:ext>
            </a:extLst>
          </p:cNvPr>
          <p:cNvSpPr/>
          <p:nvPr/>
        </p:nvSpPr>
        <p:spPr>
          <a:xfrm>
            <a:off x="3749188" y="3336803"/>
            <a:ext cx="1585690" cy="646331"/>
          </a:xfrm>
          <a:prstGeom prst="rect">
            <a:avLst/>
          </a:prstGeom>
        </p:spPr>
        <p:txBody>
          <a:bodyPr wrap="none">
            <a:spAutoFit/>
          </a:bodyPr>
          <a:lstStyle/>
          <a:p>
            <a:pPr marL="0" marR="0" lvl="1" indent="0" algn="ctr" defTabSz="457200" rtl="0" eaLnBrk="1" fontAlgn="auto" latinLnBrk="0" hangingPunct="1">
              <a:lnSpc>
                <a:spcPct val="100000"/>
              </a:lnSpc>
              <a:spcBef>
                <a:spcPts val="0"/>
              </a:spcBef>
              <a:spcAft>
                <a:spcPts val="3800"/>
              </a:spcAft>
              <a:buClrTx/>
              <a:buSzTx/>
              <a:buFontTx/>
              <a:buNone/>
              <a:tabLst/>
              <a:defRPr/>
            </a:pPr>
            <a:r>
              <a:rPr kumimoji="0" lang="en-US"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Resource </a:t>
            </a:r>
            <a:br>
              <a:rPr kumimoji="0" lang="en-US"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based pricing</a:t>
            </a:r>
          </a:p>
        </p:txBody>
      </p:sp>
      <p:sp>
        <p:nvSpPr>
          <p:cNvPr id="35" name="Rectangle 34">
            <a:extLst>
              <a:ext uri="{FF2B5EF4-FFF2-40B4-BE49-F238E27FC236}">
                <a16:creationId xmlns:a16="http://schemas.microsoft.com/office/drawing/2014/main" id="{FBB6B56B-AA50-D749-860C-3D5C0AB5E39A}"/>
              </a:ext>
            </a:extLst>
          </p:cNvPr>
          <p:cNvSpPr/>
          <p:nvPr/>
        </p:nvSpPr>
        <p:spPr>
          <a:xfrm>
            <a:off x="6347985" y="2736028"/>
            <a:ext cx="2563176" cy="923330"/>
          </a:xfrm>
          <a:prstGeom prst="rect">
            <a:avLst/>
          </a:prstGeom>
        </p:spPr>
        <p:txBody>
          <a:bodyPr wrap="square">
            <a:spAutoFit/>
          </a:bodyPr>
          <a:lstStyle/>
          <a:p>
            <a:pPr algn="ctr"/>
            <a:r>
              <a:rPr lang="en-US" dirty="0">
                <a:latin typeface="Amazon Ember" panose="020B0603020204020204" pitchFamily="34" charset="0"/>
                <a:ea typeface="Amazon Ember" panose="020B0603020204020204" pitchFamily="34" charset="0"/>
                <a:cs typeface="Amazon Ember" panose="020B0603020204020204" pitchFamily="34" charset="0"/>
              </a:rPr>
              <a:t>Simple, easy to use, powerful </a:t>
            </a:r>
            <a:r>
              <a:rPr lang="mr-IN" dirty="0">
                <a:latin typeface="Amazon Ember" panose="020B0603020204020204" pitchFamily="34" charset="0"/>
                <a:ea typeface="Amazon Ember" panose="020B0603020204020204" pitchFamily="34" charset="0"/>
                <a:cs typeface="Amazon Ember Light" panose="020B0403020204020204" pitchFamily="34" charset="0"/>
              </a:rPr>
              <a:t>–</a:t>
            </a:r>
            <a:r>
              <a:rPr lang="en-US" dirty="0">
                <a:latin typeface="Amazon Ember" panose="020B0603020204020204" pitchFamily="34" charset="0"/>
                <a:ea typeface="Amazon Ember" panose="020B0603020204020204" pitchFamily="34" charset="0"/>
                <a:cs typeface="Amazon Ember" panose="020B0603020204020204" pitchFamily="34" charset="0"/>
              </a:rPr>
              <a:t> and new consumption model</a:t>
            </a:r>
          </a:p>
        </p:txBody>
      </p:sp>
      <p:sp>
        <p:nvSpPr>
          <p:cNvPr id="36" name="Freeform 6">
            <a:extLst>
              <a:ext uri="{FF2B5EF4-FFF2-40B4-BE49-F238E27FC236}">
                <a16:creationId xmlns:a16="http://schemas.microsoft.com/office/drawing/2014/main" id="{E0FA3969-83BA-E84C-A6E9-F2902465B141}"/>
              </a:ext>
            </a:extLst>
          </p:cNvPr>
          <p:cNvSpPr>
            <a:spLocks/>
          </p:cNvSpPr>
          <p:nvPr/>
        </p:nvSpPr>
        <p:spPr bwMode="auto">
          <a:xfrm rot="8100000">
            <a:off x="4984759" y="2567356"/>
            <a:ext cx="1061648" cy="1108778"/>
          </a:xfrm>
          <a:custGeom>
            <a:avLst/>
            <a:gdLst>
              <a:gd name="T0" fmla="*/ 0 w 428"/>
              <a:gd name="T1" fmla="*/ 447 h 447"/>
              <a:gd name="T2" fmla="*/ 0 w 428"/>
              <a:gd name="T3" fmla="*/ 0 h 447"/>
              <a:gd name="T4" fmla="*/ 428 w 428"/>
              <a:gd name="T5" fmla="*/ 0 h 447"/>
            </a:gdLst>
            <a:ahLst/>
            <a:cxnLst>
              <a:cxn ang="0">
                <a:pos x="T0" y="T1"/>
              </a:cxn>
              <a:cxn ang="0">
                <a:pos x="T2" y="T3"/>
              </a:cxn>
              <a:cxn ang="0">
                <a:pos x="T4" y="T5"/>
              </a:cxn>
            </a:cxnLst>
            <a:rect l="0" t="0" r="r" b="b"/>
            <a:pathLst>
              <a:path w="428" h="447">
                <a:moveTo>
                  <a:pt x="0" y="447"/>
                </a:moveTo>
                <a:lnTo>
                  <a:pt x="0" y="0"/>
                </a:lnTo>
                <a:lnTo>
                  <a:pt x="428" y="0"/>
                </a:lnTo>
              </a:path>
            </a:pathLst>
          </a:custGeom>
          <a:noFill/>
          <a:ln w="9525"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37" name="Picture 36">
            <a:extLst>
              <a:ext uri="{FF2B5EF4-FFF2-40B4-BE49-F238E27FC236}">
                <a16:creationId xmlns:a16="http://schemas.microsoft.com/office/drawing/2014/main" id="{0DF0D182-2EE7-9149-815E-667E97BD3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38" y="2233115"/>
            <a:ext cx="984351" cy="864947"/>
          </a:xfrm>
          <a:prstGeom prst="rect">
            <a:avLst/>
          </a:prstGeom>
        </p:spPr>
      </p:pic>
      <p:grpSp>
        <p:nvGrpSpPr>
          <p:cNvPr id="38" name="Group 37">
            <a:extLst>
              <a:ext uri="{FF2B5EF4-FFF2-40B4-BE49-F238E27FC236}">
                <a16:creationId xmlns:a16="http://schemas.microsoft.com/office/drawing/2014/main" id="{5603AC8F-08DB-C143-AD7D-6D90202C72D8}"/>
              </a:ext>
            </a:extLst>
          </p:cNvPr>
          <p:cNvGrpSpPr/>
          <p:nvPr/>
        </p:nvGrpSpPr>
        <p:grpSpPr>
          <a:xfrm>
            <a:off x="2533336" y="2233115"/>
            <a:ext cx="950147" cy="1005826"/>
            <a:chOff x="1977067" y="1587897"/>
            <a:chExt cx="2135576" cy="2293365"/>
          </a:xfrm>
        </p:grpSpPr>
        <p:pic>
          <p:nvPicPr>
            <p:cNvPr id="39" name="Picture 38">
              <a:extLst>
                <a:ext uri="{FF2B5EF4-FFF2-40B4-BE49-F238E27FC236}">
                  <a16:creationId xmlns:a16="http://schemas.microsoft.com/office/drawing/2014/main" id="{A0B173ED-E32E-E241-9D87-F5B640FA4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40" name="Picture 39">
              <a:extLst>
                <a:ext uri="{FF2B5EF4-FFF2-40B4-BE49-F238E27FC236}">
                  <a16:creationId xmlns:a16="http://schemas.microsoft.com/office/drawing/2014/main" id="{68A8E5F7-F6C0-C54A-9E97-9718FD1E5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pic>
        <p:nvPicPr>
          <p:cNvPr id="41" name="Picture 40">
            <a:extLst>
              <a:ext uri="{FF2B5EF4-FFF2-40B4-BE49-F238E27FC236}">
                <a16:creationId xmlns:a16="http://schemas.microsoft.com/office/drawing/2014/main" id="{84C9F119-7FD0-2D4C-B519-80DE062D7B7D}"/>
              </a:ext>
            </a:extLst>
          </p:cNvPr>
          <p:cNvPicPr>
            <a:picLocks noChangeAspect="1"/>
          </p:cNvPicPr>
          <p:nvPr/>
        </p:nvPicPr>
        <p:blipFill>
          <a:blip r:embed="rId7"/>
          <a:stretch>
            <a:fillRect/>
          </a:stretch>
        </p:blipFill>
        <p:spPr>
          <a:xfrm>
            <a:off x="3958759" y="2178126"/>
            <a:ext cx="1115804" cy="1115804"/>
          </a:xfrm>
          <a:prstGeom prst="rect">
            <a:avLst/>
          </a:prstGeom>
        </p:spPr>
      </p:pic>
    </p:spTree>
    <p:extLst>
      <p:ext uri="{BB962C8B-B14F-4D97-AF65-F5344CB8AC3E}">
        <p14:creationId xmlns:p14="http://schemas.microsoft.com/office/powerpoint/2010/main" val="2050304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F5DD4A-5C1E-C94D-B7A8-7DAAE0A73F99}"/>
              </a:ext>
            </a:extLst>
          </p:cNvPr>
          <p:cNvSpPr txBox="1"/>
          <p:nvPr/>
        </p:nvSpPr>
        <p:spPr>
          <a:xfrm>
            <a:off x="393633" y="135210"/>
            <a:ext cx="8299067" cy="1077218"/>
          </a:xfrm>
          <a:prstGeom prst="rect">
            <a:avLst/>
          </a:prstGeom>
          <a:noFill/>
        </p:spPr>
        <p:txBody>
          <a:bodyPr wrap="none" rtlCol="0">
            <a:spAutoFit/>
          </a:bodyPr>
          <a:lstStyle/>
          <a:p>
            <a:r>
              <a:rPr lang="en-US" sz="4000" dirty="0">
                <a:latin typeface="Amazon Ember Light" panose="020B0403020204020204" pitchFamily="34" charset="0"/>
                <a:ea typeface="Amazon Ember Light" panose="020B0403020204020204" pitchFamily="34" charset="0"/>
                <a:cs typeface="Amazon Ember Light" panose="020B0403020204020204" pitchFamily="34" charset="0"/>
              </a:rPr>
              <a:t>AWS ECS </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(Fully managed platform for your container)</a:t>
            </a: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4" name="Group 3">
            <a:extLst>
              <a:ext uri="{FF2B5EF4-FFF2-40B4-BE49-F238E27FC236}">
                <a16:creationId xmlns:a16="http://schemas.microsoft.com/office/drawing/2014/main" id="{8C3E0A11-894F-3945-ABD3-23352576E685}"/>
              </a:ext>
            </a:extLst>
          </p:cNvPr>
          <p:cNvGrpSpPr/>
          <p:nvPr/>
        </p:nvGrpSpPr>
        <p:grpSpPr>
          <a:xfrm>
            <a:off x="1670250" y="2706927"/>
            <a:ext cx="937975" cy="1007278"/>
            <a:chOff x="1977067" y="1587897"/>
            <a:chExt cx="2135576" cy="2293365"/>
          </a:xfrm>
        </p:grpSpPr>
        <p:pic>
          <p:nvPicPr>
            <p:cNvPr id="12" name="Picture 11">
              <a:extLst>
                <a:ext uri="{FF2B5EF4-FFF2-40B4-BE49-F238E27FC236}">
                  <a16:creationId xmlns:a16="http://schemas.microsoft.com/office/drawing/2014/main" id="{5593C8F1-C65F-BF4D-9B38-503B09153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13" name="Picture 12">
              <a:extLst>
                <a:ext uri="{FF2B5EF4-FFF2-40B4-BE49-F238E27FC236}">
                  <a16:creationId xmlns:a16="http://schemas.microsoft.com/office/drawing/2014/main" id="{1A6E0FC6-0B0D-6040-9E79-A142DF2DF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sp>
        <p:nvSpPr>
          <p:cNvPr id="5" name="TextBox 4">
            <a:extLst>
              <a:ext uri="{FF2B5EF4-FFF2-40B4-BE49-F238E27FC236}">
                <a16:creationId xmlns:a16="http://schemas.microsoft.com/office/drawing/2014/main" id="{9C615EC3-5C57-F547-9C89-5ACDC54406E7}"/>
              </a:ext>
            </a:extLst>
          </p:cNvPr>
          <p:cNvSpPr txBox="1"/>
          <p:nvPr/>
        </p:nvSpPr>
        <p:spPr>
          <a:xfrm>
            <a:off x="6044580" y="1212430"/>
            <a:ext cx="2015295" cy="461665"/>
          </a:xfrm>
          <a:prstGeom prst="rect">
            <a:avLst/>
          </a:prstGeom>
          <a:noFill/>
        </p:spPr>
        <p:txBody>
          <a:bodyPr wrap="non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Control Plane</a:t>
            </a:r>
          </a:p>
        </p:txBody>
      </p:sp>
      <p:sp>
        <p:nvSpPr>
          <p:cNvPr id="6" name="TextBox 5">
            <a:extLst>
              <a:ext uri="{FF2B5EF4-FFF2-40B4-BE49-F238E27FC236}">
                <a16:creationId xmlns:a16="http://schemas.microsoft.com/office/drawing/2014/main" id="{0E0255A4-5041-B345-9D4A-C009E46DA40A}"/>
              </a:ext>
            </a:extLst>
          </p:cNvPr>
          <p:cNvSpPr txBox="1"/>
          <p:nvPr/>
        </p:nvSpPr>
        <p:spPr>
          <a:xfrm>
            <a:off x="1143892" y="3912446"/>
            <a:ext cx="1754614" cy="369332"/>
          </a:xfrm>
          <a:prstGeom prst="rect">
            <a:avLst/>
          </a:prstGeom>
          <a:noFill/>
        </p:spPr>
        <p:txBody>
          <a:bodyPr wrap="square" rtlCol="0">
            <a:spAutoFit/>
          </a:bodyPr>
          <a:lstStyle/>
          <a:p>
            <a:r>
              <a:rPr lang="en-US" dirty="0">
                <a:latin typeface="Amazon Ember" charset="0"/>
                <a:ea typeface="Amazon Ember" charset="0"/>
                <a:cs typeface="Amazon Ember" charset="0"/>
              </a:rPr>
              <a:t>Your container</a:t>
            </a:r>
          </a:p>
        </p:txBody>
      </p:sp>
      <p:sp>
        <p:nvSpPr>
          <p:cNvPr id="7" name="TextBox 6">
            <a:extLst>
              <a:ext uri="{FF2B5EF4-FFF2-40B4-BE49-F238E27FC236}">
                <a16:creationId xmlns:a16="http://schemas.microsoft.com/office/drawing/2014/main" id="{E09D21C0-5180-B346-8E68-A4E261992FE7}"/>
              </a:ext>
            </a:extLst>
          </p:cNvPr>
          <p:cNvSpPr txBox="1"/>
          <p:nvPr/>
        </p:nvSpPr>
        <p:spPr>
          <a:xfrm>
            <a:off x="3838523" y="1212429"/>
            <a:ext cx="947695" cy="461665"/>
          </a:xfrm>
          <a:prstGeom prst="rect">
            <a:avLst/>
          </a:prstGeom>
          <a:noFill/>
        </p:spPr>
        <p:txBody>
          <a:bodyPr wrap="non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Hosts</a:t>
            </a:r>
          </a:p>
        </p:txBody>
      </p:sp>
      <p:sp>
        <p:nvSpPr>
          <p:cNvPr id="8" name="TextBox 7">
            <a:extLst>
              <a:ext uri="{FF2B5EF4-FFF2-40B4-BE49-F238E27FC236}">
                <a16:creationId xmlns:a16="http://schemas.microsoft.com/office/drawing/2014/main" id="{C407994B-6629-114A-ACAA-8F1D22AAB88A}"/>
              </a:ext>
            </a:extLst>
          </p:cNvPr>
          <p:cNvSpPr txBox="1"/>
          <p:nvPr/>
        </p:nvSpPr>
        <p:spPr>
          <a:xfrm>
            <a:off x="1274039" y="1212428"/>
            <a:ext cx="1494320" cy="461665"/>
          </a:xfrm>
          <a:prstGeom prst="rect">
            <a:avLst/>
          </a:prstGeom>
          <a:noFill/>
        </p:spPr>
        <p:txBody>
          <a:bodyPr wrap="non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Container</a:t>
            </a:r>
          </a:p>
        </p:txBody>
      </p:sp>
      <p:cxnSp>
        <p:nvCxnSpPr>
          <p:cNvPr id="9" name="Straight Connector 8">
            <a:extLst>
              <a:ext uri="{FF2B5EF4-FFF2-40B4-BE49-F238E27FC236}">
                <a16:creationId xmlns:a16="http://schemas.microsoft.com/office/drawing/2014/main" id="{C4679B96-A848-2349-90D6-503719F95D58}"/>
              </a:ext>
            </a:extLst>
          </p:cNvPr>
          <p:cNvCxnSpPr>
            <a:cxnSpLocks/>
            <a:stCxn id="7" idx="2"/>
          </p:cNvCxnSpPr>
          <p:nvPr/>
        </p:nvCxnSpPr>
        <p:spPr>
          <a:xfrm>
            <a:off x="4312371" y="1674094"/>
            <a:ext cx="0" cy="771298"/>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3A84455-DC49-D64E-B2EA-DF9C074977A2}"/>
              </a:ext>
            </a:extLst>
          </p:cNvPr>
          <p:cNvCxnSpPr/>
          <p:nvPr/>
        </p:nvCxnSpPr>
        <p:spPr>
          <a:xfrm flipH="1">
            <a:off x="2021199" y="1653876"/>
            <a:ext cx="5328" cy="980792"/>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0039D40-B7A3-4444-B9A0-8E5034DED84E}"/>
              </a:ext>
            </a:extLst>
          </p:cNvPr>
          <p:cNvSpPr txBox="1"/>
          <p:nvPr/>
        </p:nvSpPr>
        <p:spPr>
          <a:xfrm>
            <a:off x="3545936" y="3912446"/>
            <a:ext cx="1701460" cy="369332"/>
          </a:xfrm>
          <a:prstGeom prst="rect">
            <a:avLst/>
          </a:prstGeom>
          <a:noFill/>
        </p:spPr>
        <p:txBody>
          <a:bodyPr wrap="square" rtlCol="0">
            <a:spAutoFit/>
          </a:bodyPr>
          <a:lstStyle/>
          <a:p>
            <a:r>
              <a:rPr lang="en-US" dirty="0">
                <a:latin typeface="Amazon Ember" charset="0"/>
                <a:ea typeface="Amazon Ember" charset="0"/>
                <a:cs typeface="Amazon Ember" charset="0"/>
              </a:rPr>
              <a:t>No instances!</a:t>
            </a:r>
          </a:p>
        </p:txBody>
      </p:sp>
      <p:cxnSp>
        <p:nvCxnSpPr>
          <p:cNvPr id="15" name="Straight Connector 14">
            <a:extLst>
              <a:ext uri="{FF2B5EF4-FFF2-40B4-BE49-F238E27FC236}">
                <a16:creationId xmlns:a16="http://schemas.microsoft.com/office/drawing/2014/main" id="{047DC519-E90B-7142-A729-0CF943C4E45D}"/>
              </a:ext>
            </a:extLst>
          </p:cNvPr>
          <p:cNvCxnSpPr>
            <a:cxnSpLocks/>
          </p:cNvCxnSpPr>
          <p:nvPr/>
        </p:nvCxnSpPr>
        <p:spPr>
          <a:xfrm>
            <a:off x="6989710" y="1653762"/>
            <a:ext cx="0" cy="654171"/>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8DEDBAD-C828-1642-BC6A-57794412A982}"/>
              </a:ext>
            </a:extLst>
          </p:cNvPr>
          <p:cNvSpPr txBox="1"/>
          <p:nvPr/>
        </p:nvSpPr>
        <p:spPr>
          <a:xfrm>
            <a:off x="6006298" y="3912446"/>
            <a:ext cx="1966823" cy="369332"/>
          </a:xfrm>
          <a:prstGeom prst="rect">
            <a:avLst/>
          </a:prstGeom>
          <a:noFill/>
        </p:spPr>
        <p:txBody>
          <a:bodyPr wrap="square" rtlCol="0">
            <a:spAutoFit/>
          </a:bodyPr>
          <a:lstStyle/>
          <a:p>
            <a:r>
              <a:rPr lang="en-US" dirty="0">
                <a:latin typeface="Amazon Ember" charset="0"/>
                <a:ea typeface="Amazon Ember" charset="0"/>
                <a:cs typeface="Amazon Ember" charset="0"/>
              </a:rPr>
              <a:t>Amazon ECS API</a:t>
            </a:r>
          </a:p>
        </p:txBody>
      </p:sp>
      <p:pic>
        <p:nvPicPr>
          <p:cNvPr id="17" name="Picture 16">
            <a:extLst>
              <a:ext uri="{FF2B5EF4-FFF2-40B4-BE49-F238E27FC236}">
                <a16:creationId xmlns:a16="http://schemas.microsoft.com/office/drawing/2014/main" id="{3636F6C2-E3BD-A445-9C2A-E9F8F111AA8B}"/>
              </a:ext>
            </a:extLst>
          </p:cNvPr>
          <p:cNvPicPr>
            <a:picLocks noChangeAspect="1"/>
          </p:cNvPicPr>
          <p:nvPr/>
        </p:nvPicPr>
        <p:blipFill rotWithShape="1">
          <a:blip r:embed="rId4">
            <a:extLst>
              <a:ext uri="{28A0092B-C50C-407E-A947-70E740481C1C}">
                <a14:useLocalDpi xmlns:a14="http://schemas.microsoft.com/office/drawing/2010/main" val="0"/>
              </a:ext>
            </a:extLst>
          </a:blip>
          <a:srcRect r="68889"/>
          <a:stretch/>
        </p:blipFill>
        <p:spPr>
          <a:xfrm>
            <a:off x="3583523" y="2184259"/>
            <a:ext cx="1626287" cy="1916505"/>
          </a:xfrm>
          <a:prstGeom prst="rect">
            <a:avLst/>
          </a:prstGeom>
        </p:spPr>
      </p:pic>
      <p:pic>
        <p:nvPicPr>
          <p:cNvPr id="19" name="Picture 18">
            <a:extLst>
              <a:ext uri="{FF2B5EF4-FFF2-40B4-BE49-F238E27FC236}">
                <a16:creationId xmlns:a16="http://schemas.microsoft.com/office/drawing/2014/main" id="{17D392EF-2CA5-C341-844B-0D53A299D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154" y="2414635"/>
            <a:ext cx="1391109" cy="1391109"/>
          </a:xfrm>
          <a:prstGeom prst="rect">
            <a:avLst/>
          </a:prstGeom>
        </p:spPr>
      </p:pic>
    </p:spTree>
    <p:extLst>
      <p:ext uri="{BB962C8B-B14F-4D97-AF65-F5344CB8AC3E}">
        <p14:creationId xmlns:p14="http://schemas.microsoft.com/office/powerpoint/2010/main" val="501861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363241" y="3611348"/>
            <a:ext cx="1946319" cy="299258"/>
          </a:xfrm>
        </p:spPr>
        <p:txBody>
          <a:bodyPr/>
          <a:lstStyle/>
          <a:p>
            <a:pPr algn="ctr"/>
            <a:r>
              <a:rPr lang="en-US" dirty="0"/>
              <a:t>Local Laptop</a:t>
            </a:r>
          </a:p>
        </p:txBody>
      </p:sp>
      <p:sp>
        <p:nvSpPr>
          <p:cNvPr id="8" name="Content Placeholder 7"/>
          <p:cNvSpPr>
            <a:spLocks noGrp="1"/>
          </p:cNvSpPr>
          <p:nvPr>
            <p:ph sz="quarter" idx="11"/>
          </p:nvPr>
        </p:nvSpPr>
        <p:spPr>
          <a:xfrm>
            <a:off x="2455524" y="3617562"/>
            <a:ext cx="1947672" cy="299258"/>
          </a:xfrm>
        </p:spPr>
        <p:txBody>
          <a:bodyPr/>
          <a:lstStyle/>
          <a:p>
            <a:pPr algn="ctr"/>
            <a:r>
              <a:rPr lang="en-US" dirty="0"/>
              <a:t>Staging / QA</a:t>
            </a:r>
          </a:p>
        </p:txBody>
      </p:sp>
      <p:sp>
        <p:nvSpPr>
          <p:cNvPr id="9" name="Content Placeholder 8"/>
          <p:cNvSpPr>
            <a:spLocks noGrp="1"/>
          </p:cNvSpPr>
          <p:nvPr>
            <p:ph sz="quarter" idx="12"/>
          </p:nvPr>
        </p:nvSpPr>
        <p:spPr>
          <a:xfrm>
            <a:off x="4665537" y="3611348"/>
            <a:ext cx="1947672" cy="299258"/>
          </a:xfrm>
        </p:spPr>
        <p:txBody>
          <a:bodyPr/>
          <a:lstStyle/>
          <a:p>
            <a:pPr algn="ctr"/>
            <a:r>
              <a:rPr lang="en-US" dirty="0"/>
              <a:t>Production</a:t>
            </a:r>
          </a:p>
          <a:p>
            <a:pPr algn="ctr"/>
            <a:endParaRPr lang="en-US" dirty="0"/>
          </a:p>
        </p:txBody>
      </p:sp>
      <p:sp>
        <p:nvSpPr>
          <p:cNvPr id="10" name="Content Placeholder 9"/>
          <p:cNvSpPr>
            <a:spLocks noGrp="1"/>
          </p:cNvSpPr>
          <p:nvPr>
            <p:ph sz="quarter" idx="13"/>
          </p:nvPr>
        </p:nvSpPr>
        <p:spPr>
          <a:xfrm>
            <a:off x="6759173" y="3611348"/>
            <a:ext cx="1947672" cy="299258"/>
          </a:xfrm>
        </p:spPr>
        <p:txBody>
          <a:bodyPr/>
          <a:lstStyle/>
          <a:p>
            <a:pPr algn="ctr"/>
            <a:r>
              <a:rPr lang="en-US" dirty="0"/>
              <a:t>On-Premise</a:t>
            </a:r>
          </a:p>
          <a:p>
            <a:pPr algn="ctr"/>
            <a:endParaRPr lang="en-US" dirty="0"/>
          </a:p>
        </p:txBody>
      </p:sp>
      <p:pic>
        <p:nvPicPr>
          <p:cNvPr id="37" name="Picture Placeholder 36">
            <a:extLst>
              <a:ext uri="{FF2B5EF4-FFF2-40B4-BE49-F238E27FC236}">
                <a16:creationId xmlns:a16="http://schemas.microsoft.com/office/drawing/2014/main" id="{F396D802-E45D-B541-AF37-F3EF330B59F0}"/>
              </a:ext>
            </a:extLst>
          </p:cNvPr>
          <p:cNvPicPr>
            <a:picLocks noGrp="1" noChangeAspect="1"/>
          </p:cNvPicPr>
          <p:nvPr>
            <p:ph type="pic" sz="quarter" idx="14"/>
          </p:nvPr>
        </p:nvPicPr>
        <p:blipFill>
          <a:blip r:embed="rId2"/>
          <a:srcRect/>
          <a:stretch>
            <a:fillRect/>
          </a:stretch>
        </p:blipFill>
        <p:spPr>
          <a:xfrm>
            <a:off x="450793" y="1648208"/>
            <a:ext cx="1746504" cy="1746504"/>
          </a:xfrm>
        </p:spPr>
      </p:pic>
      <p:pic>
        <p:nvPicPr>
          <p:cNvPr id="17" name="Picture Placeholder 16">
            <a:extLst>
              <a:ext uri="{FF2B5EF4-FFF2-40B4-BE49-F238E27FC236}">
                <a16:creationId xmlns:a16="http://schemas.microsoft.com/office/drawing/2014/main" id="{25DB639E-923C-854E-B396-5CBB706D6F2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952" r="5952"/>
          <a:stretch>
            <a:fillRect/>
          </a:stretch>
        </p:blipFill>
        <p:spPr>
          <a:prstGeom prst="rect">
            <a:avLst/>
          </a:prstGeom>
        </p:spPr>
      </p:pic>
      <p:pic>
        <p:nvPicPr>
          <p:cNvPr id="18" name="Picture Placeholder 17">
            <a:extLst>
              <a:ext uri="{FF2B5EF4-FFF2-40B4-BE49-F238E27FC236}">
                <a16:creationId xmlns:a16="http://schemas.microsoft.com/office/drawing/2014/main" id="{0102F78E-2C02-5D4B-864D-D8E7E19C7B5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5952" r="5952"/>
          <a:stretch>
            <a:fillRect/>
          </a:stretch>
        </p:blipFill>
        <p:spPr>
          <a:prstGeom prst="rect">
            <a:avLst/>
          </a:prstGeom>
        </p:spPr>
      </p:pic>
      <p:pic>
        <p:nvPicPr>
          <p:cNvPr id="19" name="Picture Placeholder 18">
            <a:extLst>
              <a:ext uri="{FF2B5EF4-FFF2-40B4-BE49-F238E27FC236}">
                <a16:creationId xmlns:a16="http://schemas.microsoft.com/office/drawing/2014/main" id="{508B3E01-E6CD-774A-88EA-36F7356F804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5952" r="5952"/>
          <a:stretch>
            <a:fillRect/>
          </a:stretch>
        </p:blipFill>
        <p:spPr>
          <a:prstGeom prst="rect">
            <a:avLst/>
          </a:prstGeom>
        </p:spPr>
      </p:pic>
      <p:sp>
        <p:nvSpPr>
          <p:cNvPr id="6" name="Title 5"/>
          <p:cNvSpPr>
            <a:spLocks noGrp="1"/>
          </p:cNvSpPr>
          <p:nvPr>
            <p:ph type="title"/>
          </p:nvPr>
        </p:nvSpPr>
        <p:spPr/>
        <p:txBody>
          <a:bodyPr/>
          <a:lstStyle/>
          <a:p>
            <a:r>
              <a:rPr lang="en-US" dirty="0"/>
              <a:t>Different environments</a:t>
            </a:r>
          </a:p>
        </p:txBody>
      </p:sp>
    </p:spTree>
    <p:extLst>
      <p:ext uri="{BB962C8B-B14F-4D97-AF65-F5344CB8AC3E}">
        <p14:creationId xmlns:p14="http://schemas.microsoft.com/office/powerpoint/2010/main" val="1789587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PRODUCTION WORKLOADS ON AWS</a:t>
            </a:r>
            <a:endParaRPr lang="en-US" sz="2800" dirty="0">
              <a:solidFill>
                <a:srgbClr val="FF0000"/>
              </a:solidFill>
            </a:endParaRPr>
          </a:p>
        </p:txBody>
      </p:sp>
      <p:sp>
        <p:nvSpPr>
          <p:cNvPr id="54" name="Cross 53"/>
          <p:cNvSpPr/>
          <p:nvPr/>
        </p:nvSpPr>
        <p:spPr>
          <a:xfrm>
            <a:off x="1219255" y="2807416"/>
            <a:ext cx="409418" cy="409418"/>
          </a:xfrm>
          <a:prstGeom prst="plus">
            <a:avLst>
              <a:gd name="adj" fmla="val 43277"/>
            </a:avLst>
          </a:prstGeom>
          <a:solidFill>
            <a:schemeClr val="tx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1462C8EF-6DE5-4D44-95E6-517D80B0F36E}"/>
              </a:ext>
            </a:extLst>
          </p:cNvPr>
          <p:cNvGrpSpPr/>
          <p:nvPr/>
        </p:nvGrpSpPr>
        <p:grpSpPr>
          <a:xfrm>
            <a:off x="2784984" y="1283922"/>
            <a:ext cx="2601462" cy="3143454"/>
            <a:chOff x="2579380" y="1283922"/>
            <a:chExt cx="2601462" cy="3143454"/>
          </a:xfrm>
        </p:grpSpPr>
        <p:sp>
          <p:nvSpPr>
            <p:cNvPr id="56" name="Rectangle 55">
              <a:extLst>
                <a:ext uri="{FF2B5EF4-FFF2-40B4-BE49-F238E27FC236}">
                  <a16:creationId xmlns:a16="http://schemas.microsoft.com/office/drawing/2014/main" id="{5A192F30-562C-48E7-981A-4987233FFE36}"/>
                </a:ext>
              </a:extLst>
            </p:cNvPr>
            <p:cNvSpPr/>
            <p:nvPr/>
          </p:nvSpPr>
          <p:spPr>
            <a:xfrm>
              <a:off x="3155223" y="1283922"/>
              <a:ext cx="2025619" cy="304698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AWS VPC networking mode</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Advanced task </a:t>
              </a:r>
              <a:b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placement</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Deep integration </a:t>
              </a:r>
              <a:b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with AWS platform </a:t>
              </a:r>
            </a:p>
            <a:p>
              <a:pPr marL="0" lvl="1">
                <a:spcAft>
                  <a:spcPts val="3200"/>
                </a:spcAft>
                <a:defRPr/>
              </a:pPr>
              <a:r>
                <a:rPr lang="en-US" sz="1600" dirty="0">
                  <a:latin typeface="Amazon Ember" panose="020B0603020204020204" pitchFamily="34" charset="0"/>
                  <a:ea typeface="Amazon Ember" panose="020B0603020204020204" pitchFamily="34" charset="0"/>
                  <a:cs typeface="Amazon Ember" panose="020B0603020204020204" pitchFamily="34" charset="0"/>
                </a:rPr>
                <a:t>ECS CLI</a:t>
              </a:r>
            </a:p>
          </p:txBody>
        </p:sp>
        <p:grpSp>
          <p:nvGrpSpPr>
            <p:cNvPr id="57" name="Group 56">
              <a:extLst>
                <a:ext uri="{FF2B5EF4-FFF2-40B4-BE49-F238E27FC236}">
                  <a16:creationId xmlns:a16="http://schemas.microsoft.com/office/drawing/2014/main" id="{5EA8C5FD-6175-41DC-9C7F-75E983C561A8}"/>
                </a:ext>
              </a:extLst>
            </p:cNvPr>
            <p:cNvGrpSpPr/>
            <p:nvPr/>
          </p:nvGrpSpPr>
          <p:grpSpPr>
            <a:xfrm>
              <a:off x="2634870" y="1323323"/>
              <a:ext cx="313962" cy="243312"/>
              <a:chOff x="5436484" y="816509"/>
              <a:chExt cx="912921" cy="707491"/>
            </a:xfrm>
          </p:grpSpPr>
          <p:sp>
            <p:nvSpPr>
              <p:cNvPr id="75" name="Oval 74">
                <a:extLst>
                  <a:ext uri="{FF2B5EF4-FFF2-40B4-BE49-F238E27FC236}">
                    <a16:creationId xmlns:a16="http://schemas.microsoft.com/office/drawing/2014/main" id="{20077D13-24B2-4379-9783-103E1A967F44}"/>
                  </a:ext>
                </a:extLst>
              </p:cNvPr>
              <p:cNvSpPr/>
              <p:nvPr/>
            </p:nvSpPr>
            <p:spPr>
              <a:xfrm>
                <a:off x="5776969" y="105428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6" name="Oval 75">
                <a:extLst>
                  <a:ext uri="{FF2B5EF4-FFF2-40B4-BE49-F238E27FC236}">
                    <a16:creationId xmlns:a16="http://schemas.microsoft.com/office/drawing/2014/main" id="{D581AB21-6045-4BF7-9C07-332442676E6E}"/>
                  </a:ext>
                </a:extLst>
              </p:cNvPr>
              <p:cNvSpPr/>
              <p:nvPr/>
            </p:nvSpPr>
            <p:spPr>
              <a:xfrm>
                <a:off x="5436484" y="105428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7" name="Group 76">
                <a:extLst>
                  <a:ext uri="{FF2B5EF4-FFF2-40B4-BE49-F238E27FC236}">
                    <a16:creationId xmlns:a16="http://schemas.microsoft.com/office/drawing/2014/main" id="{82BD18FD-C607-4008-A0A0-D9555C740A3D}"/>
                  </a:ext>
                </a:extLst>
              </p:cNvPr>
              <p:cNvGrpSpPr/>
              <p:nvPr/>
            </p:nvGrpSpPr>
            <p:grpSpPr>
              <a:xfrm>
                <a:off x="6117455" y="816509"/>
                <a:ext cx="231950" cy="707491"/>
                <a:chOff x="6117455" y="816509"/>
                <a:chExt cx="231950" cy="707491"/>
              </a:xfrm>
            </p:grpSpPr>
            <p:sp>
              <p:nvSpPr>
                <p:cNvPr id="81" name="Oval 80">
                  <a:extLst>
                    <a:ext uri="{FF2B5EF4-FFF2-40B4-BE49-F238E27FC236}">
                      <a16:creationId xmlns:a16="http://schemas.microsoft.com/office/drawing/2014/main" id="{08D82C13-9859-4302-8F5A-6B308D0D02D9}"/>
                    </a:ext>
                  </a:extLst>
                </p:cNvPr>
                <p:cNvSpPr/>
                <p:nvPr/>
              </p:nvSpPr>
              <p:spPr>
                <a:xfrm>
                  <a:off x="6117455" y="816509"/>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Oval 81">
                  <a:extLst>
                    <a:ext uri="{FF2B5EF4-FFF2-40B4-BE49-F238E27FC236}">
                      <a16:creationId xmlns:a16="http://schemas.microsoft.com/office/drawing/2014/main" id="{83C4A677-F97C-49E5-8855-B089C1E3E702}"/>
                    </a:ext>
                  </a:extLst>
                </p:cNvPr>
                <p:cNvSpPr/>
                <p:nvPr/>
              </p:nvSpPr>
              <p:spPr>
                <a:xfrm>
                  <a:off x="6117455" y="129205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78" name="Straight Connector 77">
                <a:extLst>
                  <a:ext uri="{FF2B5EF4-FFF2-40B4-BE49-F238E27FC236}">
                    <a16:creationId xmlns:a16="http://schemas.microsoft.com/office/drawing/2014/main" id="{398E7C7F-A0B5-49EF-8C52-EC57FB37C9C0}"/>
                  </a:ext>
                </a:extLst>
              </p:cNvPr>
              <p:cNvCxnSpPr>
                <a:cxnSpLocks/>
                <a:stCxn id="76" idx="6"/>
              </p:cNvCxnSpPr>
              <p:nvPr/>
            </p:nvCxnSpPr>
            <p:spPr>
              <a:xfrm>
                <a:off x="5668434" y="1170255"/>
                <a:ext cx="103122" cy="0"/>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79" name="Straight Connector 78">
                <a:extLst>
                  <a:ext uri="{FF2B5EF4-FFF2-40B4-BE49-F238E27FC236}">
                    <a16:creationId xmlns:a16="http://schemas.microsoft.com/office/drawing/2014/main" id="{C823C1F4-22FF-4BAA-AB13-3E9004249A0C}"/>
                  </a:ext>
                </a:extLst>
              </p:cNvPr>
              <p:cNvCxnSpPr>
                <a:cxnSpLocks/>
              </p:cNvCxnSpPr>
              <p:nvPr/>
            </p:nvCxnSpPr>
            <p:spPr>
              <a:xfrm flipV="1">
                <a:off x="5974951" y="986320"/>
                <a:ext cx="157265" cy="101928"/>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80" name="Straight Connector 79">
                <a:extLst>
                  <a:ext uri="{FF2B5EF4-FFF2-40B4-BE49-F238E27FC236}">
                    <a16:creationId xmlns:a16="http://schemas.microsoft.com/office/drawing/2014/main" id="{C43D938C-2A5F-4483-BDFB-11FBFC0A8BA3}"/>
                  </a:ext>
                </a:extLst>
              </p:cNvPr>
              <p:cNvCxnSpPr>
                <a:cxnSpLocks/>
              </p:cNvCxnSpPr>
              <p:nvPr/>
            </p:nvCxnSpPr>
            <p:spPr>
              <a:xfrm>
                <a:off x="5974951" y="1244971"/>
                <a:ext cx="157265" cy="127510"/>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grpSp>
        <p:grpSp>
          <p:nvGrpSpPr>
            <p:cNvPr id="58" name="Group 57">
              <a:extLst>
                <a:ext uri="{FF2B5EF4-FFF2-40B4-BE49-F238E27FC236}">
                  <a16:creationId xmlns:a16="http://schemas.microsoft.com/office/drawing/2014/main" id="{FDF541CC-79F2-467A-8B84-39F1CF86ED10}"/>
                </a:ext>
              </a:extLst>
            </p:cNvPr>
            <p:cNvGrpSpPr/>
            <p:nvPr/>
          </p:nvGrpSpPr>
          <p:grpSpPr>
            <a:xfrm>
              <a:off x="2644658" y="3185884"/>
              <a:ext cx="350789" cy="381116"/>
              <a:chOff x="6927135" y="2474114"/>
              <a:chExt cx="1044863" cy="1135198"/>
            </a:xfrm>
          </p:grpSpPr>
          <p:grpSp>
            <p:nvGrpSpPr>
              <p:cNvPr id="64" name="Group 63">
                <a:extLst>
                  <a:ext uri="{FF2B5EF4-FFF2-40B4-BE49-F238E27FC236}">
                    <a16:creationId xmlns:a16="http://schemas.microsoft.com/office/drawing/2014/main" id="{6785C539-29C3-48E6-830D-733658F17A78}"/>
                  </a:ext>
                </a:extLst>
              </p:cNvPr>
              <p:cNvGrpSpPr/>
              <p:nvPr/>
            </p:nvGrpSpPr>
            <p:grpSpPr>
              <a:xfrm>
                <a:off x="7136002" y="2864895"/>
                <a:ext cx="627161" cy="353618"/>
                <a:chOff x="7149606" y="2947129"/>
                <a:chExt cx="627161" cy="353618"/>
              </a:xfrm>
            </p:grpSpPr>
            <p:grpSp>
              <p:nvGrpSpPr>
                <p:cNvPr id="68" name="Group 67">
                  <a:extLst>
                    <a:ext uri="{FF2B5EF4-FFF2-40B4-BE49-F238E27FC236}">
                      <a16:creationId xmlns:a16="http://schemas.microsoft.com/office/drawing/2014/main" id="{CE18B451-C885-492B-97AA-C837D0A36024}"/>
                    </a:ext>
                  </a:extLst>
                </p:cNvPr>
                <p:cNvGrpSpPr/>
                <p:nvPr/>
              </p:nvGrpSpPr>
              <p:grpSpPr>
                <a:xfrm>
                  <a:off x="7149606" y="2947129"/>
                  <a:ext cx="627161" cy="353618"/>
                  <a:chOff x="6838580" y="3479260"/>
                  <a:chExt cx="1237564" cy="697797"/>
                </a:xfrm>
              </p:grpSpPr>
              <p:sp>
                <p:nvSpPr>
                  <p:cNvPr id="73" name="Freeform 6">
                    <a:extLst>
                      <a:ext uri="{FF2B5EF4-FFF2-40B4-BE49-F238E27FC236}">
                        <a16:creationId xmlns:a16="http://schemas.microsoft.com/office/drawing/2014/main" id="{298AB124-F2E3-4CD2-9266-8053EAEF2308}"/>
                      </a:ext>
                    </a:extLst>
                  </p:cNvPr>
                  <p:cNvSpPr>
                    <a:spLocks/>
                  </p:cNvSpPr>
                  <p:nvPr/>
                </p:nvSpPr>
                <p:spPr bwMode="auto">
                  <a:xfrm>
                    <a:off x="7727266" y="3479260"/>
                    <a:ext cx="348878" cy="697744"/>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Freeform 6">
                    <a:extLst>
                      <a:ext uri="{FF2B5EF4-FFF2-40B4-BE49-F238E27FC236}">
                        <a16:creationId xmlns:a16="http://schemas.microsoft.com/office/drawing/2014/main" id="{3F257FD7-731C-4500-9E64-26422BE62D32}"/>
                      </a:ext>
                    </a:extLst>
                  </p:cNvPr>
                  <p:cNvSpPr>
                    <a:spLocks/>
                  </p:cNvSpPr>
                  <p:nvPr/>
                </p:nvSpPr>
                <p:spPr bwMode="auto">
                  <a:xfrm flipH="1">
                    <a:off x="6838580" y="3479319"/>
                    <a:ext cx="348878" cy="697738"/>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9" name="Group 68">
                  <a:extLst>
                    <a:ext uri="{FF2B5EF4-FFF2-40B4-BE49-F238E27FC236}">
                      <a16:creationId xmlns:a16="http://schemas.microsoft.com/office/drawing/2014/main" id="{F3439E30-49F0-4F9E-B09E-2614E5AD49F0}"/>
                    </a:ext>
                  </a:extLst>
                </p:cNvPr>
                <p:cNvGrpSpPr/>
                <p:nvPr/>
              </p:nvGrpSpPr>
              <p:grpSpPr>
                <a:xfrm>
                  <a:off x="7301167" y="3095673"/>
                  <a:ext cx="324022" cy="69232"/>
                  <a:chOff x="7295441" y="3095673"/>
                  <a:chExt cx="324022" cy="69232"/>
                </a:xfrm>
              </p:grpSpPr>
              <p:sp>
                <p:nvSpPr>
                  <p:cNvPr id="70" name="Oval 69">
                    <a:extLst>
                      <a:ext uri="{FF2B5EF4-FFF2-40B4-BE49-F238E27FC236}">
                        <a16:creationId xmlns:a16="http://schemas.microsoft.com/office/drawing/2014/main" id="{4C18929E-44FE-48E2-98DB-3EF5EA83D129}"/>
                      </a:ext>
                    </a:extLst>
                  </p:cNvPr>
                  <p:cNvSpPr/>
                  <p:nvPr/>
                </p:nvSpPr>
                <p:spPr>
                  <a:xfrm>
                    <a:off x="7295441" y="3095673"/>
                    <a:ext cx="69235"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8C65DE42-810E-4322-8A27-81CA358D5EF3}"/>
                      </a:ext>
                    </a:extLst>
                  </p:cNvPr>
                  <p:cNvSpPr/>
                  <p:nvPr/>
                </p:nvSpPr>
                <p:spPr>
                  <a:xfrm>
                    <a:off x="7422833" y="3095673"/>
                    <a:ext cx="69232"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2" name="Oval 71">
                    <a:extLst>
                      <a:ext uri="{FF2B5EF4-FFF2-40B4-BE49-F238E27FC236}">
                        <a16:creationId xmlns:a16="http://schemas.microsoft.com/office/drawing/2014/main" id="{49C4771C-CAEE-40AB-960E-67365A81E626}"/>
                      </a:ext>
                    </a:extLst>
                  </p:cNvPr>
                  <p:cNvSpPr/>
                  <p:nvPr/>
                </p:nvSpPr>
                <p:spPr>
                  <a:xfrm>
                    <a:off x="7550231" y="3095673"/>
                    <a:ext cx="69232"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65" name="Group 64">
                <a:extLst>
                  <a:ext uri="{FF2B5EF4-FFF2-40B4-BE49-F238E27FC236}">
                    <a16:creationId xmlns:a16="http://schemas.microsoft.com/office/drawing/2014/main" id="{DBCCE2F3-3963-4E7C-81D2-9541C2B50BDF}"/>
                  </a:ext>
                </a:extLst>
              </p:cNvPr>
              <p:cNvGrpSpPr/>
              <p:nvPr/>
            </p:nvGrpSpPr>
            <p:grpSpPr>
              <a:xfrm>
                <a:off x="6927135" y="2474114"/>
                <a:ext cx="1044863" cy="1135198"/>
                <a:chOff x="6927135" y="2474114"/>
                <a:chExt cx="1044863" cy="1135198"/>
              </a:xfrm>
            </p:grpSpPr>
            <p:sp>
              <p:nvSpPr>
                <p:cNvPr id="66" name="Arc 65">
                  <a:extLst>
                    <a:ext uri="{FF2B5EF4-FFF2-40B4-BE49-F238E27FC236}">
                      <a16:creationId xmlns:a16="http://schemas.microsoft.com/office/drawing/2014/main" id="{3E91917F-C417-4E78-BFEE-3EF9CEB67C82}"/>
                    </a:ext>
                  </a:extLst>
                </p:cNvPr>
                <p:cNvSpPr/>
                <p:nvPr/>
              </p:nvSpPr>
              <p:spPr>
                <a:xfrm rot="1709551">
                  <a:off x="6927135" y="2474114"/>
                  <a:ext cx="1044863" cy="1049807"/>
                </a:xfrm>
                <a:prstGeom prst="arc">
                  <a:avLst>
                    <a:gd name="adj1" fmla="val 20873480"/>
                    <a:gd name="adj2" fmla="val 8117642"/>
                  </a:avLst>
                </a:prstGeom>
                <a:noFill/>
                <a:ln w="12700">
                  <a:solidFill>
                    <a:schemeClr val="accent1"/>
                  </a:solidFill>
                  <a:tail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Arc 66">
                  <a:extLst>
                    <a:ext uri="{FF2B5EF4-FFF2-40B4-BE49-F238E27FC236}">
                      <a16:creationId xmlns:a16="http://schemas.microsoft.com/office/drawing/2014/main" id="{D6EF3ED0-BAB3-458A-A3BC-6A98BC87561E}"/>
                    </a:ext>
                  </a:extLst>
                </p:cNvPr>
                <p:cNvSpPr/>
                <p:nvPr/>
              </p:nvSpPr>
              <p:spPr>
                <a:xfrm rot="19909613" flipV="1">
                  <a:off x="6927138" y="2559505"/>
                  <a:ext cx="1044857" cy="1049807"/>
                </a:xfrm>
                <a:prstGeom prst="arc">
                  <a:avLst>
                    <a:gd name="adj1" fmla="val 20873480"/>
                    <a:gd name="adj2" fmla="val 8117642"/>
                  </a:avLst>
                </a:prstGeom>
                <a:noFill/>
                <a:ln w="12700">
                  <a:solidFill>
                    <a:schemeClr val="accent1"/>
                  </a:solidFill>
                  <a:head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59" name="Freeform 25">
              <a:extLst>
                <a:ext uri="{FF2B5EF4-FFF2-40B4-BE49-F238E27FC236}">
                  <a16:creationId xmlns:a16="http://schemas.microsoft.com/office/drawing/2014/main" id="{4FEE5835-CF57-4335-B3D8-BDBE6F145B10}"/>
                </a:ext>
              </a:extLst>
            </p:cNvPr>
            <p:cNvSpPr>
              <a:spLocks noEditPoints="1"/>
            </p:cNvSpPr>
            <p:nvPr/>
          </p:nvSpPr>
          <p:spPr bwMode="auto">
            <a:xfrm>
              <a:off x="2613542" y="2347143"/>
              <a:ext cx="356618" cy="357578"/>
            </a:xfrm>
            <a:custGeom>
              <a:avLst/>
              <a:gdLst>
                <a:gd name="T0" fmla="*/ 171 w 192"/>
                <a:gd name="T1" fmla="*/ 25 h 192"/>
                <a:gd name="T2" fmla="*/ 171 w 192"/>
                <a:gd name="T3" fmla="*/ 17 h 192"/>
                <a:gd name="T4" fmla="*/ 141 w 192"/>
                <a:gd name="T5" fmla="*/ 3 h 192"/>
                <a:gd name="T6" fmla="*/ 134 w 192"/>
                <a:gd name="T7" fmla="*/ 10 h 192"/>
                <a:gd name="T8" fmla="*/ 100 w 192"/>
                <a:gd name="T9" fmla="*/ 17 h 192"/>
                <a:gd name="T10" fmla="*/ 93 w 192"/>
                <a:gd name="T11" fmla="*/ 51 h 192"/>
                <a:gd name="T12" fmla="*/ 86 w 192"/>
                <a:gd name="T13" fmla="*/ 58 h 192"/>
                <a:gd name="T14" fmla="*/ 100 w 192"/>
                <a:gd name="T15" fmla="*/ 87 h 192"/>
                <a:gd name="T16" fmla="*/ 89 w 192"/>
                <a:gd name="T17" fmla="*/ 75 h 192"/>
                <a:gd name="T18" fmla="*/ 81 w 192"/>
                <a:gd name="T19" fmla="*/ 77 h 192"/>
                <a:gd name="T20" fmla="*/ 41 w 192"/>
                <a:gd name="T21" fmla="*/ 72 h 192"/>
                <a:gd name="T22" fmla="*/ 37 w 192"/>
                <a:gd name="T23" fmla="*/ 79 h 192"/>
                <a:gd name="T24" fmla="*/ 0 w 192"/>
                <a:gd name="T25" fmla="*/ 104 h 192"/>
                <a:gd name="T26" fmla="*/ 3 w 192"/>
                <a:gd name="T27" fmla="*/ 131 h 192"/>
                <a:gd name="T28" fmla="*/ 0 w 192"/>
                <a:gd name="T29" fmla="*/ 155 h 192"/>
                <a:gd name="T30" fmla="*/ 8 w 192"/>
                <a:gd name="T31" fmla="*/ 155 h 192"/>
                <a:gd name="T32" fmla="*/ 34 w 192"/>
                <a:gd name="T33" fmla="*/ 192 h 192"/>
                <a:gd name="T34" fmla="*/ 40 w 192"/>
                <a:gd name="T35" fmla="*/ 185 h 192"/>
                <a:gd name="T36" fmla="*/ 80 w 192"/>
                <a:gd name="T37" fmla="*/ 190 h 192"/>
                <a:gd name="T38" fmla="*/ 86 w 192"/>
                <a:gd name="T39" fmla="*/ 188 h 192"/>
                <a:gd name="T40" fmla="*/ 117 w 192"/>
                <a:gd name="T41" fmla="*/ 160 h 192"/>
                <a:gd name="T42" fmla="*/ 120 w 192"/>
                <a:gd name="T43" fmla="*/ 154 h 192"/>
                <a:gd name="T44" fmla="*/ 116 w 192"/>
                <a:gd name="T45" fmla="*/ 113 h 192"/>
                <a:gd name="T46" fmla="*/ 117 w 192"/>
                <a:gd name="T47" fmla="*/ 106 h 192"/>
                <a:gd name="T48" fmla="*/ 105 w 192"/>
                <a:gd name="T49" fmla="*/ 92 h 192"/>
                <a:gd name="T50" fmla="*/ 134 w 192"/>
                <a:gd name="T51" fmla="*/ 106 h 192"/>
                <a:gd name="T52" fmla="*/ 141 w 192"/>
                <a:gd name="T53" fmla="*/ 99 h 192"/>
                <a:gd name="T54" fmla="*/ 173 w 192"/>
                <a:gd name="T55" fmla="*/ 93 h 192"/>
                <a:gd name="T56" fmla="*/ 171 w 192"/>
                <a:gd name="T57" fmla="*/ 84 h 192"/>
                <a:gd name="T58" fmla="*/ 192 w 192"/>
                <a:gd name="T59" fmla="*/ 54 h 192"/>
                <a:gd name="T60" fmla="*/ 79 w 192"/>
                <a:gd name="T61" fmla="*/ 83 h 192"/>
                <a:gd name="T62" fmla="*/ 48 w 192"/>
                <a:gd name="T63" fmla="*/ 131 h 192"/>
                <a:gd name="T64" fmla="*/ 10 w 192"/>
                <a:gd name="T65" fmla="*/ 131 h 192"/>
                <a:gd name="T66" fmla="*/ 55 w 192"/>
                <a:gd name="T67" fmla="*/ 134 h 192"/>
                <a:gd name="T68" fmla="*/ 61 w 192"/>
                <a:gd name="T69" fmla="*/ 125 h 192"/>
                <a:gd name="T70" fmla="*/ 63 w 192"/>
                <a:gd name="T71" fmla="*/ 125 h 192"/>
                <a:gd name="T72" fmla="*/ 55 w 192"/>
                <a:gd name="T73" fmla="*/ 134 h 192"/>
                <a:gd name="T74" fmla="*/ 61 w 192"/>
                <a:gd name="T75" fmla="*/ 144 h 192"/>
                <a:gd name="T76" fmla="*/ 61 w 192"/>
                <a:gd name="T77" fmla="*/ 182 h 192"/>
                <a:gd name="T78" fmla="*/ 68 w 192"/>
                <a:gd name="T79" fmla="*/ 142 h 192"/>
                <a:gd name="T80" fmla="*/ 84 w 192"/>
                <a:gd name="T81" fmla="*/ 86 h 192"/>
                <a:gd name="T82" fmla="*/ 138 w 192"/>
                <a:gd name="T83" fmla="*/ 93 h 192"/>
                <a:gd name="T84" fmla="*/ 176 w 192"/>
                <a:gd name="T85" fmla="*/ 54 h 192"/>
                <a:gd name="T86" fmla="*/ 138 w 192"/>
                <a:gd name="T8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9" y="51"/>
                  </a:moveTo>
                  <a:cubicBezTo>
                    <a:pt x="182" y="51"/>
                    <a:pt x="182" y="51"/>
                    <a:pt x="182" y="51"/>
                  </a:cubicBezTo>
                  <a:cubicBezTo>
                    <a:pt x="182" y="41"/>
                    <a:pt x="178" y="32"/>
                    <a:pt x="171" y="25"/>
                  </a:cubicBezTo>
                  <a:cubicBezTo>
                    <a:pt x="175" y="21"/>
                    <a:pt x="175" y="21"/>
                    <a:pt x="175" y="21"/>
                  </a:cubicBezTo>
                  <a:cubicBezTo>
                    <a:pt x="176" y="20"/>
                    <a:pt x="176" y="18"/>
                    <a:pt x="175" y="17"/>
                  </a:cubicBezTo>
                  <a:cubicBezTo>
                    <a:pt x="174" y="16"/>
                    <a:pt x="172" y="16"/>
                    <a:pt x="171" y="17"/>
                  </a:cubicBezTo>
                  <a:cubicBezTo>
                    <a:pt x="167" y="21"/>
                    <a:pt x="167" y="21"/>
                    <a:pt x="167" y="21"/>
                  </a:cubicBezTo>
                  <a:cubicBezTo>
                    <a:pt x="160" y="14"/>
                    <a:pt x="151" y="10"/>
                    <a:pt x="141" y="10"/>
                  </a:cubicBezTo>
                  <a:cubicBezTo>
                    <a:pt x="141" y="3"/>
                    <a:pt x="141" y="3"/>
                    <a:pt x="141" y="3"/>
                  </a:cubicBezTo>
                  <a:cubicBezTo>
                    <a:pt x="141" y="1"/>
                    <a:pt x="139" y="0"/>
                    <a:pt x="138" y="0"/>
                  </a:cubicBezTo>
                  <a:cubicBezTo>
                    <a:pt x="136" y="0"/>
                    <a:pt x="134" y="1"/>
                    <a:pt x="134" y="3"/>
                  </a:cubicBezTo>
                  <a:cubicBezTo>
                    <a:pt x="134" y="10"/>
                    <a:pt x="134" y="10"/>
                    <a:pt x="134" y="10"/>
                  </a:cubicBezTo>
                  <a:cubicBezTo>
                    <a:pt x="124" y="10"/>
                    <a:pt x="115" y="14"/>
                    <a:pt x="108" y="21"/>
                  </a:cubicBezTo>
                  <a:cubicBezTo>
                    <a:pt x="105" y="17"/>
                    <a:pt x="105" y="17"/>
                    <a:pt x="105" y="17"/>
                  </a:cubicBezTo>
                  <a:cubicBezTo>
                    <a:pt x="103" y="16"/>
                    <a:pt x="101" y="16"/>
                    <a:pt x="100" y="17"/>
                  </a:cubicBezTo>
                  <a:cubicBezTo>
                    <a:pt x="99" y="18"/>
                    <a:pt x="99" y="20"/>
                    <a:pt x="100" y="21"/>
                  </a:cubicBezTo>
                  <a:cubicBezTo>
                    <a:pt x="104" y="25"/>
                    <a:pt x="104" y="25"/>
                    <a:pt x="104" y="25"/>
                  </a:cubicBezTo>
                  <a:cubicBezTo>
                    <a:pt x="98" y="32"/>
                    <a:pt x="94" y="41"/>
                    <a:pt x="93" y="51"/>
                  </a:cubicBezTo>
                  <a:cubicBezTo>
                    <a:pt x="86" y="51"/>
                    <a:pt x="86" y="51"/>
                    <a:pt x="86" y="51"/>
                  </a:cubicBezTo>
                  <a:cubicBezTo>
                    <a:pt x="85" y="51"/>
                    <a:pt x="83" y="53"/>
                    <a:pt x="83" y="54"/>
                  </a:cubicBezTo>
                  <a:cubicBezTo>
                    <a:pt x="83" y="56"/>
                    <a:pt x="85" y="58"/>
                    <a:pt x="86" y="58"/>
                  </a:cubicBezTo>
                  <a:cubicBezTo>
                    <a:pt x="93" y="58"/>
                    <a:pt x="93" y="58"/>
                    <a:pt x="93" y="58"/>
                  </a:cubicBezTo>
                  <a:cubicBezTo>
                    <a:pt x="94" y="68"/>
                    <a:pt x="98" y="77"/>
                    <a:pt x="104" y="84"/>
                  </a:cubicBezTo>
                  <a:cubicBezTo>
                    <a:pt x="100" y="87"/>
                    <a:pt x="100" y="87"/>
                    <a:pt x="100" y="87"/>
                  </a:cubicBezTo>
                  <a:cubicBezTo>
                    <a:pt x="100" y="88"/>
                    <a:pt x="100" y="88"/>
                    <a:pt x="99" y="89"/>
                  </a:cubicBezTo>
                  <a:cubicBezTo>
                    <a:pt x="96" y="85"/>
                    <a:pt x="92" y="82"/>
                    <a:pt x="87" y="80"/>
                  </a:cubicBezTo>
                  <a:cubicBezTo>
                    <a:pt x="89" y="75"/>
                    <a:pt x="89" y="75"/>
                    <a:pt x="89" y="75"/>
                  </a:cubicBezTo>
                  <a:cubicBezTo>
                    <a:pt x="90" y="73"/>
                    <a:pt x="89" y="71"/>
                    <a:pt x="88" y="71"/>
                  </a:cubicBezTo>
                  <a:cubicBezTo>
                    <a:pt x="86" y="70"/>
                    <a:pt x="84" y="71"/>
                    <a:pt x="83" y="72"/>
                  </a:cubicBezTo>
                  <a:cubicBezTo>
                    <a:pt x="81" y="77"/>
                    <a:pt x="81" y="77"/>
                    <a:pt x="81" y="77"/>
                  </a:cubicBezTo>
                  <a:cubicBezTo>
                    <a:pt x="75" y="75"/>
                    <a:pt x="68" y="74"/>
                    <a:pt x="61" y="74"/>
                  </a:cubicBezTo>
                  <a:cubicBezTo>
                    <a:pt x="55" y="74"/>
                    <a:pt x="49" y="75"/>
                    <a:pt x="43" y="76"/>
                  </a:cubicBezTo>
                  <a:cubicBezTo>
                    <a:pt x="41" y="72"/>
                    <a:pt x="41" y="72"/>
                    <a:pt x="41" y="72"/>
                  </a:cubicBezTo>
                  <a:cubicBezTo>
                    <a:pt x="41" y="71"/>
                    <a:pt x="39" y="70"/>
                    <a:pt x="37" y="71"/>
                  </a:cubicBezTo>
                  <a:cubicBezTo>
                    <a:pt x="36" y="71"/>
                    <a:pt x="35" y="73"/>
                    <a:pt x="35" y="75"/>
                  </a:cubicBezTo>
                  <a:cubicBezTo>
                    <a:pt x="37" y="79"/>
                    <a:pt x="37" y="79"/>
                    <a:pt x="37" y="79"/>
                  </a:cubicBezTo>
                  <a:cubicBezTo>
                    <a:pt x="25" y="84"/>
                    <a:pt x="16" y="93"/>
                    <a:pt x="10" y="105"/>
                  </a:cubicBezTo>
                  <a:cubicBezTo>
                    <a:pt x="5" y="103"/>
                    <a:pt x="5" y="103"/>
                    <a:pt x="5" y="103"/>
                  </a:cubicBezTo>
                  <a:cubicBezTo>
                    <a:pt x="3" y="102"/>
                    <a:pt x="1" y="103"/>
                    <a:pt x="0" y="104"/>
                  </a:cubicBezTo>
                  <a:cubicBezTo>
                    <a:pt x="0" y="106"/>
                    <a:pt x="0" y="108"/>
                    <a:pt x="2" y="109"/>
                  </a:cubicBezTo>
                  <a:cubicBezTo>
                    <a:pt x="7" y="111"/>
                    <a:pt x="7" y="111"/>
                    <a:pt x="7" y="111"/>
                  </a:cubicBezTo>
                  <a:cubicBezTo>
                    <a:pt x="5" y="117"/>
                    <a:pt x="3" y="124"/>
                    <a:pt x="3" y="131"/>
                  </a:cubicBezTo>
                  <a:cubicBezTo>
                    <a:pt x="3" y="137"/>
                    <a:pt x="4" y="143"/>
                    <a:pt x="6" y="149"/>
                  </a:cubicBezTo>
                  <a:cubicBezTo>
                    <a:pt x="2" y="151"/>
                    <a:pt x="2" y="151"/>
                    <a:pt x="2" y="151"/>
                  </a:cubicBezTo>
                  <a:cubicBezTo>
                    <a:pt x="0" y="151"/>
                    <a:pt x="0" y="153"/>
                    <a:pt x="0" y="155"/>
                  </a:cubicBezTo>
                  <a:cubicBezTo>
                    <a:pt x="1" y="156"/>
                    <a:pt x="2" y="157"/>
                    <a:pt x="3" y="157"/>
                  </a:cubicBezTo>
                  <a:cubicBezTo>
                    <a:pt x="4" y="157"/>
                    <a:pt x="4" y="157"/>
                    <a:pt x="4" y="157"/>
                  </a:cubicBezTo>
                  <a:cubicBezTo>
                    <a:pt x="8" y="155"/>
                    <a:pt x="8" y="155"/>
                    <a:pt x="8" y="155"/>
                  </a:cubicBezTo>
                  <a:cubicBezTo>
                    <a:pt x="14" y="167"/>
                    <a:pt x="23" y="176"/>
                    <a:pt x="35" y="182"/>
                  </a:cubicBezTo>
                  <a:cubicBezTo>
                    <a:pt x="32" y="188"/>
                    <a:pt x="32" y="188"/>
                    <a:pt x="32" y="188"/>
                  </a:cubicBezTo>
                  <a:cubicBezTo>
                    <a:pt x="32" y="189"/>
                    <a:pt x="32" y="191"/>
                    <a:pt x="34" y="192"/>
                  </a:cubicBezTo>
                  <a:cubicBezTo>
                    <a:pt x="34" y="192"/>
                    <a:pt x="35" y="192"/>
                    <a:pt x="35" y="192"/>
                  </a:cubicBezTo>
                  <a:cubicBezTo>
                    <a:pt x="36" y="192"/>
                    <a:pt x="38" y="191"/>
                    <a:pt x="38" y="190"/>
                  </a:cubicBezTo>
                  <a:cubicBezTo>
                    <a:pt x="40" y="185"/>
                    <a:pt x="40" y="185"/>
                    <a:pt x="40" y="185"/>
                  </a:cubicBezTo>
                  <a:cubicBezTo>
                    <a:pt x="47" y="187"/>
                    <a:pt x="54" y="189"/>
                    <a:pt x="61" y="189"/>
                  </a:cubicBezTo>
                  <a:cubicBezTo>
                    <a:pt x="67" y="189"/>
                    <a:pt x="73" y="188"/>
                    <a:pt x="79" y="186"/>
                  </a:cubicBezTo>
                  <a:cubicBezTo>
                    <a:pt x="80" y="190"/>
                    <a:pt x="80" y="190"/>
                    <a:pt x="80" y="190"/>
                  </a:cubicBezTo>
                  <a:cubicBezTo>
                    <a:pt x="81" y="191"/>
                    <a:pt x="82" y="192"/>
                    <a:pt x="83" y="192"/>
                  </a:cubicBezTo>
                  <a:cubicBezTo>
                    <a:pt x="84" y="192"/>
                    <a:pt x="84" y="192"/>
                    <a:pt x="84" y="192"/>
                  </a:cubicBezTo>
                  <a:cubicBezTo>
                    <a:pt x="86" y="191"/>
                    <a:pt x="87" y="189"/>
                    <a:pt x="86" y="188"/>
                  </a:cubicBezTo>
                  <a:cubicBezTo>
                    <a:pt x="85" y="184"/>
                    <a:pt x="85" y="184"/>
                    <a:pt x="85" y="184"/>
                  </a:cubicBezTo>
                  <a:cubicBezTo>
                    <a:pt x="96" y="178"/>
                    <a:pt x="106" y="169"/>
                    <a:pt x="112" y="157"/>
                  </a:cubicBezTo>
                  <a:cubicBezTo>
                    <a:pt x="117" y="160"/>
                    <a:pt x="117" y="160"/>
                    <a:pt x="117" y="160"/>
                  </a:cubicBezTo>
                  <a:cubicBezTo>
                    <a:pt x="118" y="160"/>
                    <a:pt x="118" y="160"/>
                    <a:pt x="118" y="160"/>
                  </a:cubicBezTo>
                  <a:cubicBezTo>
                    <a:pt x="120" y="160"/>
                    <a:pt x="121" y="159"/>
                    <a:pt x="121" y="158"/>
                  </a:cubicBezTo>
                  <a:cubicBezTo>
                    <a:pt x="122" y="156"/>
                    <a:pt x="121" y="155"/>
                    <a:pt x="120" y="154"/>
                  </a:cubicBezTo>
                  <a:cubicBezTo>
                    <a:pt x="115" y="152"/>
                    <a:pt x="115" y="152"/>
                    <a:pt x="115" y="152"/>
                  </a:cubicBezTo>
                  <a:cubicBezTo>
                    <a:pt x="117" y="145"/>
                    <a:pt x="118" y="138"/>
                    <a:pt x="118" y="131"/>
                  </a:cubicBezTo>
                  <a:cubicBezTo>
                    <a:pt x="118" y="125"/>
                    <a:pt x="117" y="119"/>
                    <a:pt x="116" y="113"/>
                  </a:cubicBezTo>
                  <a:cubicBezTo>
                    <a:pt x="120" y="112"/>
                    <a:pt x="120" y="112"/>
                    <a:pt x="120" y="112"/>
                  </a:cubicBezTo>
                  <a:cubicBezTo>
                    <a:pt x="121" y="111"/>
                    <a:pt x="122" y="109"/>
                    <a:pt x="121" y="108"/>
                  </a:cubicBezTo>
                  <a:cubicBezTo>
                    <a:pt x="121" y="106"/>
                    <a:pt x="119" y="105"/>
                    <a:pt x="117" y="106"/>
                  </a:cubicBezTo>
                  <a:cubicBezTo>
                    <a:pt x="113" y="107"/>
                    <a:pt x="113" y="107"/>
                    <a:pt x="113" y="107"/>
                  </a:cubicBezTo>
                  <a:cubicBezTo>
                    <a:pt x="111" y="102"/>
                    <a:pt x="107" y="97"/>
                    <a:pt x="103" y="93"/>
                  </a:cubicBezTo>
                  <a:cubicBezTo>
                    <a:pt x="104" y="92"/>
                    <a:pt x="104" y="92"/>
                    <a:pt x="105" y="92"/>
                  </a:cubicBezTo>
                  <a:cubicBezTo>
                    <a:pt x="108" y="88"/>
                    <a:pt x="108" y="88"/>
                    <a:pt x="108" y="88"/>
                  </a:cubicBezTo>
                  <a:cubicBezTo>
                    <a:pt x="115" y="94"/>
                    <a:pt x="124" y="98"/>
                    <a:pt x="134" y="99"/>
                  </a:cubicBezTo>
                  <a:cubicBezTo>
                    <a:pt x="134" y="106"/>
                    <a:pt x="134" y="106"/>
                    <a:pt x="134" y="106"/>
                  </a:cubicBezTo>
                  <a:cubicBezTo>
                    <a:pt x="134" y="107"/>
                    <a:pt x="136" y="109"/>
                    <a:pt x="138" y="109"/>
                  </a:cubicBezTo>
                  <a:cubicBezTo>
                    <a:pt x="139" y="109"/>
                    <a:pt x="141" y="107"/>
                    <a:pt x="141" y="106"/>
                  </a:cubicBezTo>
                  <a:cubicBezTo>
                    <a:pt x="141" y="99"/>
                    <a:pt x="141" y="99"/>
                    <a:pt x="141" y="99"/>
                  </a:cubicBezTo>
                  <a:cubicBezTo>
                    <a:pt x="151" y="98"/>
                    <a:pt x="160" y="94"/>
                    <a:pt x="167" y="88"/>
                  </a:cubicBezTo>
                  <a:cubicBezTo>
                    <a:pt x="171" y="92"/>
                    <a:pt x="171" y="92"/>
                    <a:pt x="171" y="92"/>
                  </a:cubicBezTo>
                  <a:cubicBezTo>
                    <a:pt x="171" y="93"/>
                    <a:pt x="172" y="93"/>
                    <a:pt x="173" y="93"/>
                  </a:cubicBezTo>
                  <a:cubicBezTo>
                    <a:pt x="174" y="93"/>
                    <a:pt x="175" y="93"/>
                    <a:pt x="175" y="92"/>
                  </a:cubicBezTo>
                  <a:cubicBezTo>
                    <a:pt x="176" y="91"/>
                    <a:pt x="176" y="89"/>
                    <a:pt x="175" y="88"/>
                  </a:cubicBezTo>
                  <a:cubicBezTo>
                    <a:pt x="171" y="84"/>
                    <a:pt x="171" y="84"/>
                    <a:pt x="171" y="84"/>
                  </a:cubicBezTo>
                  <a:cubicBezTo>
                    <a:pt x="178" y="77"/>
                    <a:pt x="182" y="68"/>
                    <a:pt x="182" y="58"/>
                  </a:cubicBezTo>
                  <a:cubicBezTo>
                    <a:pt x="189" y="58"/>
                    <a:pt x="189" y="58"/>
                    <a:pt x="189" y="58"/>
                  </a:cubicBezTo>
                  <a:cubicBezTo>
                    <a:pt x="191" y="58"/>
                    <a:pt x="192" y="56"/>
                    <a:pt x="192" y="54"/>
                  </a:cubicBezTo>
                  <a:cubicBezTo>
                    <a:pt x="192" y="53"/>
                    <a:pt x="191" y="51"/>
                    <a:pt x="189" y="51"/>
                  </a:cubicBezTo>
                  <a:close/>
                  <a:moveTo>
                    <a:pt x="61" y="80"/>
                  </a:moveTo>
                  <a:cubicBezTo>
                    <a:pt x="67" y="80"/>
                    <a:pt x="73" y="81"/>
                    <a:pt x="79" y="83"/>
                  </a:cubicBezTo>
                  <a:cubicBezTo>
                    <a:pt x="63" y="119"/>
                    <a:pt x="63" y="119"/>
                    <a:pt x="63" y="119"/>
                  </a:cubicBezTo>
                  <a:cubicBezTo>
                    <a:pt x="62" y="118"/>
                    <a:pt x="62" y="118"/>
                    <a:pt x="61" y="118"/>
                  </a:cubicBezTo>
                  <a:cubicBezTo>
                    <a:pt x="54" y="118"/>
                    <a:pt x="48" y="124"/>
                    <a:pt x="48" y="131"/>
                  </a:cubicBezTo>
                  <a:cubicBezTo>
                    <a:pt x="48" y="132"/>
                    <a:pt x="48" y="132"/>
                    <a:pt x="48" y="133"/>
                  </a:cubicBezTo>
                  <a:cubicBezTo>
                    <a:pt x="12" y="147"/>
                    <a:pt x="12" y="147"/>
                    <a:pt x="12" y="147"/>
                  </a:cubicBezTo>
                  <a:cubicBezTo>
                    <a:pt x="10" y="142"/>
                    <a:pt x="10" y="137"/>
                    <a:pt x="10" y="131"/>
                  </a:cubicBezTo>
                  <a:cubicBezTo>
                    <a:pt x="10" y="103"/>
                    <a:pt x="33" y="80"/>
                    <a:pt x="61" y="80"/>
                  </a:cubicBezTo>
                  <a:close/>
                  <a:moveTo>
                    <a:pt x="55" y="134"/>
                  </a:moveTo>
                  <a:cubicBezTo>
                    <a:pt x="55" y="134"/>
                    <a:pt x="55" y="134"/>
                    <a:pt x="55" y="134"/>
                  </a:cubicBezTo>
                  <a:cubicBezTo>
                    <a:pt x="55" y="133"/>
                    <a:pt x="55" y="133"/>
                    <a:pt x="55" y="133"/>
                  </a:cubicBezTo>
                  <a:cubicBezTo>
                    <a:pt x="55" y="133"/>
                    <a:pt x="54" y="132"/>
                    <a:pt x="54" y="131"/>
                  </a:cubicBezTo>
                  <a:cubicBezTo>
                    <a:pt x="54" y="128"/>
                    <a:pt x="57" y="125"/>
                    <a:pt x="61" y="125"/>
                  </a:cubicBezTo>
                  <a:cubicBezTo>
                    <a:pt x="62" y="125"/>
                    <a:pt x="63" y="125"/>
                    <a:pt x="63" y="125"/>
                  </a:cubicBezTo>
                  <a:cubicBezTo>
                    <a:pt x="63" y="125"/>
                    <a:pt x="63" y="125"/>
                    <a:pt x="63" y="125"/>
                  </a:cubicBezTo>
                  <a:cubicBezTo>
                    <a:pt x="63" y="125"/>
                    <a:pt x="63" y="125"/>
                    <a:pt x="63" y="125"/>
                  </a:cubicBezTo>
                  <a:cubicBezTo>
                    <a:pt x="66" y="126"/>
                    <a:pt x="67" y="129"/>
                    <a:pt x="67" y="131"/>
                  </a:cubicBezTo>
                  <a:cubicBezTo>
                    <a:pt x="67" y="135"/>
                    <a:pt x="64" y="138"/>
                    <a:pt x="61" y="138"/>
                  </a:cubicBezTo>
                  <a:cubicBezTo>
                    <a:pt x="58" y="138"/>
                    <a:pt x="56" y="136"/>
                    <a:pt x="55" y="134"/>
                  </a:cubicBezTo>
                  <a:close/>
                  <a:moveTo>
                    <a:pt x="14" y="153"/>
                  </a:moveTo>
                  <a:cubicBezTo>
                    <a:pt x="50" y="139"/>
                    <a:pt x="50" y="139"/>
                    <a:pt x="50" y="139"/>
                  </a:cubicBezTo>
                  <a:cubicBezTo>
                    <a:pt x="53" y="142"/>
                    <a:pt x="57" y="144"/>
                    <a:pt x="61" y="144"/>
                  </a:cubicBezTo>
                  <a:cubicBezTo>
                    <a:pt x="61" y="144"/>
                    <a:pt x="62" y="144"/>
                    <a:pt x="62" y="144"/>
                  </a:cubicBezTo>
                  <a:cubicBezTo>
                    <a:pt x="76" y="180"/>
                    <a:pt x="76" y="180"/>
                    <a:pt x="76" y="180"/>
                  </a:cubicBezTo>
                  <a:cubicBezTo>
                    <a:pt x="71" y="182"/>
                    <a:pt x="66" y="182"/>
                    <a:pt x="61" y="182"/>
                  </a:cubicBezTo>
                  <a:cubicBezTo>
                    <a:pt x="40" y="182"/>
                    <a:pt x="23" y="170"/>
                    <a:pt x="14" y="153"/>
                  </a:cubicBezTo>
                  <a:close/>
                  <a:moveTo>
                    <a:pt x="82" y="178"/>
                  </a:moveTo>
                  <a:cubicBezTo>
                    <a:pt x="68" y="142"/>
                    <a:pt x="68" y="142"/>
                    <a:pt x="68" y="142"/>
                  </a:cubicBezTo>
                  <a:cubicBezTo>
                    <a:pt x="71" y="139"/>
                    <a:pt x="74" y="135"/>
                    <a:pt x="74" y="131"/>
                  </a:cubicBezTo>
                  <a:cubicBezTo>
                    <a:pt x="74" y="127"/>
                    <a:pt x="72" y="124"/>
                    <a:pt x="69" y="121"/>
                  </a:cubicBezTo>
                  <a:cubicBezTo>
                    <a:pt x="84" y="86"/>
                    <a:pt x="84" y="86"/>
                    <a:pt x="84" y="86"/>
                  </a:cubicBezTo>
                  <a:cubicBezTo>
                    <a:pt x="101" y="94"/>
                    <a:pt x="112" y="112"/>
                    <a:pt x="112" y="131"/>
                  </a:cubicBezTo>
                  <a:cubicBezTo>
                    <a:pt x="112" y="152"/>
                    <a:pt x="100" y="169"/>
                    <a:pt x="82" y="178"/>
                  </a:cubicBezTo>
                  <a:close/>
                  <a:moveTo>
                    <a:pt x="138" y="93"/>
                  </a:moveTo>
                  <a:cubicBezTo>
                    <a:pt x="116" y="93"/>
                    <a:pt x="99" y="76"/>
                    <a:pt x="99" y="54"/>
                  </a:cubicBezTo>
                  <a:cubicBezTo>
                    <a:pt x="99" y="33"/>
                    <a:pt x="116" y="16"/>
                    <a:pt x="138" y="16"/>
                  </a:cubicBezTo>
                  <a:cubicBezTo>
                    <a:pt x="159" y="16"/>
                    <a:pt x="176" y="33"/>
                    <a:pt x="176" y="54"/>
                  </a:cubicBezTo>
                  <a:cubicBezTo>
                    <a:pt x="176" y="76"/>
                    <a:pt x="159" y="93"/>
                    <a:pt x="138" y="93"/>
                  </a:cubicBezTo>
                  <a:close/>
                  <a:moveTo>
                    <a:pt x="138" y="93"/>
                  </a:moveTo>
                  <a:cubicBezTo>
                    <a:pt x="138" y="93"/>
                    <a:pt x="138" y="93"/>
                    <a:pt x="138" y="93"/>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4FC69594-C958-452C-A877-85695D52F69B}"/>
                </a:ext>
              </a:extLst>
            </p:cNvPr>
            <p:cNvGrpSpPr/>
            <p:nvPr/>
          </p:nvGrpSpPr>
          <p:grpSpPr>
            <a:xfrm>
              <a:off x="2579380" y="4010087"/>
              <a:ext cx="504589" cy="417289"/>
              <a:chOff x="1846399" y="468113"/>
              <a:chExt cx="504589" cy="417289"/>
            </a:xfrm>
          </p:grpSpPr>
          <p:sp>
            <p:nvSpPr>
              <p:cNvPr id="61" name="Shape 2509">
                <a:extLst>
                  <a:ext uri="{FF2B5EF4-FFF2-40B4-BE49-F238E27FC236}">
                    <a16:creationId xmlns:a16="http://schemas.microsoft.com/office/drawing/2014/main" id="{8AB41510-4A58-443A-92B4-BF17B8B1D91A}"/>
                  </a:ext>
                </a:extLst>
              </p:cNvPr>
              <p:cNvSpPr/>
              <p:nvPr/>
            </p:nvSpPr>
            <p:spPr>
              <a:xfrm>
                <a:off x="1928882" y="468113"/>
                <a:ext cx="341860"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62" name="Shape 2510">
                <a:extLst>
                  <a:ext uri="{FF2B5EF4-FFF2-40B4-BE49-F238E27FC236}">
                    <a16:creationId xmlns:a16="http://schemas.microsoft.com/office/drawing/2014/main" id="{56D92443-A538-4194-8139-03059268CB2B}"/>
                  </a:ext>
                </a:extLst>
              </p:cNvPr>
              <p:cNvSpPr/>
              <p:nvPr/>
            </p:nvSpPr>
            <p:spPr>
              <a:xfrm>
                <a:off x="1846399" y="502505"/>
                <a:ext cx="205604"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63" name="Shape 2511">
                <a:extLst>
                  <a:ext uri="{FF2B5EF4-FFF2-40B4-BE49-F238E27FC236}">
                    <a16:creationId xmlns:a16="http://schemas.microsoft.com/office/drawing/2014/main" id="{575CAA20-5B53-4F4F-9BA9-8AF9D6BE4E97}"/>
                  </a:ext>
                </a:extLst>
              </p:cNvPr>
              <p:cNvSpPr/>
              <p:nvPr/>
            </p:nvSpPr>
            <p:spPr>
              <a:xfrm>
                <a:off x="2145384" y="502505"/>
                <a:ext cx="205604"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grpSp>
      </p:grpSp>
      <p:pic>
        <p:nvPicPr>
          <p:cNvPr id="83" name="Picture 82">
            <a:extLst>
              <a:ext uri="{FF2B5EF4-FFF2-40B4-BE49-F238E27FC236}">
                <a16:creationId xmlns:a16="http://schemas.microsoft.com/office/drawing/2014/main" id="{B0BD0EE4-C9F5-465C-84B6-615DC16C5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75" y="1391577"/>
            <a:ext cx="1096953" cy="1096953"/>
          </a:xfrm>
          <a:prstGeom prst="rect">
            <a:avLst/>
          </a:prstGeom>
        </p:spPr>
      </p:pic>
      <p:grpSp>
        <p:nvGrpSpPr>
          <p:cNvPr id="84" name="Group 83">
            <a:extLst>
              <a:ext uri="{FF2B5EF4-FFF2-40B4-BE49-F238E27FC236}">
                <a16:creationId xmlns:a16="http://schemas.microsoft.com/office/drawing/2014/main" id="{E5CE725C-CC32-4898-AF9E-F47E9E712AD6}"/>
              </a:ext>
            </a:extLst>
          </p:cNvPr>
          <p:cNvGrpSpPr/>
          <p:nvPr/>
        </p:nvGrpSpPr>
        <p:grpSpPr>
          <a:xfrm>
            <a:off x="5827583" y="1283922"/>
            <a:ext cx="3179121" cy="3211135"/>
            <a:chOff x="5621979" y="1283922"/>
            <a:chExt cx="3179121" cy="3211135"/>
          </a:xfrm>
        </p:grpSpPr>
        <p:grpSp>
          <p:nvGrpSpPr>
            <p:cNvPr id="85" name="Group 84">
              <a:extLst>
                <a:ext uri="{FF2B5EF4-FFF2-40B4-BE49-F238E27FC236}">
                  <a16:creationId xmlns:a16="http://schemas.microsoft.com/office/drawing/2014/main" id="{C5C6236B-A397-4AD5-B158-3C6F154C0502}"/>
                </a:ext>
              </a:extLst>
            </p:cNvPr>
            <p:cNvGrpSpPr/>
            <p:nvPr/>
          </p:nvGrpSpPr>
          <p:grpSpPr>
            <a:xfrm>
              <a:off x="5663127" y="1286270"/>
              <a:ext cx="301752" cy="301753"/>
              <a:chOff x="6470650" y="1370796"/>
              <a:chExt cx="409575" cy="409578"/>
            </a:xfrm>
          </p:grpSpPr>
          <p:sp>
            <p:nvSpPr>
              <p:cNvPr id="101" name="Oval 80">
                <a:extLst>
                  <a:ext uri="{FF2B5EF4-FFF2-40B4-BE49-F238E27FC236}">
                    <a16:creationId xmlns:a16="http://schemas.microsoft.com/office/drawing/2014/main" id="{A2CF5917-39A3-4144-B092-1CFA9C4598A2}"/>
                  </a:ext>
                </a:extLst>
              </p:cNvPr>
              <p:cNvSpPr>
                <a:spLocks noChangeArrowheads="1"/>
              </p:cNvSpPr>
              <p:nvPr/>
            </p:nvSpPr>
            <p:spPr bwMode="auto">
              <a:xfrm>
                <a:off x="6473825" y="1370799"/>
                <a:ext cx="406400" cy="409575"/>
              </a:xfrm>
              <a:prstGeom prst="ellipse">
                <a:avLst/>
              </a:pr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Oval 81">
                <a:extLst>
                  <a:ext uri="{FF2B5EF4-FFF2-40B4-BE49-F238E27FC236}">
                    <a16:creationId xmlns:a16="http://schemas.microsoft.com/office/drawing/2014/main" id="{189E8677-0860-4B35-9FBF-8124259757C1}"/>
                  </a:ext>
                </a:extLst>
              </p:cNvPr>
              <p:cNvSpPr>
                <a:spLocks noChangeArrowheads="1"/>
              </p:cNvSpPr>
              <p:nvPr/>
            </p:nvSpPr>
            <p:spPr bwMode="auto">
              <a:xfrm>
                <a:off x="6575424" y="1370796"/>
                <a:ext cx="198437" cy="409575"/>
              </a:xfrm>
              <a:prstGeom prst="ellipse">
                <a:avLst/>
              </a:pr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3" name="Line 82">
                <a:extLst>
                  <a:ext uri="{FF2B5EF4-FFF2-40B4-BE49-F238E27FC236}">
                    <a16:creationId xmlns:a16="http://schemas.microsoft.com/office/drawing/2014/main" id="{3E8A11ED-8687-4150-8CA6-00EA4AE857E4}"/>
                  </a:ext>
                </a:extLst>
              </p:cNvPr>
              <p:cNvSpPr>
                <a:spLocks noChangeShapeType="1"/>
              </p:cNvSpPr>
              <p:nvPr/>
            </p:nvSpPr>
            <p:spPr bwMode="auto">
              <a:xfrm>
                <a:off x="6470650" y="1572410"/>
                <a:ext cx="409575" cy="0"/>
              </a:xfrm>
              <a:prstGeom prst="line">
                <a:avLst/>
              </a:prstGeom>
              <a:noFill/>
              <a:ln w="12700">
                <a:solidFill>
                  <a:schemeClr val="accent1"/>
                </a:solidFill>
              </a:ln>
              <a:effectLst/>
              <a:extLst>
                <a:ext uri="{909E8E84-426E-40DD-AFC4-6F175D3DCCD1}">
                  <a14:hiddenFill xmlns:a14="http://schemas.microsoft.com/office/drawing/2010/main">
                    <a:no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Freeform 83">
                <a:extLst>
                  <a:ext uri="{FF2B5EF4-FFF2-40B4-BE49-F238E27FC236}">
                    <a16:creationId xmlns:a16="http://schemas.microsoft.com/office/drawing/2014/main" id="{4B826360-4B83-41FE-9B9C-CAFE6C9DCBCF}"/>
                  </a:ext>
                </a:extLst>
              </p:cNvPr>
              <p:cNvSpPr>
                <a:spLocks/>
              </p:cNvSpPr>
              <p:nvPr/>
            </p:nvSpPr>
            <p:spPr bwMode="auto">
              <a:xfrm>
                <a:off x="6515100" y="1448590"/>
                <a:ext cx="319086" cy="46038"/>
              </a:xfrm>
              <a:custGeom>
                <a:avLst/>
                <a:gdLst>
                  <a:gd name="T0" fmla="*/ 85 w 85"/>
                  <a:gd name="T1" fmla="*/ 0 h 12"/>
                  <a:gd name="T2" fmla="*/ 43 w 85"/>
                  <a:gd name="T3" fmla="*/ 12 h 12"/>
                  <a:gd name="T4" fmla="*/ 0 w 85"/>
                  <a:gd name="T5" fmla="*/ 0 h 12"/>
                </a:gdLst>
                <a:ahLst/>
                <a:cxnLst>
                  <a:cxn ang="0">
                    <a:pos x="T0" y="T1"/>
                  </a:cxn>
                  <a:cxn ang="0">
                    <a:pos x="T2" y="T3"/>
                  </a:cxn>
                  <a:cxn ang="0">
                    <a:pos x="T4" y="T5"/>
                  </a:cxn>
                </a:cxnLst>
                <a:rect l="0" t="0" r="r" b="b"/>
                <a:pathLst>
                  <a:path w="85" h="12">
                    <a:moveTo>
                      <a:pt x="85" y="0"/>
                    </a:moveTo>
                    <a:cubicBezTo>
                      <a:pt x="74" y="7"/>
                      <a:pt x="59" y="12"/>
                      <a:pt x="43" y="12"/>
                    </a:cubicBezTo>
                    <a:cubicBezTo>
                      <a:pt x="26" y="12"/>
                      <a:pt x="11" y="7"/>
                      <a:pt x="0" y="0"/>
                    </a:cubicBezTo>
                  </a:path>
                </a:pathLst>
              </a:cu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5" name="Freeform 84">
                <a:extLst>
                  <a:ext uri="{FF2B5EF4-FFF2-40B4-BE49-F238E27FC236}">
                    <a16:creationId xmlns:a16="http://schemas.microsoft.com/office/drawing/2014/main" id="{B4F2A0C2-701C-4696-983E-C05B46704FF6}"/>
                  </a:ext>
                </a:extLst>
              </p:cNvPr>
              <p:cNvSpPr>
                <a:spLocks/>
              </p:cNvSpPr>
              <p:nvPr/>
            </p:nvSpPr>
            <p:spPr bwMode="auto">
              <a:xfrm>
                <a:off x="6515100" y="1651790"/>
                <a:ext cx="319086" cy="49213"/>
              </a:xfrm>
              <a:custGeom>
                <a:avLst/>
                <a:gdLst>
                  <a:gd name="T0" fmla="*/ 85 w 85"/>
                  <a:gd name="T1" fmla="*/ 13 h 13"/>
                  <a:gd name="T2" fmla="*/ 43 w 85"/>
                  <a:gd name="T3" fmla="*/ 0 h 13"/>
                  <a:gd name="T4" fmla="*/ 0 w 85"/>
                  <a:gd name="T5" fmla="*/ 13 h 13"/>
                </a:gdLst>
                <a:ahLst/>
                <a:cxnLst>
                  <a:cxn ang="0">
                    <a:pos x="T0" y="T1"/>
                  </a:cxn>
                  <a:cxn ang="0">
                    <a:pos x="T2" y="T3"/>
                  </a:cxn>
                  <a:cxn ang="0">
                    <a:pos x="T4" y="T5"/>
                  </a:cxn>
                </a:cxnLst>
                <a:rect l="0" t="0" r="r" b="b"/>
                <a:pathLst>
                  <a:path w="85" h="13">
                    <a:moveTo>
                      <a:pt x="85" y="13"/>
                    </a:moveTo>
                    <a:cubicBezTo>
                      <a:pt x="74" y="5"/>
                      <a:pt x="59" y="0"/>
                      <a:pt x="43" y="0"/>
                    </a:cubicBezTo>
                    <a:cubicBezTo>
                      <a:pt x="26" y="0"/>
                      <a:pt x="11" y="5"/>
                      <a:pt x="0" y="13"/>
                    </a:cubicBezTo>
                  </a:path>
                </a:pathLst>
              </a:cu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6" name="Rectangle 85">
              <a:extLst>
                <a:ext uri="{FF2B5EF4-FFF2-40B4-BE49-F238E27FC236}">
                  <a16:creationId xmlns:a16="http://schemas.microsoft.com/office/drawing/2014/main" id="{898EFE12-8B67-4E7C-AAC4-92BF828236D2}"/>
                </a:ext>
              </a:extLst>
            </p:cNvPr>
            <p:cNvSpPr/>
            <p:nvPr/>
          </p:nvSpPr>
          <p:spPr>
            <a:xfrm>
              <a:off x="6138860" y="1283922"/>
              <a:ext cx="2662240" cy="3211135"/>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Global footprint</a:t>
              </a:r>
            </a:p>
            <a:p>
              <a:pPr marL="0" lvl="1">
                <a:spcAft>
                  <a:spcPts val="3200"/>
                </a:spcAft>
                <a:defRPr/>
              </a:pPr>
              <a:r>
                <a:rPr lang="en-US" sz="1600" dirty="0">
                  <a:latin typeface="Amazon Ember" panose="020B0603020204020204" pitchFamily="34" charset="0"/>
                  <a:ea typeface="Amazon Ember" panose="020B0603020204020204" pitchFamily="34" charset="0"/>
                  <a:cs typeface="Amazon Ember" panose="020B0603020204020204" pitchFamily="34" charset="0"/>
                </a:rPr>
                <a:t>Powerful scheduling engines</a:t>
              </a:r>
            </a:p>
            <a:p>
              <a:pPr marL="0" lvl="1">
                <a:spcAft>
                  <a:spcPts val="3200"/>
                </a:spcAft>
                <a:defRPr/>
              </a:pPr>
              <a:r>
                <a:rPr lang="en-US" sz="1600" dirty="0">
                  <a:latin typeface="Amazon Ember" panose="020B0603020204020204" pitchFamily="34" charset="0"/>
                  <a:ea typeface="Amazon Ember" panose="020B0603020204020204" pitchFamily="34" charset="0"/>
                  <a:cs typeface="Amazon Ember" panose="020B0603020204020204" pitchFamily="34" charset="0"/>
                </a:rPr>
                <a:t>Auto scaling</a:t>
              </a:r>
            </a:p>
            <a:p>
              <a:pPr marL="0" lvl="1">
                <a:spcAft>
                  <a:spcPts val="3200"/>
                </a:spcAft>
                <a:defRPr/>
              </a:pPr>
              <a:r>
                <a:rPr lang="en-US" sz="1600" dirty="0" err="1">
                  <a:latin typeface="Amazon Ember" panose="020B0603020204020204" pitchFamily="34" charset="0"/>
                  <a:ea typeface="Amazon Ember" panose="020B0603020204020204" pitchFamily="34" charset="0"/>
                  <a:cs typeface="Amazon Ember" panose="020B0603020204020204" pitchFamily="34" charset="0"/>
                </a:rPr>
                <a:t>CloudWatch</a:t>
              </a:r>
              <a:r>
                <a:rPr lang="en-US" sz="1600" dirty="0">
                  <a:latin typeface="Amazon Ember" panose="020B0603020204020204" pitchFamily="34" charset="0"/>
                  <a:ea typeface="Amazon Ember" panose="020B0603020204020204" pitchFamily="34" charset="0"/>
                  <a:cs typeface="Amazon Ember" panose="020B0603020204020204" pitchFamily="34" charset="0"/>
                </a:rPr>
                <a:t> metrics </a:t>
              </a:r>
            </a:p>
            <a:p>
              <a:pPr marL="0" lvl="1">
                <a:spcAft>
                  <a:spcPts val="3200"/>
                </a:spcAft>
                <a:defRPr/>
              </a:pPr>
              <a:r>
                <a:rPr lang="en-US" sz="1600" dirty="0">
                  <a:latin typeface="Amazon Ember" panose="020B0603020204020204" pitchFamily="34" charset="0"/>
                  <a:ea typeface="Amazon Ember" panose="020B0603020204020204" pitchFamily="34" charset="0"/>
                  <a:cs typeface="Amazon Ember" panose="020B0603020204020204" pitchFamily="34" charset="0"/>
                </a:rPr>
                <a:t>Load balancers</a:t>
              </a:r>
              <a:endParaRPr kumimoji="0" lang="en-US" sz="16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87" name="Group 86">
              <a:extLst>
                <a:ext uri="{FF2B5EF4-FFF2-40B4-BE49-F238E27FC236}">
                  <a16:creationId xmlns:a16="http://schemas.microsoft.com/office/drawing/2014/main" id="{FA507B79-CF9F-4840-A2AA-42E6E50FF6AC}"/>
                </a:ext>
              </a:extLst>
            </p:cNvPr>
            <p:cNvGrpSpPr>
              <a:grpSpLocks noChangeAspect="1"/>
            </p:cNvGrpSpPr>
            <p:nvPr/>
          </p:nvGrpSpPr>
          <p:grpSpPr>
            <a:xfrm>
              <a:off x="5621979" y="2807417"/>
              <a:ext cx="384048" cy="382491"/>
              <a:chOff x="3259856" y="2094974"/>
              <a:chExt cx="565112" cy="562821"/>
            </a:xfrm>
          </p:grpSpPr>
          <p:cxnSp>
            <p:nvCxnSpPr>
              <p:cNvPr id="97" name="Straight Arrow Connector 96">
                <a:extLst>
                  <a:ext uri="{FF2B5EF4-FFF2-40B4-BE49-F238E27FC236}">
                    <a16:creationId xmlns:a16="http://schemas.microsoft.com/office/drawing/2014/main" id="{8C37B951-B995-4329-9742-62107241D19F}"/>
                  </a:ext>
                </a:extLst>
              </p:cNvPr>
              <p:cNvCxnSpPr/>
              <p:nvPr/>
            </p:nvCxnSpPr>
            <p:spPr>
              <a:xfrm flipV="1">
                <a:off x="3541249" y="2094974"/>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7053CD52-700D-46A2-8268-DC379722C3B2}"/>
                  </a:ext>
                </a:extLst>
              </p:cNvPr>
              <p:cNvCxnSpPr>
                <a:cxnSpLocks/>
              </p:cNvCxnSpPr>
              <p:nvPr/>
            </p:nvCxnSpPr>
            <p:spPr>
              <a:xfrm rot="5400000" flipV="1">
                <a:off x="3693649" y="2247374"/>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4CA61F59-7DBF-49C6-8A9F-151FA1B36CC8}"/>
                  </a:ext>
                </a:extLst>
              </p:cNvPr>
              <p:cNvCxnSpPr>
                <a:cxnSpLocks/>
              </p:cNvCxnSpPr>
              <p:nvPr/>
            </p:nvCxnSpPr>
            <p:spPr>
              <a:xfrm rot="10800000" flipV="1">
                <a:off x="3541249" y="2395157"/>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801D7F71-105B-4AF0-8EDF-8F82D3208BEB}"/>
                  </a:ext>
                </a:extLst>
              </p:cNvPr>
              <p:cNvCxnSpPr>
                <a:cxnSpLocks/>
              </p:cNvCxnSpPr>
              <p:nvPr/>
            </p:nvCxnSpPr>
            <p:spPr>
              <a:xfrm rot="16200000" flipV="1">
                <a:off x="3391175" y="2247375"/>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6EBCA8A8-336C-404B-9E2F-07E432F31DC9}"/>
                </a:ext>
              </a:extLst>
            </p:cNvPr>
            <p:cNvGrpSpPr/>
            <p:nvPr/>
          </p:nvGrpSpPr>
          <p:grpSpPr>
            <a:xfrm>
              <a:off x="5641688" y="4083931"/>
              <a:ext cx="344630" cy="343445"/>
              <a:chOff x="5231130" y="627076"/>
              <a:chExt cx="1117936" cy="1114093"/>
            </a:xfrm>
          </p:grpSpPr>
          <p:sp>
            <p:nvSpPr>
              <p:cNvPr id="93" name="Freeform: Shape 92">
                <a:extLst>
                  <a:ext uri="{FF2B5EF4-FFF2-40B4-BE49-F238E27FC236}">
                    <a16:creationId xmlns:a16="http://schemas.microsoft.com/office/drawing/2014/main" id="{1AC92655-2D13-47E7-A528-5FC01232F5E0}"/>
                  </a:ext>
                </a:extLst>
              </p:cNvPr>
              <p:cNvSpPr/>
              <p:nvPr/>
            </p:nvSpPr>
            <p:spPr>
              <a:xfrm>
                <a:off x="5389647" y="781598"/>
                <a:ext cx="959419" cy="959571"/>
              </a:xfrm>
              <a:custGeom>
                <a:avLst/>
                <a:gdLst>
                  <a:gd name="connsiteX0" fmla="*/ 406636 w 813401"/>
                  <a:gd name="connsiteY0" fmla="*/ 0 h 813530"/>
                  <a:gd name="connsiteX1" fmla="*/ 813401 w 813401"/>
                  <a:gd name="connsiteY1" fmla="*/ 406765 h 813530"/>
                  <a:gd name="connsiteX2" fmla="*/ 406636 w 813401"/>
                  <a:gd name="connsiteY2" fmla="*/ 813530 h 813530"/>
                  <a:gd name="connsiteX3" fmla="*/ 8135 w 813401"/>
                  <a:gd name="connsiteY3" fmla="*/ 488742 h 813530"/>
                  <a:gd name="connsiteX4" fmla="*/ 0 w 813401"/>
                  <a:gd name="connsiteY4" fmla="*/ 408047 h 813530"/>
                  <a:gd name="connsiteX5" fmla="*/ 399942 w 813401"/>
                  <a:gd name="connsiteY5" fmla="*/ 408047 h 813530"/>
                  <a:gd name="connsiteX6" fmla="*/ 399942 w 813401"/>
                  <a:gd name="connsiteY6" fmla="*/ 675 h 813530"/>
                  <a:gd name="connsiteX7" fmla="*/ 406636 w 813401"/>
                  <a:gd name="connsiteY7" fmla="*/ 0 h 81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401" h="813530">
                    <a:moveTo>
                      <a:pt x="406636" y="0"/>
                    </a:moveTo>
                    <a:cubicBezTo>
                      <a:pt x="631286" y="0"/>
                      <a:pt x="813401" y="182115"/>
                      <a:pt x="813401" y="406765"/>
                    </a:cubicBezTo>
                    <a:cubicBezTo>
                      <a:pt x="813401" y="631415"/>
                      <a:pt x="631286" y="813530"/>
                      <a:pt x="406636" y="813530"/>
                    </a:cubicBezTo>
                    <a:cubicBezTo>
                      <a:pt x="210067" y="813530"/>
                      <a:pt x="46065" y="674098"/>
                      <a:pt x="8135" y="488742"/>
                    </a:cubicBezTo>
                    <a:lnTo>
                      <a:pt x="0" y="408047"/>
                    </a:lnTo>
                    <a:lnTo>
                      <a:pt x="399942" y="408047"/>
                    </a:lnTo>
                    <a:lnTo>
                      <a:pt x="399942" y="675"/>
                    </a:lnTo>
                    <a:lnTo>
                      <a:pt x="406636" y="0"/>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94" name="Group 93">
                <a:extLst>
                  <a:ext uri="{FF2B5EF4-FFF2-40B4-BE49-F238E27FC236}">
                    <a16:creationId xmlns:a16="http://schemas.microsoft.com/office/drawing/2014/main" id="{C2527273-C014-4D7C-985D-F7F9B057E117}"/>
                  </a:ext>
                </a:extLst>
              </p:cNvPr>
              <p:cNvGrpSpPr/>
              <p:nvPr/>
            </p:nvGrpSpPr>
            <p:grpSpPr>
              <a:xfrm>
                <a:off x="5231130" y="627076"/>
                <a:ext cx="694481" cy="662278"/>
                <a:chOff x="5380927" y="634534"/>
                <a:chExt cx="582784" cy="555760"/>
              </a:xfrm>
            </p:grpSpPr>
            <p:sp>
              <p:nvSpPr>
                <p:cNvPr id="95" name="Freeform: Shape 94">
                  <a:extLst>
                    <a:ext uri="{FF2B5EF4-FFF2-40B4-BE49-F238E27FC236}">
                      <a16:creationId xmlns:a16="http://schemas.microsoft.com/office/drawing/2014/main" id="{CC169F32-1993-4459-8F6D-5CF7906D65FC}"/>
                    </a:ext>
                  </a:extLst>
                </p:cNvPr>
                <p:cNvSpPr/>
                <p:nvPr/>
              </p:nvSpPr>
              <p:spPr>
                <a:xfrm rot="1992315" flipV="1">
                  <a:off x="5568048" y="634534"/>
                  <a:ext cx="395663" cy="333411"/>
                </a:xfrm>
                <a:custGeom>
                  <a:avLst/>
                  <a:gdLst>
                    <a:gd name="connsiteX0" fmla="*/ 177441 w 395663"/>
                    <a:gd name="connsiteY0" fmla="*/ 333411 h 333411"/>
                    <a:gd name="connsiteX1" fmla="*/ 395663 w 395663"/>
                    <a:gd name="connsiteY1" fmla="*/ 0 h 333411"/>
                    <a:gd name="connsiteX2" fmla="*/ 0 w 395663"/>
                    <a:gd name="connsiteY2" fmla="*/ 0 h 333411"/>
                    <a:gd name="connsiteX3" fmla="*/ 1108 w 395663"/>
                    <a:gd name="connsiteY3" fmla="*/ 41895 h 333411"/>
                    <a:gd name="connsiteX4" fmla="*/ 118607 w 395663"/>
                    <a:gd name="connsiteY4" fmla="*/ 285834 h 333411"/>
                    <a:gd name="connsiteX5" fmla="*/ 177441 w 395663"/>
                    <a:gd name="connsiteY5" fmla="*/ 333411 h 33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63" h="333411">
                      <a:moveTo>
                        <a:pt x="177441" y="333411"/>
                      </a:moveTo>
                      <a:lnTo>
                        <a:pt x="395663" y="0"/>
                      </a:lnTo>
                      <a:lnTo>
                        <a:pt x="0" y="0"/>
                      </a:lnTo>
                      <a:lnTo>
                        <a:pt x="1108" y="41895"/>
                      </a:lnTo>
                      <a:cubicBezTo>
                        <a:pt x="11155" y="132505"/>
                        <a:pt x="51447" y="219211"/>
                        <a:pt x="118607" y="285834"/>
                      </a:cubicBezTo>
                      <a:lnTo>
                        <a:pt x="177441" y="333411"/>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Freeform: Shape 95">
                  <a:extLst>
                    <a:ext uri="{FF2B5EF4-FFF2-40B4-BE49-F238E27FC236}">
                      <a16:creationId xmlns:a16="http://schemas.microsoft.com/office/drawing/2014/main" id="{6C9E54CB-2CB3-4B5D-893B-142A4789B032}"/>
                    </a:ext>
                  </a:extLst>
                </p:cNvPr>
                <p:cNvSpPr/>
                <p:nvPr/>
              </p:nvSpPr>
              <p:spPr>
                <a:xfrm rot="1992315" flipV="1">
                  <a:off x="5380927" y="972971"/>
                  <a:ext cx="398636" cy="217323"/>
                </a:xfrm>
                <a:custGeom>
                  <a:avLst/>
                  <a:gdLst>
                    <a:gd name="connsiteX0" fmla="*/ 460 w 398636"/>
                    <a:gd name="connsiteY0" fmla="*/ 217323 h 217323"/>
                    <a:gd name="connsiteX1" fmla="*/ 398636 w 398636"/>
                    <a:gd name="connsiteY1" fmla="*/ 217323 h 217323"/>
                    <a:gd name="connsiteX2" fmla="*/ 66598 w 398636"/>
                    <a:gd name="connsiteY2" fmla="*/ 0 h 217323"/>
                    <a:gd name="connsiteX3" fmla="*/ 65788 w 398636"/>
                    <a:gd name="connsiteY3" fmla="*/ 1002 h 217323"/>
                    <a:gd name="connsiteX4" fmla="*/ 0 w 398636"/>
                    <a:gd name="connsiteY4" fmla="*/ 199925 h 217323"/>
                    <a:gd name="connsiteX5" fmla="*/ 460 w 398636"/>
                    <a:gd name="connsiteY5" fmla="*/ 217323 h 21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36" h="217323">
                      <a:moveTo>
                        <a:pt x="460" y="217323"/>
                      </a:moveTo>
                      <a:lnTo>
                        <a:pt x="398636" y="217323"/>
                      </a:lnTo>
                      <a:lnTo>
                        <a:pt x="66598" y="0"/>
                      </a:lnTo>
                      <a:lnTo>
                        <a:pt x="65788" y="1002"/>
                      </a:lnTo>
                      <a:cubicBezTo>
                        <a:pt x="25420" y="62679"/>
                        <a:pt x="3965" y="131262"/>
                        <a:pt x="0" y="199925"/>
                      </a:cubicBezTo>
                      <a:lnTo>
                        <a:pt x="460" y="217323"/>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89" name="Freeform 5">
              <a:extLst>
                <a:ext uri="{FF2B5EF4-FFF2-40B4-BE49-F238E27FC236}">
                  <a16:creationId xmlns:a16="http://schemas.microsoft.com/office/drawing/2014/main" id="{257DB6AA-4F8C-45E8-9815-813EAAC0D8E0}"/>
                </a:ext>
              </a:extLst>
            </p:cNvPr>
            <p:cNvSpPr>
              <a:spLocks noChangeAspect="1"/>
            </p:cNvSpPr>
            <p:nvPr/>
          </p:nvSpPr>
          <p:spPr bwMode="auto">
            <a:xfrm>
              <a:off x="5621979" y="3503245"/>
              <a:ext cx="384048" cy="251981"/>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noFill/>
            <a:ln w="12700">
              <a:solidFill>
                <a:schemeClr val="accent1"/>
              </a:solidFill>
            </a:ln>
          </p:spPr>
          <p:txBody>
            <a:bodyPr vert="horz" wrap="square" lIns="91440" tIns="45720" rIns="91440" bIns="45720" numCol="1" anchor="t" anchorCtr="0" compatLnSpc="1">
              <a:prstTxWarp prst="textNoShape">
                <a:avLst/>
              </a:prstTxWarp>
            </a:bodyPr>
            <a:lstStyle/>
            <a:p>
              <a:endParaRPr lang="en-US"/>
            </a:p>
          </p:txBody>
        </p:sp>
        <p:grpSp>
          <p:nvGrpSpPr>
            <p:cNvPr id="90" name="Group 4">
              <a:extLst>
                <a:ext uri="{FF2B5EF4-FFF2-40B4-BE49-F238E27FC236}">
                  <a16:creationId xmlns:a16="http://schemas.microsoft.com/office/drawing/2014/main" id="{0214C775-5C14-44B2-A267-1331AEF5393D}"/>
                </a:ext>
              </a:extLst>
            </p:cNvPr>
            <p:cNvGrpSpPr>
              <a:grpSpLocks noChangeAspect="1"/>
            </p:cNvGrpSpPr>
            <p:nvPr/>
          </p:nvGrpSpPr>
          <p:grpSpPr bwMode="auto">
            <a:xfrm>
              <a:off x="5648181" y="2026059"/>
              <a:ext cx="331645" cy="384048"/>
              <a:chOff x="3622" y="1209"/>
              <a:chExt cx="462" cy="535"/>
            </a:xfrm>
          </p:grpSpPr>
          <p:sp>
            <p:nvSpPr>
              <p:cNvPr id="91" name="Freeform 5">
                <a:extLst>
                  <a:ext uri="{FF2B5EF4-FFF2-40B4-BE49-F238E27FC236}">
                    <a16:creationId xmlns:a16="http://schemas.microsoft.com/office/drawing/2014/main" id="{234BA493-9B4E-494B-8A75-5FB064D902C0}"/>
                  </a:ext>
                </a:extLst>
              </p:cNvPr>
              <p:cNvSpPr>
                <a:spLocks noEditPoints="1"/>
              </p:cNvSpPr>
              <p:nvPr/>
            </p:nvSpPr>
            <p:spPr bwMode="auto">
              <a:xfrm>
                <a:off x="3622" y="1388"/>
                <a:ext cx="462" cy="356"/>
              </a:xfrm>
              <a:custGeom>
                <a:avLst/>
                <a:gdLst>
                  <a:gd name="T0" fmla="*/ 0 w 1359"/>
                  <a:gd name="T1" fmla="*/ 932 h 1046"/>
                  <a:gd name="T2" fmla="*/ 1264 w 1359"/>
                  <a:gd name="T3" fmla="*/ 1046 h 1046"/>
                  <a:gd name="T4" fmla="*/ 1359 w 1359"/>
                  <a:gd name="T5" fmla="*/ 0 h 1046"/>
                  <a:gd name="T6" fmla="*/ 0 w 1359"/>
                  <a:gd name="T7" fmla="*/ 0 h 1046"/>
                  <a:gd name="T8" fmla="*/ 87 w 1359"/>
                  <a:gd name="T9" fmla="*/ 952 h 1046"/>
                  <a:gd name="T10" fmla="*/ 332 w 1359"/>
                  <a:gd name="T11" fmla="*/ 708 h 1046"/>
                  <a:gd name="T12" fmla="*/ 332 w 1359"/>
                  <a:gd name="T13" fmla="*/ 952 h 1046"/>
                  <a:gd name="T14" fmla="*/ 87 w 1359"/>
                  <a:gd name="T15" fmla="*/ 645 h 1046"/>
                  <a:gd name="T16" fmla="*/ 332 w 1359"/>
                  <a:gd name="T17" fmla="*/ 397 h 1046"/>
                  <a:gd name="T18" fmla="*/ 332 w 1359"/>
                  <a:gd name="T19" fmla="*/ 645 h 1046"/>
                  <a:gd name="T20" fmla="*/ 87 w 1359"/>
                  <a:gd name="T21" fmla="*/ 338 h 1046"/>
                  <a:gd name="T22" fmla="*/ 332 w 1359"/>
                  <a:gd name="T23" fmla="*/ 90 h 1046"/>
                  <a:gd name="T24" fmla="*/ 332 w 1359"/>
                  <a:gd name="T25" fmla="*/ 338 h 1046"/>
                  <a:gd name="T26" fmla="*/ 395 w 1359"/>
                  <a:gd name="T27" fmla="*/ 952 h 1046"/>
                  <a:gd name="T28" fmla="*/ 644 w 1359"/>
                  <a:gd name="T29" fmla="*/ 708 h 1046"/>
                  <a:gd name="T30" fmla="*/ 644 w 1359"/>
                  <a:gd name="T31" fmla="*/ 645 h 1046"/>
                  <a:gd name="T32" fmla="*/ 395 w 1359"/>
                  <a:gd name="T33" fmla="*/ 397 h 1046"/>
                  <a:gd name="T34" fmla="*/ 644 w 1359"/>
                  <a:gd name="T35" fmla="*/ 645 h 1046"/>
                  <a:gd name="T36" fmla="*/ 395 w 1359"/>
                  <a:gd name="T37" fmla="*/ 338 h 1046"/>
                  <a:gd name="T38" fmla="*/ 644 w 1359"/>
                  <a:gd name="T39" fmla="*/ 90 h 1046"/>
                  <a:gd name="T40" fmla="*/ 952 w 1359"/>
                  <a:gd name="T41" fmla="*/ 952 h 1046"/>
                  <a:gd name="T42" fmla="*/ 707 w 1359"/>
                  <a:gd name="T43" fmla="*/ 708 h 1046"/>
                  <a:gd name="T44" fmla="*/ 952 w 1359"/>
                  <a:gd name="T45" fmla="*/ 952 h 1046"/>
                  <a:gd name="T46" fmla="*/ 952 w 1359"/>
                  <a:gd name="T47" fmla="*/ 645 h 1046"/>
                  <a:gd name="T48" fmla="*/ 707 w 1359"/>
                  <a:gd name="T49" fmla="*/ 397 h 1046"/>
                  <a:gd name="T50" fmla="*/ 952 w 1359"/>
                  <a:gd name="T51" fmla="*/ 645 h 1046"/>
                  <a:gd name="T52" fmla="*/ 952 w 1359"/>
                  <a:gd name="T53" fmla="*/ 338 h 1046"/>
                  <a:gd name="T54" fmla="*/ 707 w 1359"/>
                  <a:gd name="T55" fmla="*/ 90 h 1046"/>
                  <a:gd name="T56" fmla="*/ 952 w 1359"/>
                  <a:gd name="T57" fmla="*/ 338 h 1046"/>
                  <a:gd name="T58" fmla="*/ 1264 w 1359"/>
                  <a:gd name="T59" fmla="*/ 952 h 1046"/>
                  <a:gd name="T60" fmla="*/ 1015 w 1359"/>
                  <a:gd name="T61" fmla="*/ 708 h 1046"/>
                  <a:gd name="T62" fmla="*/ 1264 w 1359"/>
                  <a:gd name="T63" fmla="*/ 952 h 1046"/>
                  <a:gd name="T64" fmla="*/ 1015 w 1359"/>
                  <a:gd name="T65" fmla="*/ 645 h 1046"/>
                  <a:gd name="T66" fmla="*/ 1264 w 1359"/>
                  <a:gd name="T67" fmla="*/ 397 h 1046"/>
                  <a:gd name="T68" fmla="*/ 1264 w 1359"/>
                  <a:gd name="T69" fmla="*/ 338 h 1046"/>
                  <a:gd name="T70" fmla="*/ 1015 w 1359"/>
                  <a:gd name="T71" fmla="*/ 90 h 1046"/>
                  <a:gd name="T72" fmla="*/ 1264 w 1359"/>
                  <a:gd name="T73" fmla="*/ 33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9" h="1046">
                    <a:moveTo>
                      <a:pt x="0" y="0"/>
                    </a:moveTo>
                    <a:cubicBezTo>
                      <a:pt x="0" y="932"/>
                      <a:pt x="0" y="932"/>
                      <a:pt x="0" y="932"/>
                    </a:cubicBezTo>
                    <a:cubicBezTo>
                      <a:pt x="0" y="995"/>
                      <a:pt x="43" y="1046"/>
                      <a:pt x="95" y="1046"/>
                    </a:cubicBezTo>
                    <a:cubicBezTo>
                      <a:pt x="1264" y="1046"/>
                      <a:pt x="1264" y="1046"/>
                      <a:pt x="1264" y="1046"/>
                    </a:cubicBezTo>
                    <a:cubicBezTo>
                      <a:pt x="1315" y="1046"/>
                      <a:pt x="1359" y="995"/>
                      <a:pt x="1359" y="932"/>
                    </a:cubicBezTo>
                    <a:cubicBezTo>
                      <a:pt x="1359" y="0"/>
                      <a:pt x="1359" y="0"/>
                      <a:pt x="1359" y="0"/>
                    </a:cubicBezTo>
                    <a:cubicBezTo>
                      <a:pt x="0" y="0"/>
                      <a:pt x="0" y="0"/>
                      <a:pt x="0" y="0"/>
                    </a:cubicBezTo>
                    <a:cubicBezTo>
                      <a:pt x="0" y="0"/>
                      <a:pt x="0" y="0"/>
                      <a:pt x="0" y="0"/>
                    </a:cubicBezTo>
                    <a:close/>
                    <a:moveTo>
                      <a:pt x="332" y="952"/>
                    </a:moveTo>
                    <a:cubicBezTo>
                      <a:pt x="87" y="952"/>
                      <a:pt x="87" y="952"/>
                      <a:pt x="87" y="952"/>
                    </a:cubicBezTo>
                    <a:cubicBezTo>
                      <a:pt x="87" y="708"/>
                      <a:pt x="87" y="708"/>
                      <a:pt x="87" y="708"/>
                    </a:cubicBezTo>
                    <a:cubicBezTo>
                      <a:pt x="332" y="708"/>
                      <a:pt x="332" y="708"/>
                      <a:pt x="332" y="708"/>
                    </a:cubicBezTo>
                    <a:cubicBezTo>
                      <a:pt x="332" y="952"/>
                      <a:pt x="332" y="952"/>
                      <a:pt x="332" y="952"/>
                    </a:cubicBezTo>
                    <a:cubicBezTo>
                      <a:pt x="332" y="952"/>
                      <a:pt x="332" y="952"/>
                      <a:pt x="332" y="952"/>
                    </a:cubicBezTo>
                    <a:close/>
                    <a:moveTo>
                      <a:pt x="332" y="645"/>
                    </a:moveTo>
                    <a:cubicBezTo>
                      <a:pt x="87" y="645"/>
                      <a:pt x="87" y="645"/>
                      <a:pt x="87" y="645"/>
                    </a:cubicBezTo>
                    <a:cubicBezTo>
                      <a:pt x="87" y="397"/>
                      <a:pt x="87" y="397"/>
                      <a:pt x="87" y="397"/>
                    </a:cubicBezTo>
                    <a:cubicBezTo>
                      <a:pt x="332" y="397"/>
                      <a:pt x="332" y="397"/>
                      <a:pt x="332" y="397"/>
                    </a:cubicBezTo>
                    <a:cubicBezTo>
                      <a:pt x="332" y="645"/>
                      <a:pt x="332" y="645"/>
                      <a:pt x="332" y="645"/>
                    </a:cubicBezTo>
                    <a:cubicBezTo>
                      <a:pt x="332" y="645"/>
                      <a:pt x="332" y="645"/>
                      <a:pt x="332" y="645"/>
                    </a:cubicBezTo>
                    <a:close/>
                    <a:moveTo>
                      <a:pt x="332" y="338"/>
                    </a:moveTo>
                    <a:cubicBezTo>
                      <a:pt x="87" y="338"/>
                      <a:pt x="87" y="338"/>
                      <a:pt x="87" y="338"/>
                    </a:cubicBezTo>
                    <a:cubicBezTo>
                      <a:pt x="87" y="90"/>
                      <a:pt x="87" y="90"/>
                      <a:pt x="87" y="90"/>
                    </a:cubicBezTo>
                    <a:cubicBezTo>
                      <a:pt x="332" y="90"/>
                      <a:pt x="332" y="90"/>
                      <a:pt x="332" y="90"/>
                    </a:cubicBezTo>
                    <a:cubicBezTo>
                      <a:pt x="332" y="338"/>
                      <a:pt x="332" y="338"/>
                      <a:pt x="332" y="338"/>
                    </a:cubicBezTo>
                    <a:cubicBezTo>
                      <a:pt x="332" y="338"/>
                      <a:pt x="332" y="338"/>
                      <a:pt x="332" y="338"/>
                    </a:cubicBezTo>
                    <a:close/>
                    <a:moveTo>
                      <a:pt x="644" y="952"/>
                    </a:moveTo>
                    <a:cubicBezTo>
                      <a:pt x="395" y="952"/>
                      <a:pt x="395" y="952"/>
                      <a:pt x="395" y="952"/>
                    </a:cubicBezTo>
                    <a:cubicBezTo>
                      <a:pt x="395" y="708"/>
                      <a:pt x="395" y="708"/>
                      <a:pt x="395" y="708"/>
                    </a:cubicBezTo>
                    <a:cubicBezTo>
                      <a:pt x="644" y="708"/>
                      <a:pt x="644" y="708"/>
                      <a:pt x="644" y="708"/>
                    </a:cubicBezTo>
                    <a:cubicBezTo>
                      <a:pt x="644" y="952"/>
                      <a:pt x="644" y="952"/>
                      <a:pt x="644" y="952"/>
                    </a:cubicBezTo>
                    <a:close/>
                    <a:moveTo>
                      <a:pt x="644" y="645"/>
                    </a:moveTo>
                    <a:cubicBezTo>
                      <a:pt x="395" y="645"/>
                      <a:pt x="395" y="645"/>
                      <a:pt x="395" y="645"/>
                    </a:cubicBezTo>
                    <a:cubicBezTo>
                      <a:pt x="395" y="397"/>
                      <a:pt x="395" y="397"/>
                      <a:pt x="395" y="397"/>
                    </a:cubicBezTo>
                    <a:cubicBezTo>
                      <a:pt x="644" y="397"/>
                      <a:pt x="644" y="397"/>
                      <a:pt x="644" y="397"/>
                    </a:cubicBezTo>
                    <a:cubicBezTo>
                      <a:pt x="644" y="645"/>
                      <a:pt x="644" y="645"/>
                      <a:pt x="644" y="645"/>
                    </a:cubicBezTo>
                    <a:close/>
                    <a:moveTo>
                      <a:pt x="644" y="338"/>
                    </a:moveTo>
                    <a:cubicBezTo>
                      <a:pt x="395" y="338"/>
                      <a:pt x="395" y="338"/>
                      <a:pt x="395" y="338"/>
                    </a:cubicBezTo>
                    <a:cubicBezTo>
                      <a:pt x="395" y="90"/>
                      <a:pt x="395" y="90"/>
                      <a:pt x="395" y="90"/>
                    </a:cubicBezTo>
                    <a:cubicBezTo>
                      <a:pt x="644" y="90"/>
                      <a:pt x="644" y="90"/>
                      <a:pt x="644" y="90"/>
                    </a:cubicBezTo>
                    <a:cubicBezTo>
                      <a:pt x="644" y="338"/>
                      <a:pt x="644" y="338"/>
                      <a:pt x="644" y="338"/>
                    </a:cubicBezTo>
                    <a:close/>
                    <a:moveTo>
                      <a:pt x="952" y="952"/>
                    </a:moveTo>
                    <a:cubicBezTo>
                      <a:pt x="707" y="952"/>
                      <a:pt x="707" y="952"/>
                      <a:pt x="707" y="952"/>
                    </a:cubicBezTo>
                    <a:cubicBezTo>
                      <a:pt x="707" y="708"/>
                      <a:pt x="707" y="708"/>
                      <a:pt x="707" y="708"/>
                    </a:cubicBezTo>
                    <a:cubicBezTo>
                      <a:pt x="952" y="708"/>
                      <a:pt x="952" y="708"/>
                      <a:pt x="952" y="708"/>
                    </a:cubicBezTo>
                    <a:cubicBezTo>
                      <a:pt x="952" y="952"/>
                      <a:pt x="952" y="952"/>
                      <a:pt x="952" y="952"/>
                    </a:cubicBezTo>
                    <a:cubicBezTo>
                      <a:pt x="952" y="952"/>
                      <a:pt x="952" y="952"/>
                      <a:pt x="952" y="952"/>
                    </a:cubicBezTo>
                    <a:close/>
                    <a:moveTo>
                      <a:pt x="952" y="645"/>
                    </a:moveTo>
                    <a:cubicBezTo>
                      <a:pt x="707" y="645"/>
                      <a:pt x="707" y="645"/>
                      <a:pt x="707" y="645"/>
                    </a:cubicBezTo>
                    <a:cubicBezTo>
                      <a:pt x="707" y="397"/>
                      <a:pt x="707" y="397"/>
                      <a:pt x="707" y="397"/>
                    </a:cubicBezTo>
                    <a:cubicBezTo>
                      <a:pt x="952" y="397"/>
                      <a:pt x="952" y="397"/>
                      <a:pt x="952" y="397"/>
                    </a:cubicBezTo>
                    <a:cubicBezTo>
                      <a:pt x="952" y="645"/>
                      <a:pt x="952" y="645"/>
                      <a:pt x="952" y="645"/>
                    </a:cubicBezTo>
                    <a:cubicBezTo>
                      <a:pt x="952" y="645"/>
                      <a:pt x="952" y="645"/>
                      <a:pt x="952" y="645"/>
                    </a:cubicBezTo>
                    <a:close/>
                    <a:moveTo>
                      <a:pt x="952" y="338"/>
                    </a:moveTo>
                    <a:cubicBezTo>
                      <a:pt x="707" y="338"/>
                      <a:pt x="707" y="338"/>
                      <a:pt x="707" y="338"/>
                    </a:cubicBezTo>
                    <a:cubicBezTo>
                      <a:pt x="707" y="90"/>
                      <a:pt x="707" y="90"/>
                      <a:pt x="707" y="90"/>
                    </a:cubicBezTo>
                    <a:cubicBezTo>
                      <a:pt x="952" y="90"/>
                      <a:pt x="952" y="90"/>
                      <a:pt x="952" y="90"/>
                    </a:cubicBezTo>
                    <a:cubicBezTo>
                      <a:pt x="952" y="338"/>
                      <a:pt x="952" y="338"/>
                      <a:pt x="952" y="338"/>
                    </a:cubicBezTo>
                    <a:cubicBezTo>
                      <a:pt x="952" y="338"/>
                      <a:pt x="952" y="338"/>
                      <a:pt x="952" y="338"/>
                    </a:cubicBezTo>
                    <a:close/>
                    <a:moveTo>
                      <a:pt x="1264" y="952"/>
                    </a:moveTo>
                    <a:cubicBezTo>
                      <a:pt x="1015" y="952"/>
                      <a:pt x="1015" y="952"/>
                      <a:pt x="1015" y="952"/>
                    </a:cubicBezTo>
                    <a:cubicBezTo>
                      <a:pt x="1015" y="708"/>
                      <a:pt x="1015" y="708"/>
                      <a:pt x="1015" y="708"/>
                    </a:cubicBezTo>
                    <a:cubicBezTo>
                      <a:pt x="1264" y="708"/>
                      <a:pt x="1264" y="708"/>
                      <a:pt x="1264" y="708"/>
                    </a:cubicBezTo>
                    <a:cubicBezTo>
                      <a:pt x="1264" y="952"/>
                      <a:pt x="1264" y="952"/>
                      <a:pt x="1264" y="952"/>
                    </a:cubicBezTo>
                    <a:close/>
                    <a:moveTo>
                      <a:pt x="1264" y="645"/>
                    </a:moveTo>
                    <a:cubicBezTo>
                      <a:pt x="1015" y="645"/>
                      <a:pt x="1015" y="645"/>
                      <a:pt x="1015" y="645"/>
                    </a:cubicBezTo>
                    <a:cubicBezTo>
                      <a:pt x="1015" y="397"/>
                      <a:pt x="1015" y="397"/>
                      <a:pt x="1015" y="397"/>
                    </a:cubicBezTo>
                    <a:cubicBezTo>
                      <a:pt x="1264" y="397"/>
                      <a:pt x="1264" y="397"/>
                      <a:pt x="1264" y="397"/>
                    </a:cubicBezTo>
                    <a:cubicBezTo>
                      <a:pt x="1264" y="645"/>
                      <a:pt x="1264" y="645"/>
                      <a:pt x="1264" y="645"/>
                    </a:cubicBezTo>
                    <a:close/>
                    <a:moveTo>
                      <a:pt x="1264" y="338"/>
                    </a:moveTo>
                    <a:cubicBezTo>
                      <a:pt x="1015" y="338"/>
                      <a:pt x="1015" y="338"/>
                      <a:pt x="1015" y="338"/>
                    </a:cubicBezTo>
                    <a:cubicBezTo>
                      <a:pt x="1015" y="90"/>
                      <a:pt x="1015" y="90"/>
                      <a:pt x="1015" y="90"/>
                    </a:cubicBezTo>
                    <a:cubicBezTo>
                      <a:pt x="1264" y="90"/>
                      <a:pt x="1264" y="90"/>
                      <a:pt x="1264" y="90"/>
                    </a:cubicBezTo>
                    <a:cubicBezTo>
                      <a:pt x="1264" y="338"/>
                      <a:pt x="1264" y="338"/>
                      <a:pt x="1264" y="338"/>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6">
                <a:extLst>
                  <a:ext uri="{FF2B5EF4-FFF2-40B4-BE49-F238E27FC236}">
                    <a16:creationId xmlns:a16="http://schemas.microsoft.com/office/drawing/2014/main" id="{51242D34-4384-4C9B-ACB6-240294DD7D41}"/>
                  </a:ext>
                </a:extLst>
              </p:cNvPr>
              <p:cNvSpPr>
                <a:spLocks noEditPoints="1"/>
              </p:cNvSpPr>
              <p:nvPr/>
            </p:nvSpPr>
            <p:spPr bwMode="auto">
              <a:xfrm>
                <a:off x="3622" y="1209"/>
                <a:ext cx="462" cy="163"/>
              </a:xfrm>
              <a:custGeom>
                <a:avLst/>
                <a:gdLst>
                  <a:gd name="T0" fmla="*/ 1264 w 1359"/>
                  <a:gd name="T1" fmla="*/ 201 h 480"/>
                  <a:gd name="T2" fmla="*/ 1031 w 1359"/>
                  <a:gd name="T3" fmla="*/ 201 h 480"/>
                  <a:gd name="T4" fmla="*/ 1031 w 1359"/>
                  <a:gd name="T5" fmla="*/ 59 h 480"/>
                  <a:gd name="T6" fmla="*/ 983 w 1359"/>
                  <a:gd name="T7" fmla="*/ 0 h 480"/>
                  <a:gd name="T8" fmla="*/ 936 w 1359"/>
                  <a:gd name="T9" fmla="*/ 59 h 480"/>
                  <a:gd name="T10" fmla="*/ 936 w 1359"/>
                  <a:gd name="T11" fmla="*/ 201 h 480"/>
                  <a:gd name="T12" fmla="*/ 411 w 1359"/>
                  <a:gd name="T13" fmla="*/ 201 h 480"/>
                  <a:gd name="T14" fmla="*/ 411 w 1359"/>
                  <a:gd name="T15" fmla="*/ 59 h 480"/>
                  <a:gd name="T16" fmla="*/ 363 w 1359"/>
                  <a:gd name="T17" fmla="*/ 0 h 480"/>
                  <a:gd name="T18" fmla="*/ 316 w 1359"/>
                  <a:gd name="T19" fmla="*/ 59 h 480"/>
                  <a:gd name="T20" fmla="*/ 316 w 1359"/>
                  <a:gd name="T21" fmla="*/ 201 h 480"/>
                  <a:gd name="T22" fmla="*/ 95 w 1359"/>
                  <a:gd name="T23" fmla="*/ 201 h 480"/>
                  <a:gd name="T24" fmla="*/ 0 w 1359"/>
                  <a:gd name="T25" fmla="*/ 315 h 480"/>
                  <a:gd name="T26" fmla="*/ 0 w 1359"/>
                  <a:gd name="T27" fmla="*/ 480 h 480"/>
                  <a:gd name="T28" fmla="*/ 1359 w 1359"/>
                  <a:gd name="T29" fmla="*/ 480 h 480"/>
                  <a:gd name="T30" fmla="*/ 1359 w 1359"/>
                  <a:gd name="T31" fmla="*/ 315 h 480"/>
                  <a:gd name="T32" fmla="*/ 1264 w 1359"/>
                  <a:gd name="T33" fmla="*/ 201 h 480"/>
                  <a:gd name="T34" fmla="*/ 363 w 1359"/>
                  <a:gd name="T35" fmla="*/ 417 h 480"/>
                  <a:gd name="T36" fmla="*/ 276 w 1359"/>
                  <a:gd name="T37" fmla="*/ 327 h 480"/>
                  <a:gd name="T38" fmla="*/ 316 w 1359"/>
                  <a:gd name="T39" fmla="*/ 252 h 480"/>
                  <a:gd name="T40" fmla="*/ 316 w 1359"/>
                  <a:gd name="T41" fmla="*/ 295 h 480"/>
                  <a:gd name="T42" fmla="*/ 363 w 1359"/>
                  <a:gd name="T43" fmla="*/ 354 h 480"/>
                  <a:gd name="T44" fmla="*/ 411 w 1359"/>
                  <a:gd name="T45" fmla="*/ 295 h 480"/>
                  <a:gd name="T46" fmla="*/ 411 w 1359"/>
                  <a:gd name="T47" fmla="*/ 252 h 480"/>
                  <a:gd name="T48" fmla="*/ 454 w 1359"/>
                  <a:gd name="T49" fmla="*/ 327 h 480"/>
                  <a:gd name="T50" fmla="*/ 363 w 1359"/>
                  <a:gd name="T51" fmla="*/ 417 h 480"/>
                  <a:gd name="T52" fmla="*/ 983 w 1359"/>
                  <a:gd name="T53" fmla="*/ 417 h 480"/>
                  <a:gd name="T54" fmla="*/ 896 w 1359"/>
                  <a:gd name="T55" fmla="*/ 327 h 480"/>
                  <a:gd name="T56" fmla="*/ 936 w 1359"/>
                  <a:gd name="T57" fmla="*/ 252 h 480"/>
                  <a:gd name="T58" fmla="*/ 936 w 1359"/>
                  <a:gd name="T59" fmla="*/ 295 h 480"/>
                  <a:gd name="T60" fmla="*/ 983 w 1359"/>
                  <a:gd name="T61" fmla="*/ 354 h 480"/>
                  <a:gd name="T62" fmla="*/ 1031 w 1359"/>
                  <a:gd name="T63" fmla="*/ 295 h 480"/>
                  <a:gd name="T64" fmla="*/ 1031 w 1359"/>
                  <a:gd name="T65" fmla="*/ 252 h 480"/>
                  <a:gd name="T66" fmla="*/ 1074 w 1359"/>
                  <a:gd name="T67" fmla="*/ 327 h 480"/>
                  <a:gd name="T68" fmla="*/ 983 w 1359"/>
                  <a:gd name="T69" fmla="*/ 4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9" h="480">
                    <a:moveTo>
                      <a:pt x="1264" y="201"/>
                    </a:moveTo>
                    <a:cubicBezTo>
                      <a:pt x="1031" y="201"/>
                      <a:pt x="1031" y="201"/>
                      <a:pt x="1031" y="201"/>
                    </a:cubicBezTo>
                    <a:cubicBezTo>
                      <a:pt x="1031" y="59"/>
                      <a:pt x="1031" y="59"/>
                      <a:pt x="1031" y="59"/>
                    </a:cubicBezTo>
                    <a:cubicBezTo>
                      <a:pt x="1031" y="28"/>
                      <a:pt x="1011" y="0"/>
                      <a:pt x="983" y="0"/>
                    </a:cubicBezTo>
                    <a:cubicBezTo>
                      <a:pt x="956" y="0"/>
                      <a:pt x="936" y="28"/>
                      <a:pt x="936" y="59"/>
                    </a:cubicBezTo>
                    <a:cubicBezTo>
                      <a:pt x="936" y="201"/>
                      <a:pt x="936" y="201"/>
                      <a:pt x="936" y="201"/>
                    </a:cubicBezTo>
                    <a:cubicBezTo>
                      <a:pt x="411" y="201"/>
                      <a:pt x="411" y="201"/>
                      <a:pt x="411" y="201"/>
                    </a:cubicBezTo>
                    <a:cubicBezTo>
                      <a:pt x="411" y="59"/>
                      <a:pt x="411" y="59"/>
                      <a:pt x="411" y="59"/>
                    </a:cubicBezTo>
                    <a:cubicBezTo>
                      <a:pt x="411" y="28"/>
                      <a:pt x="391" y="0"/>
                      <a:pt x="363" y="0"/>
                    </a:cubicBezTo>
                    <a:cubicBezTo>
                      <a:pt x="336" y="0"/>
                      <a:pt x="316" y="28"/>
                      <a:pt x="316" y="59"/>
                    </a:cubicBezTo>
                    <a:cubicBezTo>
                      <a:pt x="316" y="201"/>
                      <a:pt x="316" y="201"/>
                      <a:pt x="316" y="201"/>
                    </a:cubicBezTo>
                    <a:cubicBezTo>
                      <a:pt x="95" y="201"/>
                      <a:pt x="95" y="201"/>
                      <a:pt x="95" y="201"/>
                    </a:cubicBezTo>
                    <a:cubicBezTo>
                      <a:pt x="43" y="201"/>
                      <a:pt x="0" y="252"/>
                      <a:pt x="0" y="315"/>
                    </a:cubicBezTo>
                    <a:cubicBezTo>
                      <a:pt x="0" y="480"/>
                      <a:pt x="0" y="480"/>
                      <a:pt x="0" y="480"/>
                    </a:cubicBezTo>
                    <a:cubicBezTo>
                      <a:pt x="1359" y="480"/>
                      <a:pt x="1359" y="480"/>
                      <a:pt x="1359" y="480"/>
                    </a:cubicBezTo>
                    <a:cubicBezTo>
                      <a:pt x="1359" y="315"/>
                      <a:pt x="1359" y="315"/>
                      <a:pt x="1359" y="315"/>
                    </a:cubicBezTo>
                    <a:cubicBezTo>
                      <a:pt x="1359" y="252"/>
                      <a:pt x="1315" y="201"/>
                      <a:pt x="1264" y="201"/>
                    </a:cubicBezTo>
                    <a:close/>
                    <a:moveTo>
                      <a:pt x="363" y="417"/>
                    </a:moveTo>
                    <a:cubicBezTo>
                      <a:pt x="316" y="417"/>
                      <a:pt x="276" y="378"/>
                      <a:pt x="276" y="327"/>
                    </a:cubicBezTo>
                    <a:cubicBezTo>
                      <a:pt x="276" y="295"/>
                      <a:pt x="292" y="268"/>
                      <a:pt x="316" y="252"/>
                    </a:cubicBezTo>
                    <a:cubicBezTo>
                      <a:pt x="316" y="295"/>
                      <a:pt x="316" y="295"/>
                      <a:pt x="316" y="295"/>
                    </a:cubicBezTo>
                    <a:cubicBezTo>
                      <a:pt x="316" y="327"/>
                      <a:pt x="336" y="354"/>
                      <a:pt x="363" y="354"/>
                    </a:cubicBezTo>
                    <a:cubicBezTo>
                      <a:pt x="391" y="354"/>
                      <a:pt x="411" y="327"/>
                      <a:pt x="411" y="295"/>
                    </a:cubicBezTo>
                    <a:cubicBezTo>
                      <a:pt x="411" y="252"/>
                      <a:pt x="411" y="252"/>
                      <a:pt x="411" y="252"/>
                    </a:cubicBezTo>
                    <a:cubicBezTo>
                      <a:pt x="438" y="268"/>
                      <a:pt x="454" y="295"/>
                      <a:pt x="454" y="327"/>
                    </a:cubicBezTo>
                    <a:cubicBezTo>
                      <a:pt x="454" y="378"/>
                      <a:pt x="415" y="417"/>
                      <a:pt x="363" y="417"/>
                    </a:cubicBezTo>
                    <a:close/>
                    <a:moveTo>
                      <a:pt x="983" y="417"/>
                    </a:moveTo>
                    <a:cubicBezTo>
                      <a:pt x="936" y="417"/>
                      <a:pt x="896" y="378"/>
                      <a:pt x="896" y="327"/>
                    </a:cubicBezTo>
                    <a:cubicBezTo>
                      <a:pt x="896" y="295"/>
                      <a:pt x="912" y="268"/>
                      <a:pt x="936" y="252"/>
                    </a:cubicBezTo>
                    <a:cubicBezTo>
                      <a:pt x="936" y="295"/>
                      <a:pt x="936" y="295"/>
                      <a:pt x="936" y="295"/>
                    </a:cubicBezTo>
                    <a:cubicBezTo>
                      <a:pt x="936" y="327"/>
                      <a:pt x="956" y="354"/>
                      <a:pt x="983" y="354"/>
                    </a:cubicBezTo>
                    <a:cubicBezTo>
                      <a:pt x="1011" y="354"/>
                      <a:pt x="1031" y="327"/>
                      <a:pt x="1031" y="295"/>
                    </a:cubicBezTo>
                    <a:cubicBezTo>
                      <a:pt x="1031" y="252"/>
                      <a:pt x="1031" y="252"/>
                      <a:pt x="1031" y="252"/>
                    </a:cubicBezTo>
                    <a:cubicBezTo>
                      <a:pt x="1058" y="268"/>
                      <a:pt x="1074" y="295"/>
                      <a:pt x="1074" y="327"/>
                    </a:cubicBezTo>
                    <a:cubicBezTo>
                      <a:pt x="1074" y="378"/>
                      <a:pt x="1035" y="417"/>
                      <a:pt x="983" y="417"/>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25" y="3435790"/>
            <a:ext cx="1304181" cy="1298359"/>
          </a:xfrm>
          <a:prstGeom prst="rect">
            <a:avLst/>
          </a:prstGeom>
        </p:spPr>
      </p:pic>
    </p:spTree>
    <p:extLst>
      <p:ext uri="{BB962C8B-B14F-4D97-AF65-F5344CB8AC3E}">
        <p14:creationId xmlns:p14="http://schemas.microsoft.com/office/powerpoint/2010/main" val="662018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xfrm>
            <a:off x="376074" y="2080962"/>
            <a:ext cx="7772400" cy="930105"/>
          </a:xfrm>
          <a:prstGeom prst="rect">
            <a:avLst/>
          </a:prstGeom>
        </p:spPr>
        <p:txBody>
          <a:bodyPr/>
          <a:lstStyle/>
          <a:p>
            <a:pPr lvl="0">
              <a:defRPr sz="1800"/>
            </a:pPr>
            <a:r>
              <a:rPr lang="en-US" sz="4200" dirty="0"/>
              <a:t>I want to use more open source in my environment</a:t>
            </a:r>
            <a:endParaRPr sz="4200" dirty="0"/>
          </a:p>
        </p:txBody>
      </p:sp>
    </p:spTree>
    <p:extLst>
      <p:ext uri="{BB962C8B-B14F-4D97-AF65-F5344CB8AC3E}">
        <p14:creationId xmlns:p14="http://schemas.microsoft.com/office/powerpoint/2010/main" val="4027466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D1D9D0-CF57-4202-847A-2CB029710D7F}"/>
              </a:ext>
            </a:extLst>
          </p:cNvPr>
          <p:cNvPicPr>
            <a:picLocks noChangeAspect="1"/>
          </p:cNvPicPr>
          <p:nvPr/>
        </p:nvPicPr>
        <p:blipFill>
          <a:blip r:embed="rId3"/>
          <a:stretch>
            <a:fillRect/>
          </a:stretch>
        </p:blipFill>
        <p:spPr>
          <a:xfrm>
            <a:off x="2682851" y="768521"/>
            <a:ext cx="3636059" cy="3301659"/>
          </a:xfrm>
          <a:prstGeom prst="rect">
            <a:avLst/>
          </a:prstGeom>
        </p:spPr>
      </p:pic>
    </p:spTree>
    <p:extLst>
      <p:ext uri="{BB962C8B-B14F-4D97-AF65-F5344CB8AC3E}">
        <p14:creationId xmlns:p14="http://schemas.microsoft.com/office/powerpoint/2010/main" val="1202544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
          <p:cNvSpPr txBox="1"/>
          <p:nvPr/>
        </p:nvSpPr>
        <p:spPr>
          <a:xfrm>
            <a:off x="4327542" y="1860188"/>
            <a:ext cx="488916" cy="96180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10000"/>
            </a:lvl1pPr>
          </a:lstStyle>
          <a:p>
            <a:r>
              <a:rPr sz="6000" dirty="0">
                <a:latin typeface="Amazon Ember" panose="020B0603020204020204" pitchFamily="34" charset="0"/>
                <a:ea typeface="Amazon Ember" panose="020B0603020204020204" pitchFamily="34" charset="0"/>
                <a:cs typeface="Amazon Ember" panose="020B0603020204020204" pitchFamily="34" charset="0"/>
              </a:rPr>
              <a:t>=</a:t>
            </a:r>
          </a:p>
        </p:txBody>
      </p:sp>
      <p:grpSp>
        <p:nvGrpSpPr>
          <p:cNvPr id="3" name="Group 2"/>
          <p:cNvGrpSpPr/>
          <p:nvPr/>
        </p:nvGrpSpPr>
        <p:grpSpPr>
          <a:xfrm>
            <a:off x="2584059" y="413334"/>
            <a:ext cx="3975883" cy="1446854"/>
            <a:chOff x="2884194" y="413334"/>
            <a:chExt cx="3975883" cy="1446854"/>
          </a:xfrm>
        </p:grpSpPr>
        <p:pic>
          <p:nvPicPr>
            <p:cNvPr id="543" name="Image" descr="Image"/>
            <p:cNvPicPr>
              <a:picLocks noChangeAspect="1"/>
            </p:cNvPicPr>
            <p:nvPr/>
          </p:nvPicPr>
          <p:blipFill>
            <a:blip r:embed="rId3">
              <a:extLst/>
            </a:blip>
            <a:stretch>
              <a:fillRect/>
            </a:stretch>
          </p:blipFill>
          <p:spPr>
            <a:xfrm>
              <a:off x="2884194" y="413334"/>
              <a:ext cx="1446856" cy="1446854"/>
            </a:xfrm>
            <a:prstGeom prst="rect">
              <a:avLst/>
            </a:prstGeom>
            <a:ln w="12700">
              <a:miter lim="400000"/>
            </a:ln>
          </p:spPr>
        </p:pic>
        <p:sp>
          <p:nvSpPr>
            <p:cNvPr id="545" name="+"/>
            <p:cNvSpPr txBox="1"/>
            <p:nvPr/>
          </p:nvSpPr>
          <p:spPr>
            <a:xfrm>
              <a:off x="4488002" y="658248"/>
              <a:ext cx="533800" cy="1054135"/>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10000"/>
              </a:lvl1pPr>
            </a:lstStyle>
            <a:p>
              <a:r>
                <a:rPr sz="660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2" name="Picture 1">
              <a:extLst>
                <a:ext uri="{FF2B5EF4-FFF2-40B4-BE49-F238E27FC236}">
                  <a16:creationId xmlns:a16="http://schemas.microsoft.com/office/drawing/2014/main" id="{1AEAB8A8-A8D6-4BF7-824B-50C0687DD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7552" y="856673"/>
              <a:ext cx="1672525" cy="1003515"/>
            </a:xfrm>
            <a:prstGeom prst="rect">
              <a:avLst/>
            </a:prstGeom>
          </p:spPr>
        </p:pic>
      </p:grpSp>
      <p:pic>
        <p:nvPicPr>
          <p:cNvPr id="7" name="Picture 6">
            <a:extLst>
              <a:ext uri="{FF2B5EF4-FFF2-40B4-BE49-F238E27FC236}">
                <a16:creationId xmlns:a16="http://schemas.microsoft.com/office/drawing/2014/main" id="{E29CABE9-7F0F-42F9-8231-81D7008F03C7}"/>
              </a:ext>
            </a:extLst>
          </p:cNvPr>
          <p:cNvPicPr>
            <a:picLocks noChangeAspect="1"/>
          </p:cNvPicPr>
          <p:nvPr/>
        </p:nvPicPr>
        <p:blipFill rotWithShape="1">
          <a:blip r:embed="rId5">
            <a:extLst>
              <a:ext uri="{28A0092B-C50C-407E-A947-70E740481C1C}">
                <a14:useLocalDpi xmlns:a14="http://schemas.microsoft.com/office/drawing/2010/main" val="0"/>
              </a:ext>
            </a:extLst>
          </a:blip>
          <a:srcRect l="16923" t="21695" r="16240" b="22404"/>
          <a:stretch/>
        </p:blipFill>
        <p:spPr>
          <a:xfrm>
            <a:off x="2304470" y="2530054"/>
            <a:ext cx="4834394" cy="1479916"/>
          </a:xfrm>
          <a:prstGeom prst="rect">
            <a:avLst/>
          </a:prstGeom>
        </p:spPr>
      </p:pic>
      <p:sp>
        <p:nvSpPr>
          <p:cNvPr id="8" name="TextBox 7">
            <a:extLst>
              <a:ext uri="{FF2B5EF4-FFF2-40B4-BE49-F238E27FC236}">
                <a16:creationId xmlns:a16="http://schemas.microsoft.com/office/drawing/2014/main" id="{0D844A38-00E4-49DA-B00E-DDE8209F7EF8}"/>
              </a:ext>
            </a:extLst>
          </p:cNvPr>
          <p:cNvSpPr txBox="1"/>
          <p:nvPr/>
        </p:nvSpPr>
        <p:spPr>
          <a:xfrm>
            <a:off x="780726" y="4009970"/>
            <a:ext cx="7582548" cy="811761"/>
          </a:xfrm>
          <a:prstGeom prst="rect">
            <a:avLst/>
          </a:prstGeom>
          <a:noFill/>
        </p:spPr>
        <p:txBody>
          <a:bodyPr wrap="square" rtlCol="0">
            <a:spAutoFit/>
          </a:bodyPr>
          <a:lstStyle/>
          <a:p>
            <a:pPr algn="ctr"/>
            <a:r>
              <a:rPr lang="en-US" spc="300"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ELASTIC CONTAINER SERVICE FOR KUBERNETES</a:t>
            </a:r>
          </a:p>
          <a:p>
            <a:pPr algn="ctr"/>
            <a:r>
              <a:rPr lang="en-US" sz="2800" spc="300" dirty="0">
                <a:latin typeface="Amazon Ember" panose="020B0603020204020204" pitchFamily="34" charset="0"/>
                <a:ea typeface="Amazon Ember" panose="020B0603020204020204" pitchFamily="34" charset="0"/>
                <a:cs typeface="Amazon Ember" panose="020B0603020204020204" pitchFamily="34" charset="0"/>
              </a:rPr>
              <a:t>(EKS)</a:t>
            </a:r>
          </a:p>
        </p:txBody>
      </p:sp>
    </p:spTree>
    <p:extLst>
      <p:ext uri="{BB962C8B-B14F-4D97-AF65-F5344CB8AC3E}">
        <p14:creationId xmlns:p14="http://schemas.microsoft.com/office/powerpoint/2010/main" val="480153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EB9C78-19E9-624F-A9A0-4DF00E1E238D}"/>
              </a:ext>
            </a:extLst>
          </p:cNvPr>
          <p:cNvGrpSpPr/>
          <p:nvPr/>
        </p:nvGrpSpPr>
        <p:grpSpPr>
          <a:xfrm>
            <a:off x="768295" y="1230838"/>
            <a:ext cx="7255989" cy="3075902"/>
            <a:chOff x="768295" y="1230838"/>
            <a:chExt cx="7255989" cy="3075902"/>
          </a:xfrm>
        </p:grpSpPr>
        <p:grpSp>
          <p:nvGrpSpPr>
            <p:cNvPr id="3" name="Group 2">
              <a:extLst>
                <a:ext uri="{FF2B5EF4-FFF2-40B4-BE49-F238E27FC236}">
                  <a16:creationId xmlns:a16="http://schemas.microsoft.com/office/drawing/2014/main" id="{D74667F7-2067-7649-B6A8-06BDDBD8C2F9}"/>
                </a:ext>
              </a:extLst>
            </p:cNvPr>
            <p:cNvGrpSpPr/>
            <p:nvPr/>
          </p:nvGrpSpPr>
          <p:grpSpPr>
            <a:xfrm>
              <a:off x="1294653" y="2725335"/>
              <a:ext cx="937975" cy="1007278"/>
              <a:chOff x="1977067" y="1587897"/>
              <a:chExt cx="2135576" cy="2293365"/>
            </a:xfrm>
          </p:grpSpPr>
          <p:pic>
            <p:nvPicPr>
              <p:cNvPr id="20" name="Picture 19">
                <a:extLst>
                  <a:ext uri="{FF2B5EF4-FFF2-40B4-BE49-F238E27FC236}">
                    <a16:creationId xmlns:a16="http://schemas.microsoft.com/office/drawing/2014/main" id="{C892D6BF-9767-9943-BBF6-08DD4794B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21" name="Picture 20">
                <a:extLst>
                  <a:ext uri="{FF2B5EF4-FFF2-40B4-BE49-F238E27FC236}">
                    <a16:creationId xmlns:a16="http://schemas.microsoft.com/office/drawing/2014/main" id="{9F75B177-575B-144A-9ED1-45CFB14D6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pic>
          <p:nvPicPr>
            <p:cNvPr id="4" name="Picture 3">
              <a:extLst>
                <a:ext uri="{FF2B5EF4-FFF2-40B4-BE49-F238E27FC236}">
                  <a16:creationId xmlns:a16="http://schemas.microsoft.com/office/drawing/2014/main" id="{CF98D5D3-CDAF-3B4D-A0F8-2078CB06F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984" y="2421689"/>
              <a:ext cx="742571" cy="654171"/>
            </a:xfrm>
            <a:prstGeom prst="rect">
              <a:avLst/>
            </a:prstGeom>
          </p:spPr>
        </p:pic>
        <p:pic>
          <p:nvPicPr>
            <p:cNvPr id="5" name="Picture 4">
              <a:extLst>
                <a:ext uri="{FF2B5EF4-FFF2-40B4-BE49-F238E27FC236}">
                  <a16:creationId xmlns:a16="http://schemas.microsoft.com/office/drawing/2014/main" id="{1245AB95-60B7-C04C-80CF-FA5B7EE30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984" y="3075860"/>
              <a:ext cx="742571" cy="654171"/>
            </a:xfrm>
            <a:prstGeom prst="rect">
              <a:avLst/>
            </a:prstGeom>
          </p:spPr>
        </p:pic>
        <p:pic>
          <p:nvPicPr>
            <p:cNvPr id="6" name="Picture 5">
              <a:extLst>
                <a:ext uri="{FF2B5EF4-FFF2-40B4-BE49-F238E27FC236}">
                  <a16:creationId xmlns:a16="http://schemas.microsoft.com/office/drawing/2014/main" id="{82A52653-7C3E-F140-8B7D-56DE2DCD0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699" y="2421689"/>
              <a:ext cx="742571" cy="654171"/>
            </a:xfrm>
            <a:prstGeom prst="rect">
              <a:avLst/>
            </a:prstGeom>
          </p:spPr>
        </p:pic>
        <p:pic>
          <p:nvPicPr>
            <p:cNvPr id="7" name="Picture 6">
              <a:extLst>
                <a:ext uri="{FF2B5EF4-FFF2-40B4-BE49-F238E27FC236}">
                  <a16:creationId xmlns:a16="http://schemas.microsoft.com/office/drawing/2014/main" id="{20208E57-C4E5-004B-B3F5-EDB6E767C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699" y="3075860"/>
              <a:ext cx="742571" cy="654171"/>
            </a:xfrm>
            <a:prstGeom prst="rect">
              <a:avLst/>
            </a:prstGeom>
          </p:spPr>
        </p:pic>
        <p:pic>
          <p:nvPicPr>
            <p:cNvPr id="8" name="Picture 7">
              <a:extLst>
                <a:ext uri="{FF2B5EF4-FFF2-40B4-BE49-F238E27FC236}">
                  <a16:creationId xmlns:a16="http://schemas.microsoft.com/office/drawing/2014/main" id="{E22E2A2A-C4D2-DD4A-805D-F61798C7D9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414" y="3285395"/>
              <a:ext cx="1039923" cy="559958"/>
            </a:xfrm>
            <a:prstGeom prst="rect">
              <a:avLst/>
            </a:prstGeom>
            <a:effectLst>
              <a:glow rad="25400">
                <a:schemeClr val="bg1"/>
              </a:glow>
            </a:effectLst>
          </p:spPr>
        </p:pic>
        <p:pic>
          <p:nvPicPr>
            <p:cNvPr id="9" name="Picture 8">
              <a:extLst>
                <a:ext uri="{FF2B5EF4-FFF2-40B4-BE49-F238E27FC236}">
                  <a16:creationId xmlns:a16="http://schemas.microsoft.com/office/drawing/2014/main" id="{6C5EDEF5-0C03-6944-8DBC-63BEE44B6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1009" y="2264663"/>
              <a:ext cx="854731" cy="964312"/>
            </a:xfrm>
            <a:prstGeom prst="rect">
              <a:avLst/>
            </a:prstGeom>
          </p:spPr>
        </p:pic>
        <p:sp>
          <p:nvSpPr>
            <p:cNvPr id="10" name="TextBox 9">
              <a:extLst>
                <a:ext uri="{FF2B5EF4-FFF2-40B4-BE49-F238E27FC236}">
                  <a16:creationId xmlns:a16="http://schemas.microsoft.com/office/drawing/2014/main" id="{001BC85C-A870-CA4C-804B-C250C66EB581}"/>
                </a:ext>
              </a:extLst>
            </p:cNvPr>
            <p:cNvSpPr txBox="1"/>
            <p:nvPr/>
          </p:nvSpPr>
          <p:spPr>
            <a:xfrm>
              <a:off x="5316792" y="1230838"/>
              <a:ext cx="2015295" cy="461665"/>
            </a:xfrm>
            <a:prstGeom prst="rect">
              <a:avLst/>
            </a:prstGeom>
            <a:noFill/>
          </p:spPr>
          <p:txBody>
            <a:bodyPr wrap="non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Control Plane</a:t>
              </a:r>
            </a:p>
          </p:txBody>
        </p:sp>
        <p:sp>
          <p:nvSpPr>
            <p:cNvPr id="11" name="TextBox 10">
              <a:extLst>
                <a:ext uri="{FF2B5EF4-FFF2-40B4-BE49-F238E27FC236}">
                  <a16:creationId xmlns:a16="http://schemas.microsoft.com/office/drawing/2014/main" id="{C774115B-C947-8043-9981-38EDE6AC8749}"/>
                </a:ext>
              </a:extLst>
            </p:cNvPr>
            <p:cNvSpPr txBox="1"/>
            <p:nvPr/>
          </p:nvSpPr>
          <p:spPr>
            <a:xfrm>
              <a:off x="768295" y="3930854"/>
              <a:ext cx="1754614" cy="369332"/>
            </a:xfrm>
            <a:prstGeom prst="rect">
              <a:avLst/>
            </a:prstGeom>
            <a:noFill/>
          </p:spPr>
          <p:txBody>
            <a:bodyPr wrap="square" rtlCol="0">
              <a:spAutoFit/>
            </a:bodyPr>
            <a:lstStyle/>
            <a:p>
              <a:r>
                <a:rPr lang="en-US" dirty="0">
                  <a:latin typeface="Amazon Ember" charset="0"/>
                  <a:ea typeface="Amazon Ember" charset="0"/>
                  <a:cs typeface="Amazon Ember" charset="0"/>
                </a:rPr>
                <a:t>Your container</a:t>
              </a:r>
            </a:p>
          </p:txBody>
        </p:sp>
        <p:sp>
          <p:nvSpPr>
            <p:cNvPr id="12" name="TextBox 11">
              <a:extLst>
                <a:ext uri="{FF2B5EF4-FFF2-40B4-BE49-F238E27FC236}">
                  <a16:creationId xmlns:a16="http://schemas.microsoft.com/office/drawing/2014/main" id="{7F09719C-CAF9-9B48-B86D-6AF44251030D}"/>
                </a:ext>
              </a:extLst>
            </p:cNvPr>
            <p:cNvSpPr txBox="1"/>
            <p:nvPr/>
          </p:nvSpPr>
          <p:spPr>
            <a:xfrm>
              <a:off x="4868568" y="3930854"/>
              <a:ext cx="1052831" cy="369332"/>
            </a:xfrm>
            <a:prstGeom prst="rect">
              <a:avLst/>
            </a:prstGeom>
            <a:noFill/>
          </p:spPr>
          <p:txBody>
            <a:bodyPr wrap="square" rtlCol="0">
              <a:spAutoFit/>
            </a:bodyPr>
            <a:lstStyle/>
            <a:p>
              <a:r>
                <a:rPr lang="en-US" dirty="0">
                  <a:latin typeface="Amazon Ember" charset="0"/>
                  <a:ea typeface="Amazon Ember" charset="0"/>
                  <a:cs typeface="Amazon Ember" charset="0"/>
                </a:rPr>
                <a:t>Masters</a:t>
              </a:r>
            </a:p>
          </p:txBody>
        </p:sp>
        <p:sp>
          <p:nvSpPr>
            <p:cNvPr id="13" name="TextBox 12">
              <a:extLst>
                <a:ext uri="{FF2B5EF4-FFF2-40B4-BE49-F238E27FC236}">
                  <a16:creationId xmlns:a16="http://schemas.microsoft.com/office/drawing/2014/main" id="{82395FBB-DF98-4548-97C4-ABB719DB640B}"/>
                </a:ext>
              </a:extLst>
            </p:cNvPr>
            <p:cNvSpPr txBox="1"/>
            <p:nvPr/>
          </p:nvSpPr>
          <p:spPr>
            <a:xfrm>
              <a:off x="6592464" y="3937408"/>
              <a:ext cx="1431820" cy="369332"/>
            </a:xfrm>
            <a:prstGeom prst="rect">
              <a:avLst/>
            </a:prstGeom>
            <a:noFill/>
          </p:spPr>
          <p:txBody>
            <a:bodyPr wrap="square" rtlCol="0">
              <a:spAutoFit/>
            </a:bodyPr>
            <a:lstStyle/>
            <a:p>
              <a:r>
                <a:rPr lang="en-US" dirty="0">
                  <a:latin typeface="Amazon Ember" charset="0"/>
                  <a:ea typeface="Amazon Ember" charset="0"/>
                  <a:cs typeface="Amazon Ember" charset="0"/>
                </a:rPr>
                <a:t>State Store</a:t>
              </a:r>
            </a:p>
          </p:txBody>
        </p:sp>
        <p:sp>
          <p:nvSpPr>
            <p:cNvPr id="14" name="Right Brace 13">
              <a:extLst>
                <a:ext uri="{FF2B5EF4-FFF2-40B4-BE49-F238E27FC236}">
                  <a16:creationId xmlns:a16="http://schemas.microsoft.com/office/drawing/2014/main" id="{4398D902-E05C-E74E-A96A-481EBEE2240A}"/>
                </a:ext>
              </a:extLst>
            </p:cNvPr>
            <p:cNvSpPr/>
            <p:nvPr/>
          </p:nvSpPr>
          <p:spPr>
            <a:xfrm rot="16200000">
              <a:off x="6058425" y="891124"/>
              <a:ext cx="406996" cy="2092905"/>
            </a:xfrm>
            <a:prstGeom prst="rightBrac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D937B404-42B9-4F45-9552-DD2EF1F76388}"/>
                </a:ext>
              </a:extLst>
            </p:cNvPr>
            <p:cNvSpPr txBox="1"/>
            <p:nvPr/>
          </p:nvSpPr>
          <p:spPr>
            <a:xfrm>
              <a:off x="3156420" y="1230838"/>
              <a:ext cx="947695" cy="461665"/>
            </a:xfrm>
            <a:prstGeom prst="rect">
              <a:avLst/>
            </a:prstGeom>
            <a:noFill/>
          </p:spPr>
          <p:txBody>
            <a:bodyPr wrap="non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Hosts</a:t>
              </a:r>
            </a:p>
          </p:txBody>
        </p:sp>
        <p:sp>
          <p:nvSpPr>
            <p:cNvPr id="16" name="TextBox 15">
              <a:extLst>
                <a:ext uri="{FF2B5EF4-FFF2-40B4-BE49-F238E27FC236}">
                  <a16:creationId xmlns:a16="http://schemas.microsoft.com/office/drawing/2014/main" id="{794317D8-7E59-F140-8624-4DB2488828DB}"/>
                </a:ext>
              </a:extLst>
            </p:cNvPr>
            <p:cNvSpPr txBox="1"/>
            <p:nvPr/>
          </p:nvSpPr>
          <p:spPr>
            <a:xfrm>
              <a:off x="887226" y="1230838"/>
              <a:ext cx="1494320" cy="461665"/>
            </a:xfrm>
            <a:prstGeom prst="rect">
              <a:avLst/>
            </a:prstGeom>
            <a:noFill/>
          </p:spPr>
          <p:txBody>
            <a:bodyPr wrap="non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Container</a:t>
              </a:r>
            </a:p>
          </p:txBody>
        </p:sp>
        <p:cxnSp>
          <p:nvCxnSpPr>
            <p:cNvPr id="17" name="Straight Connector 16">
              <a:extLst>
                <a:ext uri="{FF2B5EF4-FFF2-40B4-BE49-F238E27FC236}">
                  <a16:creationId xmlns:a16="http://schemas.microsoft.com/office/drawing/2014/main" id="{7576D86E-6A05-BC46-B0AD-D9887807C5A0}"/>
                </a:ext>
              </a:extLst>
            </p:cNvPr>
            <p:cNvCxnSpPr>
              <a:cxnSpLocks/>
              <a:stCxn id="15" idx="2"/>
              <a:endCxn id="4" idx="0"/>
            </p:cNvCxnSpPr>
            <p:nvPr/>
          </p:nvCxnSpPr>
          <p:spPr>
            <a:xfrm>
              <a:off x="3630268" y="1692503"/>
              <a:ext cx="2" cy="729186"/>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1E6B263-BA32-6A4B-B4B7-78CDECC71345}"/>
                </a:ext>
              </a:extLst>
            </p:cNvPr>
            <p:cNvCxnSpPr/>
            <p:nvPr/>
          </p:nvCxnSpPr>
          <p:spPr>
            <a:xfrm flipH="1">
              <a:off x="1645602" y="1672284"/>
              <a:ext cx="5328" cy="980792"/>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7565DAA-7EBB-EB46-B19D-F9A3D0E3E391}"/>
                </a:ext>
              </a:extLst>
            </p:cNvPr>
            <p:cNvSpPr txBox="1"/>
            <p:nvPr/>
          </p:nvSpPr>
          <p:spPr>
            <a:xfrm>
              <a:off x="2779538" y="3930854"/>
              <a:ext cx="1701460" cy="369332"/>
            </a:xfrm>
            <a:prstGeom prst="rect">
              <a:avLst/>
            </a:prstGeom>
            <a:noFill/>
          </p:spPr>
          <p:txBody>
            <a:bodyPr wrap="square" rtlCol="0">
              <a:spAutoFit/>
            </a:bodyPr>
            <a:lstStyle/>
            <a:p>
              <a:r>
                <a:rPr lang="en-US" dirty="0">
                  <a:latin typeface="Amazon Ember" charset="0"/>
                  <a:ea typeface="Amazon Ember" charset="0"/>
                  <a:cs typeface="Amazon Ember" charset="0"/>
                </a:rPr>
                <a:t>Worker Nodes</a:t>
              </a:r>
            </a:p>
          </p:txBody>
        </p:sp>
      </p:grpSp>
      <p:sp>
        <p:nvSpPr>
          <p:cNvPr id="22" name="TextBox 21">
            <a:extLst>
              <a:ext uri="{FF2B5EF4-FFF2-40B4-BE49-F238E27FC236}">
                <a16:creationId xmlns:a16="http://schemas.microsoft.com/office/drawing/2014/main" id="{39991147-E5C7-6348-804C-35D2E13FB31D}"/>
              </a:ext>
            </a:extLst>
          </p:cNvPr>
          <p:cNvSpPr txBox="1"/>
          <p:nvPr/>
        </p:nvSpPr>
        <p:spPr>
          <a:xfrm>
            <a:off x="393633" y="135210"/>
            <a:ext cx="7944804" cy="707886"/>
          </a:xfrm>
          <a:prstGeom prst="rect">
            <a:avLst/>
          </a:prstGeom>
          <a:noFill/>
        </p:spPr>
        <p:txBody>
          <a:bodyPr wrap="none" rtlCol="0">
            <a:spAutoFit/>
          </a:bodyPr>
          <a:lstStyle/>
          <a:p>
            <a:r>
              <a:rPr lang="en-US" sz="4000" dirty="0">
                <a:latin typeface="Amazon Ember Light" panose="020B0403020204020204" pitchFamily="34" charset="0"/>
                <a:ea typeface="Amazon Ember Light" panose="020B0403020204020204" pitchFamily="34" charset="0"/>
                <a:cs typeface="Amazon Ember Light" panose="020B0403020204020204" pitchFamily="34" charset="0"/>
              </a:rPr>
              <a:t>Kubernetes </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(Open source container orchestration)</a:t>
            </a:r>
          </a:p>
        </p:txBody>
      </p:sp>
    </p:spTree>
    <p:extLst>
      <p:ext uri="{BB962C8B-B14F-4D97-AF65-F5344CB8AC3E}">
        <p14:creationId xmlns:p14="http://schemas.microsoft.com/office/powerpoint/2010/main" val="3121380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8C2E52-D0FF-4243-801F-308B3DA1A023}"/>
              </a:ext>
            </a:extLst>
          </p:cNvPr>
          <p:cNvGrpSpPr/>
          <p:nvPr/>
        </p:nvGrpSpPr>
        <p:grpSpPr>
          <a:xfrm>
            <a:off x="1294653" y="2725335"/>
            <a:ext cx="937975" cy="1007278"/>
            <a:chOff x="1977067" y="1587897"/>
            <a:chExt cx="2135576" cy="2293365"/>
          </a:xfrm>
        </p:grpSpPr>
        <p:pic>
          <p:nvPicPr>
            <p:cNvPr id="3" name="Picture 2">
              <a:extLst>
                <a:ext uri="{FF2B5EF4-FFF2-40B4-BE49-F238E27FC236}">
                  <a16:creationId xmlns:a16="http://schemas.microsoft.com/office/drawing/2014/main" id="{8CEA2D8D-4512-0443-9A0A-21D70592F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4" name="Picture 3">
              <a:extLst>
                <a:ext uri="{FF2B5EF4-FFF2-40B4-BE49-F238E27FC236}">
                  <a16:creationId xmlns:a16="http://schemas.microsoft.com/office/drawing/2014/main" id="{999045E1-7D57-CE41-8D57-35AA0A12D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pic>
        <p:nvPicPr>
          <p:cNvPr id="5" name="Picture 4">
            <a:extLst>
              <a:ext uri="{FF2B5EF4-FFF2-40B4-BE49-F238E27FC236}">
                <a16:creationId xmlns:a16="http://schemas.microsoft.com/office/drawing/2014/main" id="{A6E33C38-D4F4-0640-94B6-D64E4597E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984" y="2421689"/>
            <a:ext cx="742571" cy="654171"/>
          </a:xfrm>
          <a:prstGeom prst="rect">
            <a:avLst/>
          </a:prstGeom>
        </p:spPr>
      </p:pic>
      <p:pic>
        <p:nvPicPr>
          <p:cNvPr id="6" name="Picture 5">
            <a:extLst>
              <a:ext uri="{FF2B5EF4-FFF2-40B4-BE49-F238E27FC236}">
                <a16:creationId xmlns:a16="http://schemas.microsoft.com/office/drawing/2014/main" id="{E93E8D79-244E-A344-9047-E50886D63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984" y="3075860"/>
            <a:ext cx="742571" cy="654171"/>
          </a:xfrm>
          <a:prstGeom prst="rect">
            <a:avLst/>
          </a:prstGeom>
        </p:spPr>
      </p:pic>
      <p:pic>
        <p:nvPicPr>
          <p:cNvPr id="7" name="Picture 6">
            <a:extLst>
              <a:ext uri="{FF2B5EF4-FFF2-40B4-BE49-F238E27FC236}">
                <a16:creationId xmlns:a16="http://schemas.microsoft.com/office/drawing/2014/main" id="{74C2069D-3F95-C74F-9901-C8C99B3B1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699" y="2421689"/>
            <a:ext cx="742571" cy="654171"/>
          </a:xfrm>
          <a:prstGeom prst="rect">
            <a:avLst/>
          </a:prstGeom>
        </p:spPr>
      </p:pic>
      <p:pic>
        <p:nvPicPr>
          <p:cNvPr id="8" name="Picture 7">
            <a:extLst>
              <a:ext uri="{FF2B5EF4-FFF2-40B4-BE49-F238E27FC236}">
                <a16:creationId xmlns:a16="http://schemas.microsoft.com/office/drawing/2014/main" id="{7F44095E-6C8D-1E4F-A821-E8582501F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699" y="3075860"/>
            <a:ext cx="742571" cy="654171"/>
          </a:xfrm>
          <a:prstGeom prst="rect">
            <a:avLst/>
          </a:prstGeom>
        </p:spPr>
      </p:pic>
      <p:pic>
        <p:nvPicPr>
          <p:cNvPr id="9" name="Picture 8">
            <a:extLst>
              <a:ext uri="{FF2B5EF4-FFF2-40B4-BE49-F238E27FC236}">
                <a16:creationId xmlns:a16="http://schemas.microsoft.com/office/drawing/2014/main" id="{BCC2F672-51E8-0345-9A01-BBFBFFFE3B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414" y="3285395"/>
            <a:ext cx="1039923" cy="559958"/>
          </a:xfrm>
          <a:prstGeom prst="rect">
            <a:avLst/>
          </a:prstGeom>
        </p:spPr>
      </p:pic>
      <p:pic>
        <p:nvPicPr>
          <p:cNvPr id="10" name="Picture 9">
            <a:extLst>
              <a:ext uri="{FF2B5EF4-FFF2-40B4-BE49-F238E27FC236}">
                <a16:creationId xmlns:a16="http://schemas.microsoft.com/office/drawing/2014/main" id="{0306C42C-F1FC-4644-A72E-36E347B2B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1009" y="2264663"/>
            <a:ext cx="854731" cy="964312"/>
          </a:xfrm>
          <a:prstGeom prst="rect">
            <a:avLst/>
          </a:prstGeom>
        </p:spPr>
      </p:pic>
      <p:sp>
        <p:nvSpPr>
          <p:cNvPr id="11" name="TextBox 10">
            <a:extLst>
              <a:ext uri="{FF2B5EF4-FFF2-40B4-BE49-F238E27FC236}">
                <a16:creationId xmlns:a16="http://schemas.microsoft.com/office/drawing/2014/main" id="{5D885F9E-93E1-B240-81D9-EA5704E2326C}"/>
              </a:ext>
            </a:extLst>
          </p:cNvPr>
          <p:cNvSpPr txBox="1"/>
          <p:nvPr/>
        </p:nvSpPr>
        <p:spPr>
          <a:xfrm>
            <a:off x="5257481" y="1210619"/>
            <a:ext cx="2008883" cy="461665"/>
          </a:xfrm>
          <a:prstGeom prst="rect">
            <a:avLst/>
          </a:prstGeom>
          <a:noFill/>
        </p:spPr>
        <p:txBody>
          <a:bodyPr wrap="none" rtlCol="0">
            <a:spAutoFit/>
          </a:bodyPr>
          <a:lstStyle/>
          <a:p>
            <a:r>
              <a:rPr lang="en-US" sz="2400" dirty="0">
                <a:latin typeface="Amazon Ember" charset="0"/>
                <a:ea typeface="Amazon Ember" charset="0"/>
                <a:cs typeface="Amazon Ember" charset="0"/>
              </a:rPr>
              <a:t>Amazon EKS</a:t>
            </a:r>
          </a:p>
        </p:txBody>
      </p:sp>
      <p:sp>
        <p:nvSpPr>
          <p:cNvPr id="16" name="Right Brace 15">
            <a:extLst>
              <a:ext uri="{FF2B5EF4-FFF2-40B4-BE49-F238E27FC236}">
                <a16:creationId xmlns:a16="http://schemas.microsoft.com/office/drawing/2014/main" id="{10566CAE-B922-DC40-A5FD-B3B3B75B4233}"/>
              </a:ext>
            </a:extLst>
          </p:cNvPr>
          <p:cNvSpPr/>
          <p:nvPr/>
        </p:nvSpPr>
        <p:spPr>
          <a:xfrm rot="16200000">
            <a:off x="6058425" y="891124"/>
            <a:ext cx="406996" cy="2092905"/>
          </a:xfrm>
          <a:prstGeom prst="rightBrac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F5D75AC0-4D2F-094E-81BB-CFB01A291FAD}"/>
              </a:ext>
            </a:extLst>
          </p:cNvPr>
          <p:cNvSpPr/>
          <p:nvPr/>
        </p:nvSpPr>
        <p:spPr>
          <a:xfrm rot="16200000">
            <a:off x="2380318" y="829329"/>
            <a:ext cx="406996" cy="2092905"/>
          </a:xfrm>
          <a:prstGeom prst="rightBrac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D42FA6C-562A-1145-9728-A0EFF5178FB5}"/>
              </a:ext>
            </a:extLst>
          </p:cNvPr>
          <p:cNvSpPr txBox="1"/>
          <p:nvPr/>
        </p:nvSpPr>
        <p:spPr>
          <a:xfrm>
            <a:off x="2210957" y="1210618"/>
            <a:ext cx="745717" cy="461665"/>
          </a:xfrm>
          <a:prstGeom prst="rect">
            <a:avLst/>
          </a:prstGeom>
          <a:noFill/>
        </p:spPr>
        <p:txBody>
          <a:bodyPr wrap="none" rtlCol="0">
            <a:spAutoFit/>
          </a:bodyPr>
          <a:lstStyle/>
          <a:p>
            <a:r>
              <a:rPr lang="en-US" sz="2400" dirty="0">
                <a:latin typeface="Amazon Ember" charset="0"/>
                <a:ea typeface="Amazon Ember" charset="0"/>
                <a:cs typeface="Amazon Ember" charset="0"/>
              </a:rPr>
              <a:t>You</a:t>
            </a:r>
          </a:p>
        </p:txBody>
      </p:sp>
      <p:sp>
        <p:nvSpPr>
          <p:cNvPr id="19" name="TextBox 18">
            <a:extLst>
              <a:ext uri="{FF2B5EF4-FFF2-40B4-BE49-F238E27FC236}">
                <a16:creationId xmlns:a16="http://schemas.microsoft.com/office/drawing/2014/main" id="{FC464C83-7C58-614F-B844-AEA0CDE8EFF1}"/>
              </a:ext>
            </a:extLst>
          </p:cNvPr>
          <p:cNvSpPr txBox="1"/>
          <p:nvPr/>
        </p:nvSpPr>
        <p:spPr>
          <a:xfrm>
            <a:off x="393633" y="135210"/>
            <a:ext cx="7170553" cy="707886"/>
          </a:xfrm>
          <a:prstGeom prst="rect">
            <a:avLst/>
          </a:prstGeom>
          <a:noFill/>
        </p:spPr>
        <p:txBody>
          <a:bodyPr wrap="none" rtlCol="0">
            <a:spAutoFit/>
          </a:bodyPr>
          <a:lstStyle/>
          <a:p>
            <a:r>
              <a:rPr lang="en-US" sz="4000" dirty="0">
                <a:latin typeface="Amazon Ember Light" panose="020B0403020204020204" pitchFamily="34" charset="0"/>
                <a:ea typeface="Amazon Ember Light" panose="020B0403020204020204" pitchFamily="34" charset="0"/>
                <a:cs typeface="Amazon Ember Light" panose="020B0403020204020204" pitchFamily="34" charset="0"/>
              </a:rPr>
              <a:t>Amazon EKS </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(Fully managed control plane)</a:t>
            </a:r>
          </a:p>
        </p:txBody>
      </p:sp>
      <p:sp>
        <p:nvSpPr>
          <p:cNvPr id="20" name="TextBox 19">
            <a:extLst>
              <a:ext uri="{FF2B5EF4-FFF2-40B4-BE49-F238E27FC236}">
                <a16:creationId xmlns:a16="http://schemas.microsoft.com/office/drawing/2014/main" id="{0D948808-2292-AC46-9620-F8397FAD9ADD}"/>
              </a:ext>
            </a:extLst>
          </p:cNvPr>
          <p:cNvSpPr txBox="1"/>
          <p:nvPr/>
        </p:nvSpPr>
        <p:spPr>
          <a:xfrm>
            <a:off x="768295" y="3930854"/>
            <a:ext cx="1754614" cy="369332"/>
          </a:xfrm>
          <a:prstGeom prst="rect">
            <a:avLst/>
          </a:prstGeom>
          <a:noFill/>
        </p:spPr>
        <p:txBody>
          <a:bodyPr wrap="square" rtlCol="0">
            <a:spAutoFit/>
          </a:bodyPr>
          <a:lstStyle/>
          <a:p>
            <a:r>
              <a:rPr lang="en-US" dirty="0">
                <a:latin typeface="Amazon Ember" charset="0"/>
                <a:ea typeface="Amazon Ember" charset="0"/>
                <a:cs typeface="Amazon Ember" charset="0"/>
              </a:rPr>
              <a:t>Your container</a:t>
            </a:r>
          </a:p>
        </p:txBody>
      </p:sp>
      <p:sp>
        <p:nvSpPr>
          <p:cNvPr id="21" name="TextBox 20">
            <a:extLst>
              <a:ext uri="{FF2B5EF4-FFF2-40B4-BE49-F238E27FC236}">
                <a16:creationId xmlns:a16="http://schemas.microsoft.com/office/drawing/2014/main" id="{99C7B05F-F7EC-AB4A-8A36-2F1326B23C12}"/>
              </a:ext>
            </a:extLst>
          </p:cNvPr>
          <p:cNvSpPr txBox="1"/>
          <p:nvPr/>
        </p:nvSpPr>
        <p:spPr>
          <a:xfrm>
            <a:off x="4868568" y="3930854"/>
            <a:ext cx="1052831" cy="369332"/>
          </a:xfrm>
          <a:prstGeom prst="rect">
            <a:avLst/>
          </a:prstGeom>
          <a:noFill/>
        </p:spPr>
        <p:txBody>
          <a:bodyPr wrap="square" rtlCol="0">
            <a:spAutoFit/>
          </a:bodyPr>
          <a:lstStyle/>
          <a:p>
            <a:r>
              <a:rPr lang="en-US" dirty="0">
                <a:latin typeface="Amazon Ember" charset="0"/>
                <a:ea typeface="Amazon Ember" charset="0"/>
                <a:cs typeface="Amazon Ember" charset="0"/>
              </a:rPr>
              <a:t>Masters</a:t>
            </a:r>
          </a:p>
        </p:txBody>
      </p:sp>
      <p:sp>
        <p:nvSpPr>
          <p:cNvPr id="22" name="TextBox 21">
            <a:extLst>
              <a:ext uri="{FF2B5EF4-FFF2-40B4-BE49-F238E27FC236}">
                <a16:creationId xmlns:a16="http://schemas.microsoft.com/office/drawing/2014/main" id="{67F6DAC9-2F65-654A-AC70-A8A531DD0A20}"/>
              </a:ext>
            </a:extLst>
          </p:cNvPr>
          <p:cNvSpPr txBox="1"/>
          <p:nvPr/>
        </p:nvSpPr>
        <p:spPr>
          <a:xfrm>
            <a:off x="6592464" y="3937408"/>
            <a:ext cx="1431820" cy="369332"/>
          </a:xfrm>
          <a:prstGeom prst="rect">
            <a:avLst/>
          </a:prstGeom>
          <a:noFill/>
        </p:spPr>
        <p:txBody>
          <a:bodyPr wrap="square" rtlCol="0">
            <a:spAutoFit/>
          </a:bodyPr>
          <a:lstStyle/>
          <a:p>
            <a:r>
              <a:rPr lang="en-US" dirty="0">
                <a:latin typeface="Amazon Ember" charset="0"/>
                <a:ea typeface="Amazon Ember" charset="0"/>
                <a:cs typeface="Amazon Ember" charset="0"/>
              </a:rPr>
              <a:t>State Store</a:t>
            </a:r>
          </a:p>
        </p:txBody>
      </p:sp>
      <p:sp>
        <p:nvSpPr>
          <p:cNvPr id="23" name="TextBox 22">
            <a:extLst>
              <a:ext uri="{FF2B5EF4-FFF2-40B4-BE49-F238E27FC236}">
                <a16:creationId xmlns:a16="http://schemas.microsoft.com/office/drawing/2014/main" id="{7F7B5082-6EFB-B04E-9735-DD46F5DDB7B2}"/>
              </a:ext>
            </a:extLst>
          </p:cNvPr>
          <p:cNvSpPr txBox="1"/>
          <p:nvPr/>
        </p:nvSpPr>
        <p:spPr>
          <a:xfrm>
            <a:off x="2779538" y="3930854"/>
            <a:ext cx="1701460" cy="369332"/>
          </a:xfrm>
          <a:prstGeom prst="rect">
            <a:avLst/>
          </a:prstGeom>
          <a:noFill/>
        </p:spPr>
        <p:txBody>
          <a:bodyPr wrap="square" rtlCol="0">
            <a:spAutoFit/>
          </a:bodyPr>
          <a:lstStyle/>
          <a:p>
            <a:r>
              <a:rPr lang="en-US" dirty="0">
                <a:latin typeface="Amazon Ember" charset="0"/>
                <a:ea typeface="Amazon Ember" charset="0"/>
                <a:cs typeface="Amazon Ember" charset="0"/>
              </a:rPr>
              <a:t>Worker Nodes</a:t>
            </a:r>
          </a:p>
        </p:txBody>
      </p:sp>
    </p:spTree>
    <p:extLst>
      <p:ext uri="{BB962C8B-B14F-4D97-AF65-F5344CB8AC3E}">
        <p14:creationId xmlns:p14="http://schemas.microsoft.com/office/powerpoint/2010/main" val="4021550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93633" y="135210"/>
            <a:ext cx="6325771" cy="707886"/>
          </a:xfrm>
          <a:prstGeom prst="rect">
            <a:avLst/>
          </a:prstGeom>
          <a:noFill/>
        </p:spPr>
        <p:txBody>
          <a:bodyPr wrap="none" rtlCol="0">
            <a:spAutoFit/>
          </a:bodyPr>
          <a:lstStyle/>
          <a:p>
            <a:r>
              <a:rPr lang="en-US" sz="4000" dirty="0">
                <a:latin typeface="Amazon Ember Light" panose="020B0403020204020204" pitchFamily="34" charset="0"/>
                <a:ea typeface="Amazon Ember Light" panose="020B0403020204020204" pitchFamily="34" charset="0"/>
                <a:cs typeface="Amazon Ember Light" panose="020B0403020204020204" pitchFamily="34" charset="0"/>
              </a:rPr>
              <a:t>Fully managed </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(available in 2018)</a:t>
            </a:r>
          </a:p>
        </p:txBody>
      </p:sp>
      <p:grpSp>
        <p:nvGrpSpPr>
          <p:cNvPr id="14" name="Group 13">
            <a:extLst>
              <a:ext uri="{FF2B5EF4-FFF2-40B4-BE49-F238E27FC236}">
                <a16:creationId xmlns:a16="http://schemas.microsoft.com/office/drawing/2014/main" id="{D389FAAB-DA0D-2D49-830E-ABD4083F7440}"/>
              </a:ext>
            </a:extLst>
          </p:cNvPr>
          <p:cNvGrpSpPr/>
          <p:nvPr/>
        </p:nvGrpSpPr>
        <p:grpSpPr>
          <a:xfrm>
            <a:off x="975886" y="1210505"/>
            <a:ext cx="6906582" cy="3039285"/>
            <a:chOff x="975886" y="1210505"/>
            <a:chExt cx="6906582" cy="3039285"/>
          </a:xfrm>
        </p:grpSpPr>
        <p:grpSp>
          <p:nvGrpSpPr>
            <p:cNvPr id="4" name="Group 3"/>
            <p:cNvGrpSpPr/>
            <p:nvPr/>
          </p:nvGrpSpPr>
          <p:grpSpPr>
            <a:xfrm>
              <a:off x="1294653" y="2725335"/>
              <a:ext cx="937975" cy="1007278"/>
              <a:chOff x="1977067" y="1587897"/>
              <a:chExt cx="2135576" cy="229336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984" y="2421689"/>
              <a:ext cx="742571" cy="65417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984" y="3075860"/>
              <a:ext cx="742571" cy="6541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699" y="2421689"/>
              <a:ext cx="742571" cy="65417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699" y="3075860"/>
              <a:ext cx="742571" cy="65417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414" y="3285395"/>
              <a:ext cx="1039923" cy="55995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1009" y="2264663"/>
              <a:ext cx="854731" cy="964312"/>
            </a:xfrm>
            <a:prstGeom prst="rect">
              <a:avLst/>
            </a:prstGeom>
          </p:spPr>
        </p:pic>
        <p:sp>
          <p:nvSpPr>
            <p:cNvPr id="13" name="TextBox 12"/>
            <p:cNvSpPr txBox="1"/>
            <p:nvPr/>
          </p:nvSpPr>
          <p:spPr>
            <a:xfrm>
              <a:off x="5257481" y="1210619"/>
              <a:ext cx="2008883" cy="461665"/>
            </a:xfrm>
            <a:prstGeom prst="rect">
              <a:avLst/>
            </a:prstGeom>
            <a:noFill/>
          </p:spPr>
          <p:txBody>
            <a:bodyPr wrap="none" rtlCol="0">
              <a:spAutoFit/>
            </a:bodyPr>
            <a:lstStyle/>
            <a:p>
              <a:r>
                <a:rPr lang="en-US" sz="2400">
                  <a:latin typeface="Amazon Ember" charset="0"/>
                  <a:ea typeface="Amazon Ember" charset="0"/>
                  <a:cs typeface="Amazon Ember" charset="0"/>
                </a:rPr>
                <a:t>Amazon EKS</a:t>
              </a:r>
              <a:endParaRPr lang="en-US" sz="2400" dirty="0">
                <a:latin typeface="Amazon Ember" charset="0"/>
                <a:ea typeface="Amazon Ember" charset="0"/>
                <a:cs typeface="Amazon Ember" charset="0"/>
              </a:endParaRPr>
            </a:p>
          </p:txBody>
        </p:sp>
        <p:sp>
          <p:nvSpPr>
            <p:cNvPr id="2" name="TextBox 1"/>
            <p:cNvSpPr txBox="1"/>
            <p:nvPr/>
          </p:nvSpPr>
          <p:spPr>
            <a:xfrm>
              <a:off x="975886" y="3913247"/>
              <a:ext cx="1497122" cy="310708"/>
            </a:xfrm>
            <a:prstGeom prst="rect">
              <a:avLst/>
            </a:prstGeom>
            <a:noFill/>
          </p:spPr>
          <p:txBody>
            <a:bodyPr wrap="square" rtlCol="0">
              <a:spAutoFit/>
            </a:bodyPr>
            <a:lstStyle/>
            <a:p>
              <a:r>
                <a:rPr lang="en-US" sz="1400" dirty="0">
                  <a:latin typeface="Amazon Ember" charset="0"/>
                  <a:ea typeface="Amazon Ember" charset="0"/>
                  <a:cs typeface="Amazon Ember" charset="0"/>
                </a:rPr>
                <a:t>Your container</a:t>
              </a:r>
            </a:p>
          </p:txBody>
        </p:sp>
        <p:sp>
          <p:nvSpPr>
            <p:cNvPr id="16" name="TextBox 15"/>
            <p:cNvSpPr txBox="1"/>
            <p:nvPr/>
          </p:nvSpPr>
          <p:spPr>
            <a:xfrm>
              <a:off x="4979669" y="3930854"/>
              <a:ext cx="830630" cy="310708"/>
            </a:xfrm>
            <a:prstGeom prst="rect">
              <a:avLst/>
            </a:prstGeom>
            <a:noFill/>
          </p:spPr>
          <p:txBody>
            <a:bodyPr wrap="square" rtlCol="0">
              <a:spAutoFit/>
            </a:bodyPr>
            <a:lstStyle/>
            <a:p>
              <a:r>
                <a:rPr lang="en-US" sz="1400" dirty="0">
                  <a:latin typeface="Amazon Ember" charset="0"/>
                  <a:ea typeface="Amazon Ember" charset="0"/>
                  <a:cs typeface="Amazon Ember" charset="0"/>
                </a:rPr>
                <a:t>Masters</a:t>
              </a:r>
            </a:p>
          </p:txBody>
        </p:sp>
        <p:sp>
          <p:nvSpPr>
            <p:cNvPr id="17" name="TextBox 16"/>
            <p:cNvSpPr txBox="1"/>
            <p:nvPr/>
          </p:nvSpPr>
          <p:spPr>
            <a:xfrm>
              <a:off x="6734280" y="3939082"/>
              <a:ext cx="1148188" cy="310708"/>
            </a:xfrm>
            <a:prstGeom prst="rect">
              <a:avLst/>
            </a:prstGeom>
            <a:noFill/>
          </p:spPr>
          <p:txBody>
            <a:bodyPr wrap="square" rtlCol="0">
              <a:spAutoFit/>
            </a:bodyPr>
            <a:lstStyle/>
            <a:p>
              <a:r>
                <a:rPr lang="en-US" sz="1400" dirty="0">
                  <a:latin typeface="Amazon Ember" charset="0"/>
                  <a:ea typeface="Amazon Ember" charset="0"/>
                  <a:cs typeface="Amazon Ember" charset="0"/>
                </a:rPr>
                <a:t>State Store</a:t>
              </a:r>
            </a:p>
          </p:txBody>
        </p:sp>
        <p:sp>
          <p:nvSpPr>
            <p:cNvPr id="3" name="Right Brace 2"/>
            <p:cNvSpPr/>
            <p:nvPr/>
          </p:nvSpPr>
          <p:spPr>
            <a:xfrm rot="16200000">
              <a:off x="6058425" y="891124"/>
              <a:ext cx="406996" cy="2092905"/>
            </a:xfrm>
            <a:prstGeom prst="rightBrac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2608995" y="1210619"/>
              <a:ext cx="2042547" cy="461665"/>
            </a:xfrm>
            <a:prstGeom prst="rect">
              <a:avLst/>
            </a:prstGeom>
            <a:noFill/>
          </p:spPr>
          <p:txBody>
            <a:bodyPr wrap="none" rtlCol="0">
              <a:spAutoFit/>
            </a:bodyPr>
            <a:lstStyle/>
            <a:p>
              <a:r>
                <a:rPr lang="en-US" sz="2400" dirty="0">
                  <a:latin typeface="Amazon Ember" charset="0"/>
                  <a:ea typeface="Amazon Ember" charset="0"/>
                  <a:cs typeface="Amazon Ember" charset="0"/>
                </a:rPr>
                <a:t>AWS </a:t>
              </a:r>
              <a:r>
                <a:rPr lang="en-US" sz="2400" dirty="0" err="1">
                  <a:latin typeface="Amazon Ember" charset="0"/>
                  <a:ea typeface="Amazon Ember" charset="0"/>
                  <a:cs typeface="Amazon Ember" charset="0"/>
                </a:rPr>
                <a:t>Fargate</a:t>
              </a:r>
              <a:endParaRPr lang="en-US" sz="2400" dirty="0">
                <a:latin typeface="Amazon Ember" charset="0"/>
                <a:ea typeface="Amazon Ember" charset="0"/>
                <a:cs typeface="Amazon Ember" charset="0"/>
              </a:endParaRPr>
            </a:p>
          </p:txBody>
        </p:sp>
        <p:sp>
          <p:nvSpPr>
            <p:cNvPr id="21" name="TextBox 20"/>
            <p:cNvSpPr txBox="1"/>
            <p:nvPr/>
          </p:nvSpPr>
          <p:spPr>
            <a:xfrm>
              <a:off x="1272744" y="1210505"/>
              <a:ext cx="745717" cy="461665"/>
            </a:xfrm>
            <a:prstGeom prst="rect">
              <a:avLst/>
            </a:prstGeom>
            <a:noFill/>
          </p:spPr>
          <p:txBody>
            <a:bodyPr wrap="none" rtlCol="0">
              <a:spAutoFit/>
            </a:bodyPr>
            <a:lstStyle/>
            <a:p>
              <a:r>
                <a:rPr lang="en-US" sz="2400" dirty="0">
                  <a:latin typeface="Amazon Ember" charset="0"/>
                  <a:ea typeface="Amazon Ember" charset="0"/>
                  <a:cs typeface="Amazon Ember" charset="0"/>
                </a:rPr>
                <a:t>You</a:t>
              </a:r>
            </a:p>
          </p:txBody>
        </p:sp>
        <p:cxnSp>
          <p:nvCxnSpPr>
            <p:cNvPr id="18" name="Straight Connector 17"/>
            <p:cNvCxnSpPr>
              <a:stCxn id="20" idx="2"/>
            </p:cNvCxnSpPr>
            <p:nvPr/>
          </p:nvCxnSpPr>
          <p:spPr>
            <a:xfrm flipH="1">
              <a:off x="3630268" y="1672284"/>
              <a:ext cx="1" cy="656049"/>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1645602" y="1672284"/>
              <a:ext cx="5328" cy="980792"/>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DA2D8E8-2C1E-A84A-914F-8FE99B471C69}"/>
                </a:ext>
              </a:extLst>
            </p:cNvPr>
            <p:cNvSpPr txBox="1"/>
            <p:nvPr/>
          </p:nvSpPr>
          <p:spPr>
            <a:xfrm>
              <a:off x="2972140" y="3930854"/>
              <a:ext cx="1328551" cy="310708"/>
            </a:xfrm>
            <a:prstGeom prst="rect">
              <a:avLst/>
            </a:prstGeom>
            <a:noFill/>
          </p:spPr>
          <p:txBody>
            <a:bodyPr wrap="square" rtlCol="0">
              <a:spAutoFit/>
            </a:bodyPr>
            <a:lstStyle/>
            <a:p>
              <a:r>
                <a:rPr lang="en-US" sz="1400" dirty="0">
                  <a:latin typeface="Amazon Ember" charset="0"/>
                  <a:ea typeface="Amazon Ember" charset="0"/>
                  <a:cs typeface="Amazon Ember" charset="0"/>
                </a:rPr>
                <a:t>Worker Nodes</a:t>
              </a:r>
            </a:p>
          </p:txBody>
        </p:sp>
      </p:grpSp>
    </p:spTree>
    <p:extLst>
      <p:ext uri="{BB962C8B-B14F-4D97-AF65-F5344CB8AC3E}">
        <p14:creationId xmlns:p14="http://schemas.microsoft.com/office/powerpoint/2010/main" val="2536351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F58BC-6BF7-6C4C-9C3D-B87107AF1731}"/>
              </a:ext>
            </a:extLst>
          </p:cNvPr>
          <p:cNvSpPr txBox="1"/>
          <p:nvPr/>
        </p:nvSpPr>
        <p:spPr>
          <a:xfrm>
            <a:off x="393633" y="135210"/>
            <a:ext cx="5779146" cy="707886"/>
          </a:xfrm>
          <a:prstGeom prst="rect">
            <a:avLst/>
          </a:prstGeom>
          <a:noFill/>
        </p:spPr>
        <p:txBody>
          <a:bodyPr wrap="none" rtlCol="0">
            <a:spAutoFit/>
          </a:bodyPr>
          <a:lstStyle/>
          <a:p>
            <a:r>
              <a:rPr lang="en-US" sz="4000" dirty="0">
                <a:latin typeface="Amazon Ember Light" panose="020B0403020204020204" pitchFamily="34" charset="0"/>
                <a:ea typeface="Amazon Ember Light" panose="020B0403020204020204" pitchFamily="34" charset="0"/>
                <a:cs typeface="Amazon Ember Light" panose="020B0403020204020204" pitchFamily="34" charset="0"/>
              </a:rPr>
              <a:t>virtual-</a:t>
            </a:r>
            <a:r>
              <a:rPr lang="en-US" sz="4000" dirty="0" err="1">
                <a:latin typeface="Amazon Ember Light" panose="020B0403020204020204" pitchFamily="34" charset="0"/>
                <a:ea typeface="Amazon Ember Light" panose="020B0403020204020204" pitchFamily="34" charset="0"/>
                <a:cs typeface="Amazon Ember Light" panose="020B0403020204020204" pitchFamily="34" charset="0"/>
              </a:rPr>
              <a:t>kubelet</a:t>
            </a:r>
            <a:r>
              <a:rPr lang="en-US" sz="4000"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(available today)</a:t>
            </a:r>
          </a:p>
        </p:txBody>
      </p:sp>
      <p:grpSp>
        <p:nvGrpSpPr>
          <p:cNvPr id="39" name="Group 38">
            <a:extLst>
              <a:ext uri="{FF2B5EF4-FFF2-40B4-BE49-F238E27FC236}">
                <a16:creationId xmlns:a16="http://schemas.microsoft.com/office/drawing/2014/main" id="{3E5A3417-F801-DF49-9685-DC9CFFE4E757}"/>
              </a:ext>
            </a:extLst>
          </p:cNvPr>
          <p:cNvGrpSpPr/>
          <p:nvPr/>
        </p:nvGrpSpPr>
        <p:grpSpPr>
          <a:xfrm>
            <a:off x="748975" y="848466"/>
            <a:ext cx="7299756" cy="3485288"/>
            <a:chOff x="748975" y="848466"/>
            <a:chExt cx="7299756" cy="3485288"/>
          </a:xfrm>
        </p:grpSpPr>
        <p:sp>
          <p:nvSpPr>
            <p:cNvPr id="36" name="Rounded Rectangle 35">
              <a:extLst>
                <a:ext uri="{FF2B5EF4-FFF2-40B4-BE49-F238E27FC236}">
                  <a16:creationId xmlns:a16="http://schemas.microsoft.com/office/drawing/2014/main" id="{ED15EEC5-5E59-AB4F-8A62-C5BC3A9E8DA8}"/>
                </a:ext>
              </a:extLst>
            </p:cNvPr>
            <p:cNvSpPr/>
            <p:nvPr/>
          </p:nvSpPr>
          <p:spPr>
            <a:xfrm>
              <a:off x="6099869" y="1322066"/>
              <a:ext cx="1948862" cy="3011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5" name="Picture 4">
              <a:extLst>
                <a:ext uri="{FF2B5EF4-FFF2-40B4-BE49-F238E27FC236}">
                  <a16:creationId xmlns:a16="http://schemas.microsoft.com/office/drawing/2014/main" id="{9B542E39-0D79-9E4C-9E07-FE8F00705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75" y="2240175"/>
              <a:ext cx="853715" cy="752083"/>
            </a:xfrm>
            <a:prstGeom prst="rect">
              <a:avLst/>
            </a:prstGeom>
          </p:spPr>
        </p:pic>
        <p:pic>
          <p:nvPicPr>
            <p:cNvPr id="6" name="Picture 5">
              <a:extLst>
                <a:ext uri="{FF2B5EF4-FFF2-40B4-BE49-F238E27FC236}">
                  <a16:creationId xmlns:a16="http://schemas.microsoft.com/office/drawing/2014/main" id="{71567B5B-3DBC-984B-BD80-6AAA26451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581" y="1168340"/>
              <a:ext cx="853715" cy="752083"/>
            </a:xfrm>
            <a:prstGeom prst="rect">
              <a:avLst/>
            </a:prstGeom>
          </p:spPr>
        </p:pic>
        <p:pic>
          <p:nvPicPr>
            <p:cNvPr id="7" name="Picture 6">
              <a:extLst>
                <a:ext uri="{FF2B5EF4-FFF2-40B4-BE49-F238E27FC236}">
                  <a16:creationId xmlns:a16="http://schemas.microsoft.com/office/drawing/2014/main" id="{2B24DFFC-E2E0-3A49-9EA2-8ABE5A9D1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581" y="3414286"/>
              <a:ext cx="853715" cy="752083"/>
            </a:xfrm>
            <a:prstGeom prst="rect">
              <a:avLst/>
            </a:prstGeom>
          </p:spPr>
        </p:pic>
        <p:pic>
          <p:nvPicPr>
            <p:cNvPr id="8" name="Picture 7">
              <a:extLst>
                <a:ext uri="{FF2B5EF4-FFF2-40B4-BE49-F238E27FC236}">
                  <a16:creationId xmlns:a16="http://schemas.microsoft.com/office/drawing/2014/main" id="{2B95FE05-842D-C24D-9F25-AB0466DD0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690" y="2240175"/>
              <a:ext cx="853715" cy="752083"/>
            </a:xfrm>
            <a:prstGeom prst="rect">
              <a:avLst/>
            </a:prstGeom>
          </p:spPr>
        </p:pic>
        <p:grpSp>
          <p:nvGrpSpPr>
            <p:cNvPr id="9" name="Group 8">
              <a:extLst>
                <a:ext uri="{FF2B5EF4-FFF2-40B4-BE49-F238E27FC236}">
                  <a16:creationId xmlns:a16="http://schemas.microsoft.com/office/drawing/2014/main" id="{71DDBE37-AB90-5B4C-AEC4-727A545BD4A9}"/>
                </a:ext>
              </a:extLst>
            </p:cNvPr>
            <p:cNvGrpSpPr/>
            <p:nvPr/>
          </p:nvGrpSpPr>
          <p:grpSpPr>
            <a:xfrm>
              <a:off x="6296911" y="1482458"/>
              <a:ext cx="641754" cy="689171"/>
              <a:chOff x="1977067" y="1587897"/>
              <a:chExt cx="2135576" cy="2293365"/>
            </a:xfrm>
          </p:grpSpPr>
          <p:pic>
            <p:nvPicPr>
              <p:cNvPr id="10" name="Picture 9">
                <a:extLst>
                  <a:ext uri="{FF2B5EF4-FFF2-40B4-BE49-F238E27FC236}">
                    <a16:creationId xmlns:a16="http://schemas.microsoft.com/office/drawing/2014/main" id="{241F7AC0-9A7F-CA45-907E-402C9C7F1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11" name="Picture 10">
                <a:extLst>
                  <a:ext uri="{FF2B5EF4-FFF2-40B4-BE49-F238E27FC236}">
                    <a16:creationId xmlns:a16="http://schemas.microsoft.com/office/drawing/2014/main" id="{CF4B18A4-7332-1D4E-9430-CACF8D6D3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12" name="Group 11">
              <a:extLst>
                <a:ext uri="{FF2B5EF4-FFF2-40B4-BE49-F238E27FC236}">
                  <a16:creationId xmlns:a16="http://schemas.microsoft.com/office/drawing/2014/main" id="{C16C12D5-D6EB-8440-810B-E8B9D028F3CC}"/>
                </a:ext>
              </a:extLst>
            </p:cNvPr>
            <p:cNvGrpSpPr/>
            <p:nvPr/>
          </p:nvGrpSpPr>
          <p:grpSpPr>
            <a:xfrm>
              <a:off x="6296911" y="2322894"/>
              <a:ext cx="641754" cy="689171"/>
              <a:chOff x="1977067" y="1587897"/>
              <a:chExt cx="2135576" cy="2293365"/>
            </a:xfrm>
          </p:grpSpPr>
          <p:pic>
            <p:nvPicPr>
              <p:cNvPr id="13" name="Picture 12">
                <a:extLst>
                  <a:ext uri="{FF2B5EF4-FFF2-40B4-BE49-F238E27FC236}">
                    <a16:creationId xmlns:a16="http://schemas.microsoft.com/office/drawing/2014/main" id="{5F0009DD-228B-E14D-BBB7-4ACD3A35F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14" name="Picture 13">
                <a:extLst>
                  <a:ext uri="{FF2B5EF4-FFF2-40B4-BE49-F238E27FC236}">
                    <a16:creationId xmlns:a16="http://schemas.microsoft.com/office/drawing/2014/main" id="{06910B26-614C-D04C-AB8A-D6AE79535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15" name="Group 14">
              <a:extLst>
                <a:ext uri="{FF2B5EF4-FFF2-40B4-BE49-F238E27FC236}">
                  <a16:creationId xmlns:a16="http://schemas.microsoft.com/office/drawing/2014/main" id="{A24C5C00-A820-DB41-9352-F008E3D6D530}"/>
                </a:ext>
              </a:extLst>
            </p:cNvPr>
            <p:cNvGrpSpPr/>
            <p:nvPr/>
          </p:nvGrpSpPr>
          <p:grpSpPr>
            <a:xfrm>
              <a:off x="7171107" y="1482458"/>
              <a:ext cx="641754" cy="689171"/>
              <a:chOff x="1977067" y="1587897"/>
              <a:chExt cx="2135576" cy="2293365"/>
            </a:xfrm>
          </p:grpSpPr>
          <p:pic>
            <p:nvPicPr>
              <p:cNvPr id="16" name="Picture 15">
                <a:extLst>
                  <a:ext uri="{FF2B5EF4-FFF2-40B4-BE49-F238E27FC236}">
                    <a16:creationId xmlns:a16="http://schemas.microsoft.com/office/drawing/2014/main" id="{1B2A145C-35E6-BC47-972B-6B6ECD650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17" name="Picture 16">
                <a:extLst>
                  <a:ext uri="{FF2B5EF4-FFF2-40B4-BE49-F238E27FC236}">
                    <a16:creationId xmlns:a16="http://schemas.microsoft.com/office/drawing/2014/main" id="{34AA7B5A-42E6-114C-8241-0366F4EDD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18" name="Group 17">
              <a:extLst>
                <a:ext uri="{FF2B5EF4-FFF2-40B4-BE49-F238E27FC236}">
                  <a16:creationId xmlns:a16="http://schemas.microsoft.com/office/drawing/2014/main" id="{0530D982-6515-EF40-A1B6-7A2A5A2E5ED3}"/>
                </a:ext>
              </a:extLst>
            </p:cNvPr>
            <p:cNvGrpSpPr/>
            <p:nvPr/>
          </p:nvGrpSpPr>
          <p:grpSpPr>
            <a:xfrm>
              <a:off x="7171107" y="2337459"/>
              <a:ext cx="641754" cy="689171"/>
              <a:chOff x="1977067" y="1587897"/>
              <a:chExt cx="2135576" cy="2293365"/>
            </a:xfrm>
          </p:grpSpPr>
          <p:pic>
            <p:nvPicPr>
              <p:cNvPr id="19" name="Picture 18">
                <a:extLst>
                  <a:ext uri="{FF2B5EF4-FFF2-40B4-BE49-F238E27FC236}">
                    <a16:creationId xmlns:a16="http://schemas.microsoft.com/office/drawing/2014/main" id="{9C130BCA-6396-3E4F-A4C8-CD8D5EA54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20" name="Picture 19">
                <a:extLst>
                  <a:ext uri="{FF2B5EF4-FFF2-40B4-BE49-F238E27FC236}">
                    <a16:creationId xmlns:a16="http://schemas.microsoft.com/office/drawing/2014/main" id="{9EF23F63-AB38-0441-A1A5-77FFF7105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grpSp>
          <p:nvGrpSpPr>
            <p:cNvPr id="21" name="Group 20">
              <a:extLst>
                <a:ext uri="{FF2B5EF4-FFF2-40B4-BE49-F238E27FC236}">
                  <a16:creationId xmlns:a16="http://schemas.microsoft.com/office/drawing/2014/main" id="{89A114B4-8047-724D-9030-AEA5AB67AC88}"/>
                </a:ext>
              </a:extLst>
            </p:cNvPr>
            <p:cNvGrpSpPr/>
            <p:nvPr/>
          </p:nvGrpSpPr>
          <p:grpSpPr>
            <a:xfrm>
              <a:off x="6296911" y="3168729"/>
              <a:ext cx="641754" cy="689171"/>
              <a:chOff x="1977067" y="1587897"/>
              <a:chExt cx="2135576" cy="2293365"/>
            </a:xfrm>
          </p:grpSpPr>
          <p:pic>
            <p:nvPicPr>
              <p:cNvPr id="22" name="Picture 21">
                <a:extLst>
                  <a:ext uri="{FF2B5EF4-FFF2-40B4-BE49-F238E27FC236}">
                    <a16:creationId xmlns:a16="http://schemas.microsoft.com/office/drawing/2014/main" id="{BA23C0CE-146F-4E47-9FA1-C8797631E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067" y="1587897"/>
                <a:ext cx="1598081" cy="1632083"/>
              </a:xfrm>
              <a:prstGeom prst="rect">
                <a:avLst/>
              </a:prstGeom>
            </p:spPr>
          </p:pic>
          <p:pic>
            <p:nvPicPr>
              <p:cNvPr id="23" name="Picture 22">
                <a:extLst>
                  <a:ext uri="{FF2B5EF4-FFF2-40B4-BE49-F238E27FC236}">
                    <a16:creationId xmlns:a16="http://schemas.microsoft.com/office/drawing/2014/main" id="{AE1C40CA-2471-F14A-8F1F-14CA8A5E3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568" y="2752549"/>
                <a:ext cx="1362075" cy="1128713"/>
              </a:xfrm>
              <a:prstGeom prst="rect">
                <a:avLst/>
              </a:prstGeom>
            </p:spPr>
          </p:pic>
        </p:grpSp>
        <p:sp>
          <p:nvSpPr>
            <p:cNvPr id="24" name="TextBox 23">
              <a:extLst>
                <a:ext uri="{FF2B5EF4-FFF2-40B4-BE49-F238E27FC236}">
                  <a16:creationId xmlns:a16="http://schemas.microsoft.com/office/drawing/2014/main" id="{117A5BD8-CCE8-8A45-899C-488A63A8D41F}"/>
                </a:ext>
              </a:extLst>
            </p:cNvPr>
            <p:cNvSpPr txBox="1"/>
            <p:nvPr/>
          </p:nvSpPr>
          <p:spPr>
            <a:xfrm>
              <a:off x="6006184" y="848466"/>
              <a:ext cx="2042547" cy="461665"/>
            </a:xfrm>
            <a:prstGeom prst="rect">
              <a:avLst/>
            </a:prstGeom>
            <a:noFill/>
          </p:spPr>
          <p:txBody>
            <a:bodyPr wrap="none" rtlCol="0">
              <a:spAutoFit/>
            </a:bodyPr>
            <a:lstStyle/>
            <a:p>
              <a:r>
                <a:rPr lang="en-US" sz="2400" dirty="0">
                  <a:latin typeface="Amazon Ember" charset="0"/>
                  <a:ea typeface="Amazon Ember" charset="0"/>
                  <a:cs typeface="Amazon Ember" charset="0"/>
                </a:rPr>
                <a:t>AWS </a:t>
              </a:r>
              <a:r>
                <a:rPr lang="en-US" sz="2400" dirty="0" err="1">
                  <a:latin typeface="Amazon Ember" charset="0"/>
                  <a:ea typeface="Amazon Ember" charset="0"/>
                  <a:cs typeface="Amazon Ember" charset="0"/>
                </a:rPr>
                <a:t>Fargate</a:t>
              </a:r>
              <a:endParaRPr lang="en-US" sz="2400" dirty="0">
                <a:latin typeface="Amazon Ember" charset="0"/>
                <a:ea typeface="Amazon Ember" charset="0"/>
                <a:cs typeface="Amazon Ember" charset="0"/>
              </a:endParaRPr>
            </a:p>
          </p:txBody>
        </p:sp>
        <p:sp>
          <p:nvSpPr>
            <p:cNvPr id="25" name="TextBox 24">
              <a:extLst>
                <a:ext uri="{FF2B5EF4-FFF2-40B4-BE49-F238E27FC236}">
                  <a16:creationId xmlns:a16="http://schemas.microsoft.com/office/drawing/2014/main" id="{F772FEF1-5512-7842-9FB8-5CF84EB7C631}"/>
                </a:ext>
              </a:extLst>
            </p:cNvPr>
            <p:cNvSpPr txBox="1"/>
            <p:nvPr/>
          </p:nvSpPr>
          <p:spPr>
            <a:xfrm>
              <a:off x="819736" y="2992258"/>
              <a:ext cx="829776" cy="523220"/>
            </a:xfrm>
            <a:prstGeom prst="rect">
              <a:avLst/>
            </a:prstGeom>
            <a:noFill/>
          </p:spPr>
          <p:txBody>
            <a:bodyPr wrap="square" rtlCol="0">
              <a:spAutoFit/>
            </a:bodyPr>
            <a:lstStyle/>
            <a:p>
              <a:r>
                <a:rPr lang="en-US" sz="1400" dirty="0">
                  <a:latin typeface="Amazon Ember" charset="0"/>
                  <a:ea typeface="Amazon Ember" charset="0"/>
                  <a:cs typeface="Amazon Ember" charset="0"/>
                </a:rPr>
                <a:t>Control Plane</a:t>
              </a:r>
            </a:p>
          </p:txBody>
        </p:sp>
        <p:sp>
          <p:nvSpPr>
            <p:cNvPr id="26" name="TextBox 25">
              <a:extLst>
                <a:ext uri="{FF2B5EF4-FFF2-40B4-BE49-F238E27FC236}">
                  <a16:creationId xmlns:a16="http://schemas.microsoft.com/office/drawing/2014/main" id="{E3AB4881-5CB5-A140-8BC2-B5FB0218F110}"/>
                </a:ext>
              </a:extLst>
            </p:cNvPr>
            <p:cNvSpPr txBox="1"/>
            <p:nvPr/>
          </p:nvSpPr>
          <p:spPr>
            <a:xfrm>
              <a:off x="3311981" y="1390492"/>
              <a:ext cx="1497122" cy="307777"/>
            </a:xfrm>
            <a:prstGeom prst="rect">
              <a:avLst/>
            </a:prstGeom>
            <a:noFill/>
          </p:spPr>
          <p:txBody>
            <a:bodyPr wrap="square" rtlCol="0">
              <a:spAutoFit/>
            </a:bodyPr>
            <a:lstStyle/>
            <a:p>
              <a:r>
                <a:rPr lang="en-US" sz="1400" dirty="0">
                  <a:latin typeface="Amazon Ember" charset="0"/>
                  <a:ea typeface="Amazon Ember" charset="0"/>
                  <a:cs typeface="Amazon Ember" charset="0"/>
                </a:rPr>
                <a:t>Worker</a:t>
              </a:r>
            </a:p>
          </p:txBody>
        </p:sp>
        <p:sp>
          <p:nvSpPr>
            <p:cNvPr id="27" name="TextBox 26">
              <a:extLst>
                <a:ext uri="{FF2B5EF4-FFF2-40B4-BE49-F238E27FC236}">
                  <a16:creationId xmlns:a16="http://schemas.microsoft.com/office/drawing/2014/main" id="{39632480-D28F-2B48-B16D-82AA73BD22C9}"/>
                </a:ext>
              </a:extLst>
            </p:cNvPr>
            <p:cNvSpPr txBox="1"/>
            <p:nvPr/>
          </p:nvSpPr>
          <p:spPr>
            <a:xfrm>
              <a:off x="3311981" y="3656800"/>
              <a:ext cx="1497122" cy="307777"/>
            </a:xfrm>
            <a:prstGeom prst="rect">
              <a:avLst/>
            </a:prstGeom>
            <a:noFill/>
          </p:spPr>
          <p:txBody>
            <a:bodyPr wrap="square" rtlCol="0">
              <a:spAutoFit/>
            </a:bodyPr>
            <a:lstStyle/>
            <a:p>
              <a:r>
                <a:rPr lang="en-US" sz="1400" dirty="0">
                  <a:latin typeface="Amazon Ember" charset="0"/>
                  <a:ea typeface="Amazon Ember" charset="0"/>
                  <a:cs typeface="Amazon Ember" charset="0"/>
                </a:rPr>
                <a:t>Worker</a:t>
              </a:r>
            </a:p>
          </p:txBody>
        </p:sp>
        <p:sp>
          <p:nvSpPr>
            <p:cNvPr id="28" name="TextBox 27">
              <a:extLst>
                <a:ext uri="{FF2B5EF4-FFF2-40B4-BE49-F238E27FC236}">
                  <a16:creationId xmlns:a16="http://schemas.microsoft.com/office/drawing/2014/main" id="{300C5913-1813-6C4B-AAE9-BD94F243E94A}"/>
                </a:ext>
              </a:extLst>
            </p:cNvPr>
            <p:cNvSpPr txBox="1"/>
            <p:nvPr/>
          </p:nvSpPr>
          <p:spPr>
            <a:xfrm>
              <a:off x="3600352" y="2943077"/>
              <a:ext cx="1497122" cy="307777"/>
            </a:xfrm>
            <a:prstGeom prst="rect">
              <a:avLst/>
            </a:prstGeom>
            <a:noFill/>
          </p:spPr>
          <p:txBody>
            <a:bodyPr wrap="square" rtlCol="0">
              <a:spAutoFit/>
            </a:bodyPr>
            <a:lstStyle/>
            <a:p>
              <a:r>
                <a:rPr lang="en-US" sz="1400" dirty="0">
                  <a:latin typeface="Amazon Ember" charset="0"/>
                  <a:ea typeface="Amazon Ember" charset="0"/>
                  <a:cs typeface="Amazon Ember" charset="0"/>
                </a:rPr>
                <a:t>virtual-</a:t>
              </a:r>
              <a:r>
                <a:rPr lang="en-US" sz="1400" dirty="0" err="1">
                  <a:latin typeface="Amazon Ember" charset="0"/>
                  <a:ea typeface="Amazon Ember" charset="0"/>
                  <a:cs typeface="Amazon Ember" charset="0"/>
                </a:rPr>
                <a:t>kubelet</a:t>
              </a:r>
              <a:endParaRPr lang="en-US" sz="1400" dirty="0">
                <a:latin typeface="Amazon Ember" charset="0"/>
                <a:ea typeface="Amazon Ember" charset="0"/>
                <a:cs typeface="Amazon Ember" charset="0"/>
              </a:endParaRPr>
            </a:p>
          </p:txBody>
        </p:sp>
        <p:cxnSp>
          <p:nvCxnSpPr>
            <p:cNvPr id="29" name="Straight Arrow Connector 28">
              <a:extLst>
                <a:ext uri="{FF2B5EF4-FFF2-40B4-BE49-F238E27FC236}">
                  <a16:creationId xmlns:a16="http://schemas.microsoft.com/office/drawing/2014/main" id="{E2D35F71-6EF2-DB48-8A4F-A3DA913BC81A}"/>
                </a:ext>
              </a:extLst>
            </p:cNvPr>
            <p:cNvCxnSpPr>
              <a:cxnSpLocks/>
            </p:cNvCxnSpPr>
            <p:nvPr/>
          </p:nvCxnSpPr>
          <p:spPr>
            <a:xfrm flipV="1">
              <a:off x="1626786" y="1544380"/>
              <a:ext cx="764722" cy="86205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BC5DEB3-51B9-E448-A1F2-F88C0A97ABD2}"/>
                </a:ext>
              </a:extLst>
            </p:cNvPr>
            <p:cNvCxnSpPr>
              <a:cxnSpLocks/>
            </p:cNvCxnSpPr>
            <p:nvPr/>
          </p:nvCxnSpPr>
          <p:spPr>
            <a:xfrm>
              <a:off x="1627801" y="2794433"/>
              <a:ext cx="787803" cy="99589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59E9F38-2E49-1B41-8521-19847EA60140}"/>
                </a:ext>
              </a:extLst>
            </p:cNvPr>
            <p:cNvCxnSpPr>
              <a:cxnSpLocks/>
            </p:cNvCxnSpPr>
            <p:nvPr/>
          </p:nvCxnSpPr>
          <p:spPr>
            <a:xfrm>
              <a:off x="1627801" y="2599018"/>
              <a:ext cx="2200067"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DF38E57-980A-6C4A-A718-EBA7CD951DA9}"/>
                </a:ext>
              </a:extLst>
            </p:cNvPr>
            <p:cNvCxnSpPr>
              <a:cxnSpLocks/>
            </p:cNvCxnSpPr>
            <p:nvPr/>
          </p:nvCxnSpPr>
          <p:spPr>
            <a:xfrm>
              <a:off x="4806368" y="2582684"/>
              <a:ext cx="1253753"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38" name="Rectangle 37">
            <a:extLst>
              <a:ext uri="{FF2B5EF4-FFF2-40B4-BE49-F238E27FC236}">
                <a16:creationId xmlns:a16="http://schemas.microsoft.com/office/drawing/2014/main" id="{CE664D4B-2453-3145-A01B-4D046B0B8765}"/>
              </a:ext>
            </a:extLst>
          </p:cNvPr>
          <p:cNvSpPr/>
          <p:nvPr/>
        </p:nvSpPr>
        <p:spPr>
          <a:xfrm>
            <a:off x="748975" y="4420041"/>
            <a:ext cx="7422772" cy="369332"/>
          </a:xfrm>
          <a:prstGeom prst="rect">
            <a:avLst/>
          </a:prstGeom>
        </p:spPr>
        <p:txBody>
          <a:bodyPr wrap="square">
            <a:spAutoFit/>
          </a:bodyPr>
          <a:lstStyle/>
          <a:p>
            <a:r>
              <a:rPr lang="en-US" dirty="0"/>
              <a:t>https://</a:t>
            </a:r>
            <a:r>
              <a:rPr lang="en-US" dirty="0" err="1"/>
              <a:t>aws.amazon.com</a:t>
            </a:r>
            <a:r>
              <a:rPr lang="en-US" dirty="0"/>
              <a:t>/blogs/</a:t>
            </a:r>
            <a:r>
              <a:rPr lang="en-US" dirty="0" err="1"/>
              <a:t>opensource</a:t>
            </a:r>
            <a:r>
              <a:rPr lang="en-US" dirty="0"/>
              <a:t>/</a:t>
            </a:r>
            <a:r>
              <a:rPr lang="en-US" dirty="0" err="1"/>
              <a:t>aws</a:t>
            </a:r>
            <a:r>
              <a:rPr lang="en-US" dirty="0"/>
              <a:t>-</a:t>
            </a:r>
            <a:r>
              <a:rPr lang="en-US" dirty="0" err="1"/>
              <a:t>fargate</a:t>
            </a:r>
            <a:r>
              <a:rPr lang="en-US" dirty="0"/>
              <a:t>-virtual-</a:t>
            </a:r>
            <a:r>
              <a:rPr lang="en-US" dirty="0" err="1"/>
              <a:t>kubelet</a:t>
            </a:r>
            <a:r>
              <a:rPr lang="en-US" dirty="0"/>
              <a:t>/</a:t>
            </a:r>
          </a:p>
        </p:txBody>
      </p:sp>
    </p:spTree>
    <p:extLst>
      <p:ext uri="{BB962C8B-B14F-4D97-AF65-F5344CB8AC3E}">
        <p14:creationId xmlns:p14="http://schemas.microsoft.com/office/powerpoint/2010/main" val="3191708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Summary</a:t>
            </a:r>
          </a:p>
        </p:txBody>
      </p:sp>
      <p:sp>
        <p:nvSpPr>
          <p:cNvPr id="3" name="Content Placeholder 2"/>
          <p:cNvSpPr>
            <a:spLocks noGrp="1"/>
          </p:cNvSpPr>
          <p:nvPr>
            <p:ph idx="1"/>
          </p:nvPr>
        </p:nvSpPr>
        <p:spPr>
          <a:xfrm>
            <a:off x="336789" y="810550"/>
            <a:ext cx="8205304" cy="3553926"/>
          </a:xfrm>
        </p:spPr>
        <p:txBody>
          <a:bodyPr/>
          <a:lstStyle/>
          <a:p>
            <a:pPr marL="342900" indent="-342900">
              <a:buFont typeface="Arial" charset="0"/>
              <a:buChar char="•"/>
            </a:pPr>
            <a:r>
              <a:rPr lang="en-US" sz="2000" b="1" dirty="0"/>
              <a:t>Docker</a:t>
            </a:r>
            <a:r>
              <a:rPr lang="en-US" sz="2000" dirty="0"/>
              <a:t> allows you to easily run different code across different machines in a standardized, easily defined environment</a:t>
            </a:r>
          </a:p>
          <a:p>
            <a:endParaRPr lang="en-US" sz="2000" b="1" dirty="0"/>
          </a:p>
          <a:p>
            <a:pPr marL="342900" indent="-342900">
              <a:buFont typeface="Arial" charset="0"/>
              <a:buChar char="•"/>
            </a:pPr>
            <a:r>
              <a:rPr lang="en-US" sz="2000" b="1" dirty="0"/>
              <a:t>Amazon Elastic Container Registry</a:t>
            </a:r>
            <a:r>
              <a:rPr lang="en-US" sz="2000" dirty="0"/>
              <a:t> is a secure, private registry for Docker container images</a:t>
            </a:r>
          </a:p>
          <a:p>
            <a:pPr marL="342900" indent="-342900">
              <a:buFont typeface="Arial" charset="0"/>
              <a:buChar char="•"/>
            </a:pPr>
            <a:endParaRPr lang="en-US" sz="2000" dirty="0"/>
          </a:p>
          <a:p>
            <a:pPr marL="342900" indent="-342900">
              <a:buFont typeface="Arial" charset="0"/>
              <a:buChar char="•"/>
            </a:pPr>
            <a:r>
              <a:rPr lang="en-US" sz="2000" b="1" dirty="0"/>
              <a:t>Amazon Elastic Container Service </a:t>
            </a:r>
            <a:r>
              <a:rPr lang="en-US" sz="2000" dirty="0"/>
              <a:t>allows you to schedule and run Docker containers on AWS</a:t>
            </a:r>
          </a:p>
          <a:p>
            <a:pPr marL="342900" indent="-342900">
              <a:buFont typeface="Arial" charset="0"/>
              <a:buChar char="•"/>
            </a:pPr>
            <a:endParaRPr lang="en-US" sz="2000" dirty="0"/>
          </a:p>
          <a:p>
            <a:pPr marL="342900" indent="-342900">
              <a:buFont typeface="Arial" charset="0"/>
              <a:buChar char="•"/>
            </a:pPr>
            <a:r>
              <a:rPr lang="en-US" sz="2000" b="1" dirty="0"/>
              <a:t>Amazon Elastic Container Service for Kubernetes </a:t>
            </a:r>
            <a:r>
              <a:rPr lang="en-US" sz="2000" dirty="0"/>
              <a:t>is a managed service for running Kubernetes on AWS</a:t>
            </a:r>
          </a:p>
          <a:p>
            <a:pPr marL="342900" indent="-342900">
              <a:buFont typeface="Arial" charset="0"/>
              <a:buChar char="•"/>
            </a:pPr>
            <a:endParaRPr lang="en-US" sz="2000" dirty="0"/>
          </a:p>
        </p:txBody>
      </p:sp>
    </p:spTree>
    <p:extLst>
      <p:ext uri="{BB962C8B-B14F-4D97-AF65-F5344CB8AC3E}">
        <p14:creationId xmlns:p14="http://schemas.microsoft.com/office/powerpoint/2010/main" val="657821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71FD683-FB9D-D141-83DE-C027001518E4}"/>
              </a:ext>
            </a:extLst>
          </p:cNvPr>
          <p:cNvSpPr/>
          <p:nvPr/>
        </p:nvSpPr>
        <p:spPr>
          <a:xfrm>
            <a:off x="4603271" y="910604"/>
            <a:ext cx="4206268" cy="400833"/>
          </a:xfrm>
          <a:prstGeom prst="roundRect">
            <a:avLst/>
          </a:prstGeom>
          <a:solidFill>
            <a:srgbClr val="FAA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mazon Ember Cd RC" panose="020B0606020204020204" pitchFamily="34" charset="0"/>
                <a:ea typeface="Amazon Ember Cd RC" panose="020B0606020204020204" pitchFamily="34" charset="0"/>
                <a:cs typeface="Amazon Ember Cd RC" panose="020B0606020204020204" pitchFamily="34" charset="0"/>
              </a:rPr>
              <a:t>AMAZON CONTAINER SERVICES</a:t>
            </a:r>
          </a:p>
        </p:txBody>
      </p:sp>
      <p:sp>
        <p:nvSpPr>
          <p:cNvPr id="6" name="Rounded Rectangle 5">
            <a:extLst>
              <a:ext uri="{FF2B5EF4-FFF2-40B4-BE49-F238E27FC236}">
                <a16:creationId xmlns:a16="http://schemas.microsoft.com/office/drawing/2014/main" id="{3F72C1F9-4CC1-0B43-AF08-DF8EEB4B27C4}"/>
              </a:ext>
            </a:extLst>
          </p:cNvPr>
          <p:cNvSpPr/>
          <p:nvPr/>
        </p:nvSpPr>
        <p:spPr>
          <a:xfrm>
            <a:off x="887613" y="1596607"/>
            <a:ext cx="3356975" cy="388307"/>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mazon Ember Cd RC" panose="020B0606020204020204" pitchFamily="34" charset="0"/>
                <a:ea typeface="Amazon Ember Cd RC" panose="020B0606020204020204" pitchFamily="34" charset="0"/>
                <a:cs typeface="Amazon Ember Cd RC" panose="020B0606020204020204" pitchFamily="34" charset="0"/>
              </a:rPr>
              <a:t>Choose your orchestration tool</a:t>
            </a:r>
          </a:p>
        </p:txBody>
      </p:sp>
      <p:pic>
        <p:nvPicPr>
          <p:cNvPr id="7" name="Picture 6">
            <a:extLst>
              <a:ext uri="{FF2B5EF4-FFF2-40B4-BE49-F238E27FC236}">
                <a16:creationId xmlns:a16="http://schemas.microsoft.com/office/drawing/2014/main" id="{E4F476F8-555A-F043-9343-DEE1911047EF}"/>
              </a:ext>
            </a:extLst>
          </p:cNvPr>
          <p:cNvPicPr>
            <a:picLocks noChangeAspect="1"/>
          </p:cNvPicPr>
          <p:nvPr/>
        </p:nvPicPr>
        <p:blipFill>
          <a:blip r:embed="rId2"/>
          <a:stretch>
            <a:fillRect/>
          </a:stretch>
        </p:blipFill>
        <p:spPr>
          <a:xfrm>
            <a:off x="7787325" y="1984914"/>
            <a:ext cx="616260" cy="616260"/>
          </a:xfrm>
          <a:prstGeom prst="rect">
            <a:avLst/>
          </a:prstGeom>
        </p:spPr>
      </p:pic>
      <p:pic>
        <p:nvPicPr>
          <p:cNvPr id="8" name="Content Placeholder 18">
            <a:extLst>
              <a:ext uri="{FF2B5EF4-FFF2-40B4-BE49-F238E27FC236}">
                <a16:creationId xmlns:a16="http://schemas.microsoft.com/office/drawing/2014/main" id="{387A06D4-CA74-F246-B044-BAB586B85CB5}"/>
              </a:ext>
            </a:extLst>
          </p:cNvPr>
          <p:cNvPicPr>
            <a:picLocks noChangeAspect="1"/>
          </p:cNvPicPr>
          <p:nvPr/>
        </p:nvPicPr>
        <p:blipFill>
          <a:blip r:embed="rId3"/>
          <a:stretch>
            <a:fillRect/>
          </a:stretch>
        </p:blipFill>
        <p:spPr>
          <a:xfrm>
            <a:off x="5313908" y="1984914"/>
            <a:ext cx="626874" cy="626874"/>
          </a:xfrm>
          <a:prstGeom prst="rect">
            <a:avLst/>
          </a:prstGeom>
        </p:spPr>
      </p:pic>
      <p:sp>
        <p:nvSpPr>
          <p:cNvPr id="9" name="Oval 8">
            <a:extLst>
              <a:ext uri="{FF2B5EF4-FFF2-40B4-BE49-F238E27FC236}">
                <a16:creationId xmlns:a16="http://schemas.microsoft.com/office/drawing/2014/main" id="{CC993D48-9C01-CC4D-8D28-616153E073D7}"/>
              </a:ext>
            </a:extLst>
          </p:cNvPr>
          <p:cNvSpPr/>
          <p:nvPr/>
        </p:nvSpPr>
        <p:spPr>
          <a:xfrm>
            <a:off x="336789" y="1596607"/>
            <a:ext cx="388307" cy="388307"/>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mazon Ember Cd RC" panose="020B0606020204020204" pitchFamily="34" charset="0"/>
                <a:ea typeface="Amazon Ember Cd RC" panose="020B0606020204020204" pitchFamily="34" charset="0"/>
                <a:cs typeface="Amazon Ember Cd RC" panose="020B0606020204020204" pitchFamily="34" charset="0"/>
              </a:rPr>
              <a:t>1</a:t>
            </a:r>
          </a:p>
        </p:txBody>
      </p:sp>
      <p:pic>
        <p:nvPicPr>
          <p:cNvPr id="16" name="Content Placeholder 18">
            <a:extLst>
              <a:ext uri="{FF2B5EF4-FFF2-40B4-BE49-F238E27FC236}">
                <a16:creationId xmlns:a16="http://schemas.microsoft.com/office/drawing/2014/main" id="{2367E3D8-D68B-9342-9EDF-BE1D95C7A368}"/>
              </a:ext>
            </a:extLst>
          </p:cNvPr>
          <p:cNvPicPr>
            <a:picLocks noChangeAspect="1"/>
          </p:cNvPicPr>
          <p:nvPr/>
        </p:nvPicPr>
        <p:blipFill>
          <a:blip r:embed="rId3"/>
          <a:stretch>
            <a:fillRect/>
          </a:stretch>
        </p:blipFill>
        <p:spPr>
          <a:xfrm>
            <a:off x="4855313" y="3702518"/>
            <a:ext cx="555790" cy="555790"/>
          </a:xfrm>
          <a:prstGeom prst="rect">
            <a:avLst/>
          </a:prstGeom>
        </p:spPr>
      </p:pic>
      <p:pic>
        <p:nvPicPr>
          <p:cNvPr id="17" name="Picture 16">
            <a:extLst>
              <a:ext uri="{FF2B5EF4-FFF2-40B4-BE49-F238E27FC236}">
                <a16:creationId xmlns:a16="http://schemas.microsoft.com/office/drawing/2014/main" id="{8F797F80-DF29-D04B-8071-FD989421D8D7}"/>
              </a:ext>
            </a:extLst>
          </p:cNvPr>
          <p:cNvPicPr>
            <a:picLocks noChangeAspect="1"/>
          </p:cNvPicPr>
          <p:nvPr/>
        </p:nvPicPr>
        <p:blipFill>
          <a:blip r:embed="rId2"/>
          <a:stretch>
            <a:fillRect/>
          </a:stretch>
        </p:blipFill>
        <p:spPr>
          <a:xfrm>
            <a:off x="7310762" y="3702518"/>
            <a:ext cx="625389" cy="625389"/>
          </a:xfrm>
          <a:prstGeom prst="rect">
            <a:avLst/>
          </a:prstGeom>
        </p:spPr>
      </p:pic>
      <p:sp>
        <p:nvSpPr>
          <p:cNvPr id="18" name="Rounded Rectangle 17">
            <a:extLst>
              <a:ext uri="{FF2B5EF4-FFF2-40B4-BE49-F238E27FC236}">
                <a16:creationId xmlns:a16="http://schemas.microsoft.com/office/drawing/2014/main" id="{CB1299E1-FA42-5547-8146-65E21251D506}"/>
              </a:ext>
            </a:extLst>
          </p:cNvPr>
          <p:cNvSpPr/>
          <p:nvPr/>
        </p:nvSpPr>
        <p:spPr>
          <a:xfrm>
            <a:off x="887613" y="3166687"/>
            <a:ext cx="3356975" cy="388307"/>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mazon Ember Cd RC" panose="020B0606020204020204" pitchFamily="34" charset="0"/>
                <a:ea typeface="Amazon Ember Cd RC" panose="020B0606020204020204" pitchFamily="34" charset="0"/>
                <a:cs typeface="Amazon Ember Cd RC" panose="020B0606020204020204" pitchFamily="34" charset="0"/>
              </a:rPr>
              <a:t>Choose your launch type</a:t>
            </a:r>
          </a:p>
        </p:txBody>
      </p:sp>
      <p:sp>
        <p:nvSpPr>
          <p:cNvPr id="19" name="Oval 18">
            <a:extLst>
              <a:ext uri="{FF2B5EF4-FFF2-40B4-BE49-F238E27FC236}">
                <a16:creationId xmlns:a16="http://schemas.microsoft.com/office/drawing/2014/main" id="{6D6C948E-D697-614B-B2A6-F4F04FA05F98}"/>
              </a:ext>
            </a:extLst>
          </p:cNvPr>
          <p:cNvSpPr/>
          <p:nvPr/>
        </p:nvSpPr>
        <p:spPr>
          <a:xfrm>
            <a:off x="336789" y="3145122"/>
            <a:ext cx="388307" cy="388307"/>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mazon Ember Cd RC" panose="020B0606020204020204" pitchFamily="34" charset="0"/>
                <a:ea typeface="Amazon Ember Cd RC" panose="020B0606020204020204" pitchFamily="34" charset="0"/>
                <a:cs typeface="Amazon Ember Cd RC" panose="020B0606020204020204" pitchFamily="34" charset="0"/>
              </a:rPr>
              <a:t>2</a:t>
            </a:r>
          </a:p>
        </p:txBody>
      </p:sp>
      <p:pic>
        <p:nvPicPr>
          <p:cNvPr id="20" name="Picture 19">
            <a:extLst>
              <a:ext uri="{FF2B5EF4-FFF2-40B4-BE49-F238E27FC236}">
                <a16:creationId xmlns:a16="http://schemas.microsoft.com/office/drawing/2014/main" id="{0B7C2093-8288-9B49-B1A1-63B653D4EC83}"/>
              </a:ext>
            </a:extLst>
          </p:cNvPr>
          <p:cNvPicPr>
            <a:picLocks noChangeAspect="1"/>
          </p:cNvPicPr>
          <p:nvPr/>
        </p:nvPicPr>
        <p:blipFill>
          <a:blip r:embed="rId4"/>
          <a:stretch>
            <a:fillRect/>
          </a:stretch>
        </p:blipFill>
        <p:spPr>
          <a:xfrm>
            <a:off x="8302667" y="3707161"/>
            <a:ext cx="723191" cy="723191"/>
          </a:xfrm>
          <a:prstGeom prst="rect">
            <a:avLst/>
          </a:prstGeom>
        </p:spPr>
      </p:pic>
      <p:pic>
        <p:nvPicPr>
          <p:cNvPr id="21" name="Picture 20">
            <a:extLst>
              <a:ext uri="{FF2B5EF4-FFF2-40B4-BE49-F238E27FC236}">
                <a16:creationId xmlns:a16="http://schemas.microsoft.com/office/drawing/2014/main" id="{B2CA9C13-F4BC-CF4A-B77E-3AF190D8C257}"/>
              </a:ext>
            </a:extLst>
          </p:cNvPr>
          <p:cNvPicPr>
            <a:picLocks noChangeAspect="1"/>
          </p:cNvPicPr>
          <p:nvPr/>
        </p:nvPicPr>
        <p:blipFill>
          <a:blip r:embed="rId2"/>
          <a:stretch>
            <a:fillRect/>
          </a:stretch>
        </p:blipFill>
        <p:spPr>
          <a:xfrm>
            <a:off x="8664262" y="3561014"/>
            <a:ext cx="372237" cy="372237"/>
          </a:xfrm>
          <a:prstGeom prst="rect">
            <a:avLst/>
          </a:prstGeom>
        </p:spPr>
      </p:pic>
      <p:pic>
        <p:nvPicPr>
          <p:cNvPr id="22" name="Content Placeholder 18">
            <a:extLst>
              <a:ext uri="{FF2B5EF4-FFF2-40B4-BE49-F238E27FC236}">
                <a16:creationId xmlns:a16="http://schemas.microsoft.com/office/drawing/2014/main" id="{1C745EAF-F32D-2040-92A6-F92601C104B4}"/>
              </a:ext>
            </a:extLst>
          </p:cNvPr>
          <p:cNvPicPr>
            <a:picLocks noChangeAspect="1"/>
          </p:cNvPicPr>
          <p:nvPr/>
        </p:nvPicPr>
        <p:blipFill>
          <a:blip r:embed="rId3"/>
          <a:stretch>
            <a:fillRect/>
          </a:stretch>
        </p:blipFill>
        <p:spPr>
          <a:xfrm>
            <a:off x="6248959" y="3579842"/>
            <a:ext cx="334580" cy="334580"/>
          </a:xfrm>
          <a:prstGeom prst="rect">
            <a:avLst/>
          </a:prstGeom>
        </p:spPr>
      </p:pic>
      <p:sp>
        <p:nvSpPr>
          <p:cNvPr id="23" name="Rounded Rectangle 22">
            <a:extLst>
              <a:ext uri="{FF2B5EF4-FFF2-40B4-BE49-F238E27FC236}">
                <a16:creationId xmlns:a16="http://schemas.microsoft.com/office/drawing/2014/main" id="{D6274AFD-9A60-D54C-985D-495B3B7E7246}"/>
              </a:ext>
            </a:extLst>
          </p:cNvPr>
          <p:cNvSpPr/>
          <p:nvPr/>
        </p:nvSpPr>
        <p:spPr>
          <a:xfrm>
            <a:off x="5237696" y="1667620"/>
            <a:ext cx="779299" cy="219081"/>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mazon Ember Cd RC" panose="020B0606020204020204" pitchFamily="34" charset="0"/>
                <a:ea typeface="Amazon Ember Cd RC" panose="020B0606020204020204" pitchFamily="34" charset="0"/>
                <a:cs typeface="Amazon Ember Cd RC" panose="020B0606020204020204" pitchFamily="34" charset="0"/>
              </a:rPr>
              <a:t>ECS</a:t>
            </a:r>
          </a:p>
        </p:txBody>
      </p:sp>
      <p:sp>
        <p:nvSpPr>
          <p:cNvPr id="24" name="Rounded Rectangle 23">
            <a:extLst>
              <a:ext uri="{FF2B5EF4-FFF2-40B4-BE49-F238E27FC236}">
                <a16:creationId xmlns:a16="http://schemas.microsoft.com/office/drawing/2014/main" id="{133D69C6-BB1F-ED41-B3B0-276BC4112600}"/>
              </a:ext>
            </a:extLst>
          </p:cNvPr>
          <p:cNvSpPr/>
          <p:nvPr/>
        </p:nvSpPr>
        <p:spPr>
          <a:xfrm>
            <a:off x="7674519" y="1667619"/>
            <a:ext cx="779299" cy="219081"/>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mazon Ember Cd RC" panose="020B0606020204020204" pitchFamily="34" charset="0"/>
                <a:ea typeface="Amazon Ember Cd RC" panose="020B0606020204020204" pitchFamily="34" charset="0"/>
                <a:cs typeface="Amazon Ember Cd RC" panose="020B0606020204020204" pitchFamily="34" charset="0"/>
              </a:rPr>
              <a:t>EKS</a:t>
            </a:r>
          </a:p>
        </p:txBody>
      </p:sp>
      <p:sp>
        <p:nvSpPr>
          <p:cNvPr id="25" name="Rounded Rectangle 24">
            <a:extLst>
              <a:ext uri="{FF2B5EF4-FFF2-40B4-BE49-F238E27FC236}">
                <a16:creationId xmlns:a16="http://schemas.microsoft.com/office/drawing/2014/main" id="{FE7A511E-FE73-864D-9079-481DC31AE351}"/>
              </a:ext>
            </a:extLst>
          </p:cNvPr>
          <p:cNvSpPr/>
          <p:nvPr/>
        </p:nvSpPr>
        <p:spPr>
          <a:xfrm>
            <a:off x="4717856" y="3240993"/>
            <a:ext cx="779299" cy="219081"/>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Amazon Ember Cd RC" panose="020B0606020204020204" pitchFamily="34" charset="0"/>
                <a:ea typeface="Amazon Ember Cd RC" panose="020B0606020204020204" pitchFamily="34" charset="0"/>
                <a:cs typeface="Amazon Ember Cd RC" panose="020B0606020204020204" pitchFamily="34" charset="0"/>
              </a:rPr>
              <a:t>EC2</a:t>
            </a:r>
          </a:p>
        </p:txBody>
      </p:sp>
      <p:sp>
        <p:nvSpPr>
          <p:cNvPr id="26" name="Rounded Rectangle 25">
            <a:extLst>
              <a:ext uri="{FF2B5EF4-FFF2-40B4-BE49-F238E27FC236}">
                <a16:creationId xmlns:a16="http://schemas.microsoft.com/office/drawing/2014/main" id="{4A3A2F36-7EDC-9541-8AA7-C19E37D68362}"/>
              </a:ext>
            </a:extLst>
          </p:cNvPr>
          <p:cNvSpPr/>
          <p:nvPr/>
        </p:nvSpPr>
        <p:spPr>
          <a:xfrm>
            <a:off x="5882314" y="3240992"/>
            <a:ext cx="779299" cy="219081"/>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latin typeface="Amazon Ember Cd RC" panose="020B0606020204020204" pitchFamily="34" charset="0"/>
                <a:ea typeface="Amazon Ember Cd RC" panose="020B0606020204020204" pitchFamily="34" charset="0"/>
                <a:cs typeface="Amazon Ember Cd RC" panose="020B0606020204020204" pitchFamily="34" charset="0"/>
              </a:rPr>
              <a:t>Fargate</a:t>
            </a:r>
            <a:endParaRPr lang="en-US" sz="1400" dirty="0">
              <a:latin typeface="Amazon Ember Cd RC" panose="020B0606020204020204" pitchFamily="34" charset="0"/>
              <a:ea typeface="Amazon Ember Cd RC" panose="020B0606020204020204" pitchFamily="34" charset="0"/>
              <a:cs typeface="Amazon Ember Cd RC" panose="020B0606020204020204" pitchFamily="34" charset="0"/>
            </a:endParaRPr>
          </a:p>
        </p:txBody>
      </p:sp>
      <p:sp>
        <p:nvSpPr>
          <p:cNvPr id="27" name="Rounded Rectangle 26">
            <a:extLst>
              <a:ext uri="{FF2B5EF4-FFF2-40B4-BE49-F238E27FC236}">
                <a16:creationId xmlns:a16="http://schemas.microsoft.com/office/drawing/2014/main" id="{3E5F3934-DB53-AB4F-B97E-4EA811804861}"/>
              </a:ext>
            </a:extLst>
          </p:cNvPr>
          <p:cNvSpPr/>
          <p:nvPr/>
        </p:nvSpPr>
        <p:spPr>
          <a:xfrm>
            <a:off x="7201424" y="3240991"/>
            <a:ext cx="779299" cy="219081"/>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Amazon Ember Cd RC" panose="020B0606020204020204" pitchFamily="34" charset="0"/>
                <a:ea typeface="Amazon Ember Cd RC" panose="020B0606020204020204" pitchFamily="34" charset="0"/>
                <a:cs typeface="Amazon Ember Cd RC" panose="020B0606020204020204" pitchFamily="34" charset="0"/>
              </a:rPr>
              <a:t>EC2</a:t>
            </a:r>
          </a:p>
        </p:txBody>
      </p:sp>
      <p:sp>
        <p:nvSpPr>
          <p:cNvPr id="28" name="Rounded Rectangle 27">
            <a:extLst>
              <a:ext uri="{FF2B5EF4-FFF2-40B4-BE49-F238E27FC236}">
                <a16:creationId xmlns:a16="http://schemas.microsoft.com/office/drawing/2014/main" id="{AAC06666-9A35-A84A-B2F5-466C6536F099}"/>
              </a:ext>
            </a:extLst>
          </p:cNvPr>
          <p:cNvSpPr/>
          <p:nvPr/>
        </p:nvSpPr>
        <p:spPr>
          <a:xfrm>
            <a:off x="8241416" y="3225425"/>
            <a:ext cx="779299" cy="219081"/>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latin typeface="Amazon Ember Cd RC" panose="020B0606020204020204" pitchFamily="34" charset="0"/>
                <a:ea typeface="Amazon Ember Cd RC" panose="020B0606020204020204" pitchFamily="34" charset="0"/>
                <a:cs typeface="Amazon Ember Cd RC" panose="020B0606020204020204" pitchFamily="34" charset="0"/>
              </a:rPr>
              <a:t>Fargate</a:t>
            </a:r>
            <a:endParaRPr lang="en-US" sz="1400" dirty="0">
              <a:latin typeface="Amazon Ember Cd RC" panose="020B0606020204020204" pitchFamily="34" charset="0"/>
              <a:ea typeface="Amazon Ember Cd RC" panose="020B0606020204020204" pitchFamily="34" charset="0"/>
              <a:cs typeface="Amazon Ember Cd RC" panose="020B0606020204020204" pitchFamily="34" charset="0"/>
            </a:endParaRPr>
          </a:p>
        </p:txBody>
      </p:sp>
      <p:pic>
        <p:nvPicPr>
          <p:cNvPr id="29" name="Picture 28">
            <a:extLst>
              <a:ext uri="{FF2B5EF4-FFF2-40B4-BE49-F238E27FC236}">
                <a16:creationId xmlns:a16="http://schemas.microsoft.com/office/drawing/2014/main" id="{E11BEACF-1714-264B-BDDF-A618179EA951}"/>
              </a:ext>
            </a:extLst>
          </p:cNvPr>
          <p:cNvPicPr>
            <a:picLocks noChangeAspect="1"/>
          </p:cNvPicPr>
          <p:nvPr/>
        </p:nvPicPr>
        <p:blipFill>
          <a:blip r:embed="rId4"/>
          <a:stretch>
            <a:fillRect/>
          </a:stretch>
        </p:blipFill>
        <p:spPr>
          <a:xfrm>
            <a:off x="5938422" y="3680640"/>
            <a:ext cx="723191" cy="723191"/>
          </a:xfrm>
          <a:prstGeom prst="rect">
            <a:avLst/>
          </a:prstGeom>
        </p:spPr>
      </p:pic>
      <p:cxnSp>
        <p:nvCxnSpPr>
          <p:cNvPr id="31" name="Straight Arrow Connector 30">
            <a:extLst>
              <a:ext uri="{FF2B5EF4-FFF2-40B4-BE49-F238E27FC236}">
                <a16:creationId xmlns:a16="http://schemas.microsoft.com/office/drawing/2014/main" id="{8D01B5ED-4B47-8B4E-971A-EC77D8EA3128}"/>
              </a:ext>
            </a:extLst>
          </p:cNvPr>
          <p:cNvCxnSpPr/>
          <p:nvPr/>
        </p:nvCxnSpPr>
        <p:spPr>
          <a:xfrm flipH="1">
            <a:off x="5133208" y="2611788"/>
            <a:ext cx="277895" cy="5333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69F70C1C-EEBB-6C4A-8457-222461AF0A92}"/>
              </a:ext>
            </a:extLst>
          </p:cNvPr>
          <p:cNvCxnSpPr/>
          <p:nvPr/>
        </p:nvCxnSpPr>
        <p:spPr>
          <a:xfrm flipH="1">
            <a:off x="7623315" y="2611788"/>
            <a:ext cx="277895" cy="5333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F3D43E3A-49DA-764E-AE02-3941C81843A7}"/>
              </a:ext>
            </a:extLst>
          </p:cNvPr>
          <p:cNvCxnSpPr>
            <a:cxnSpLocks/>
          </p:cNvCxnSpPr>
          <p:nvPr/>
        </p:nvCxnSpPr>
        <p:spPr>
          <a:xfrm>
            <a:off x="5842242" y="2629483"/>
            <a:ext cx="318810" cy="461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E85791FF-F07C-BE4C-8B0E-D58CF3E693FF}"/>
              </a:ext>
            </a:extLst>
          </p:cNvPr>
          <p:cNvCxnSpPr>
            <a:cxnSpLocks/>
          </p:cNvCxnSpPr>
          <p:nvPr/>
        </p:nvCxnSpPr>
        <p:spPr>
          <a:xfrm>
            <a:off x="8312255" y="2647680"/>
            <a:ext cx="318810" cy="461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itle 12">
            <a:extLst>
              <a:ext uri="{FF2B5EF4-FFF2-40B4-BE49-F238E27FC236}">
                <a16:creationId xmlns:a16="http://schemas.microsoft.com/office/drawing/2014/main" id="{93549628-4D13-1842-B620-0819C22973D7}"/>
              </a:ext>
            </a:extLst>
          </p:cNvPr>
          <p:cNvSpPr>
            <a:spLocks noGrp="1"/>
          </p:cNvSpPr>
          <p:nvPr>
            <p:ph type="title"/>
          </p:nvPr>
        </p:nvSpPr>
        <p:spPr/>
        <p:txBody>
          <a:bodyPr/>
          <a:lstStyle/>
          <a:p>
            <a:r>
              <a:rPr lang="en-US" dirty="0">
                <a:solidFill>
                  <a:schemeClr val="tx1"/>
                </a:solidFill>
              </a:rPr>
              <a:t>We give you the power to choose:</a:t>
            </a:r>
          </a:p>
        </p:txBody>
      </p:sp>
    </p:spTree>
    <p:extLst>
      <p:ext uri="{BB962C8B-B14F-4D97-AF65-F5344CB8AC3E}">
        <p14:creationId xmlns:p14="http://schemas.microsoft.com/office/powerpoint/2010/main" val="2741080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13505" y="4220334"/>
            <a:ext cx="1946319" cy="299258"/>
          </a:xfrm>
        </p:spPr>
        <p:txBody>
          <a:bodyPr/>
          <a:lstStyle/>
          <a:p>
            <a:pPr algn="ctr"/>
            <a:r>
              <a:rPr lang="en-US" dirty="0"/>
              <a:t>Local Laptop</a:t>
            </a:r>
          </a:p>
        </p:txBody>
      </p:sp>
      <p:sp>
        <p:nvSpPr>
          <p:cNvPr id="8" name="Content Placeholder 7"/>
          <p:cNvSpPr>
            <a:spLocks noGrp="1"/>
          </p:cNvSpPr>
          <p:nvPr>
            <p:ph sz="quarter" idx="11"/>
          </p:nvPr>
        </p:nvSpPr>
        <p:spPr>
          <a:xfrm>
            <a:off x="2465634" y="4220334"/>
            <a:ext cx="1947672" cy="299258"/>
          </a:xfrm>
        </p:spPr>
        <p:txBody>
          <a:bodyPr/>
          <a:lstStyle/>
          <a:p>
            <a:pPr algn="ctr"/>
            <a:r>
              <a:rPr lang="en-US" dirty="0"/>
              <a:t>Staging / QA</a:t>
            </a:r>
          </a:p>
        </p:txBody>
      </p:sp>
      <p:sp>
        <p:nvSpPr>
          <p:cNvPr id="9" name="Content Placeholder 8"/>
          <p:cNvSpPr>
            <a:spLocks noGrp="1"/>
          </p:cNvSpPr>
          <p:nvPr>
            <p:ph sz="quarter" idx="12"/>
          </p:nvPr>
        </p:nvSpPr>
        <p:spPr>
          <a:xfrm>
            <a:off x="4593768" y="4220334"/>
            <a:ext cx="1947672" cy="299258"/>
          </a:xfrm>
        </p:spPr>
        <p:txBody>
          <a:bodyPr/>
          <a:lstStyle/>
          <a:p>
            <a:pPr algn="ctr"/>
            <a:r>
              <a:rPr lang="en-US" dirty="0"/>
              <a:t>Production</a:t>
            </a:r>
          </a:p>
          <a:p>
            <a:pPr algn="ctr"/>
            <a:endParaRPr lang="en-US" dirty="0"/>
          </a:p>
        </p:txBody>
      </p:sp>
      <p:sp>
        <p:nvSpPr>
          <p:cNvPr id="10" name="Content Placeholder 9"/>
          <p:cNvSpPr>
            <a:spLocks noGrp="1"/>
          </p:cNvSpPr>
          <p:nvPr>
            <p:ph sz="quarter" idx="13"/>
          </p:nvPr>
        </p:nvSpPr>
        <p:spPr>
          <a:xfrm>
            <a:off x="7174126" y="4220334"/>
            <a:ext cx="958562" cy="299258"/>
          </a:xfrm>
        </p:spPr>
        <p:txBody>
          <a:bodyPr/>
          <a:lstStyle/>
          <a:p>
            <a:pPr algn="ctr"/>
            <a:r>
              <a:rPr lang="en-US" dirty="0"/>
              <a:t>On-</a:t>
            </a:r>
            <a:r>
              <a:rPr lang="en-US" dirty="0" err="1"/>
              <a:t>Prem</a:t>
            </a:r>
            <a:endParaRPr lang="en-US" dirty="0"/>
          </a:p>
          <a:p>
            <a:pPr algn="ctr"/>
            <a:endParaRPr lang="en-US" dirty="0"/>
          </a:p>
        </p:txBody>
      </p:sp>
      <p:sp>
        <p:nvSpPr>
          <p:cNvPr id="6" name="Title 5"/>
          <p:cNvSpPr>
            <a:spLocks noGrp="1"/>
          </p:cNvSpPr>
          <p:nvPr>
            <p:ph type="title"/>
          </p:nvPr>
        </p:nvSpPr>
        <p:spPr>
          <a:xfrm>
            <a:off x="356615" y="235488"/>
            <a:ext cx="8449056" cy="469830"/>
          </a:xfrm>
        </p:spPr>
        <p:txBody>
          <a:bodyPr/>
          <a:lstStyle/>
          <a:p>
            <a:r>
              <a:rPr lang="en-US" dirty="0"/>
              <a:t>It worked on my machine, why not in production?</a:t>
            </a:r>
          </a:p>
        </p:txBody>
      </p:sp>
      <p:sp>
        <p:nvSpPr>
          <p:cNvPr id="24" name="Content Placeholder 6"/>
          <p:cNvSpPr txBox="1">
            <a:spLocks/>
          </p:cNvSpPr>
          <p:nvPr/>
        </p:nvSpPr>
        <p:spPr>
          <a:xfrm>
            <a:off x="1089372" y="2120363"/>
            <a:ext cx="692636" cy="299258"/>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v6.0.0</a:t>
            </a:r>
          </a:p>
        </p:txBody>
      </p:sp>
      <p:sp>
        <p:nvSpPr>
          <p:cNvPr id="25" name="Content Placeholder 6"/>
          <p:cNvSpPr txBox="1">
            <a:spLocks/>
          </p:cNvSpPr>
          <p:nvPr/>
        </p:nvSpPr>
        <p:spPr>
          <a:xfrm>
            <a:off x="3184509" y="2120363"/>
            <a:ext cx="692636" cy="299258"/>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v7.0.0</a:t>
            </a:r>
          </a:p>
        </p:txBody>
      </p:sp>
      <p:sp>
        <p:nvSpPr>
          <p:cNvPr id="26" name="Content Placeholder 6"/>
          <p:cNvSpPr txBox="1">
            <a:spLocks/>
          </p:cNvSpPr>
          <p:nvPr/>
        </p:nvSpPr>
        <p:spPr>
          <a:xfrm>
            <a:off x="5276117" y="2120363"/>
            <a:ext cx="692636" cy="299258"/>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v4.0.0</a:t>
            </a:r>
          </a:p>
        </p:txBody>
      </p:sp>
      <p:sp>
        <p:nvSpPr>
          <p:cNvPr id="27" name="Content Placeholder 6"/>
          <p:cNvSpPr txBox="1">
            <a:spLocks/>
          </p:cNvSpPr>
          <p:nvPr/>
        </p:nvSpPr>
        <p:spPr>
          <a:xfrm>
            <a:off x="7356115" y="2120363"/>
            <a:ext cx="692636" cy="299258"/>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Roboto Condensed" charset="0"/>
                <a:ea typeface="Roboto Condensed" charset="0"/>
                <a:cs typeface="Roboto Condense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v7.0.0</a:t>
            </a:r>
          </a:p>
        </p:txBody>
      </p:sp>
      <p:pic>
        <p:nvPicPr>
          <p:cNvPr id="36" name="Picture Placeholder 16">
            <a:extLst>
              <a:ext uri="{FF2B5EF4-FFF2-40B4-BE49-F238E27FC236}">
                <a16:creationId xmlns:a16="http://schemas.microsoft.com/office/drawing/2014/main" id="{7465E535-992D-C14D-90A6-74B6C25340A2}"/>
              </a:ext>
            </a:extLst>
          </p:cNvPr>
          <p:cNvPicPr>
            <a:picLocks noChangeAspect="1"/>
          </p:cNvPicPr>
          <p:nvPr/>
        </p:nvPicPr>
        <p:blipFill>
          <a:blip r:embed="rId2">
            <a:extLst>
              <a:ext uri="{28A0092B-C50C-407E-A947-70E740481C1C}">
                <a14:useLocalDpi xmlns:a14="http://schemas.microsoft.com/office/drawing/2010/main" val="0"/>
              </a:ext>
            </a:extLst>
          </a:blip>
          <a:srcRect l="5952" r="5952"/>
          <a:stretch>
            <a:fillRect/>
          </a:stretch>
        </p:blipFill>
        <p:spPr>
          <a:xfrm>
            <a:off x="2614635" y="2419621"/>
            <a:ext cx="1746504" cy="1746504"/>
          </a:xfrm>
          <a:prstGeom prst="rect">
            <a:avLst/>
          </a:prstGeom>
        </p:spPr>
      </p:pic>
      <p:pic>
        <p:nvPicPr>
          <p:cNvPr id="37" name="Picture Placeholder 17">
            <a:extLst>
              <a:ext uri="{FF2B5EF4-FFF2-40B4-BE49-F238E27FC236}">
                <a16:creationId xmlns:a16="http://schemas.microsoft.com/office/drawing/2014/main" id="{8142E658-A5B6-0247-9286-AAFCD092D081}"/>
              </a:ext>
            </a:extLst>
          </p:cNvPr>
          <p:cNvPicPr>
            <a:picLocks noChangeAspect="1"/>
          </p:cNvPicPr>
          <p:nvPr/>
        </p:nvPicPr>
        <p:blipFill>
          <a:blip r:embed="rId2">
            <a:extLst>
              <a:ext uri="{28A0092B-C50C-407E-A947-70E740481C1C}">
                <a14:useLocalDpi xmlns:a14="http://schemas.microsoft.com/office/drawing/2010/main" val="0"/>
              </a:ext>
            </a:extLst>
          </a:blip>
          <a:srcRect l="5952" r="5952"/>
          <a:stretch>
            <a:fillRect/>
          </a:stretch>
        </p:blipFill>
        <p:spPr>
          <a:xfrm>
            <a:off x="4766121" y="2419621"/>
            <a:ext cx="1746504" cy="1746504"/>
          </a:xfrm>
          <a:prstGeom prst="rect">
            <a:avLst/>
          </a:prstGeom>
        </p:spPr>
      </p:pic>
      <p:pic>
        <p:nvPicPr>
          <p:cNvPr id="38" name="Picture Placeholder 18">
            <a:extLst>
              <a:ext uri="{FF2B5EF4-FFF2-40B4-BE49-F238E27FC236}">
                <a16:creationId xmlns:a16="http://schemas.microsoft.com/office/drawing/2014/main" id="{69E351FE-8C0F-214D-80B7-744CD3AE0413}"/>
              </a:ext>
            </a:extLst>
          </p:cNvPr>
          <p:cNvPicPr>
            <a:picLocks noChangeAspect="1"/>
          </p:cNvPicPr>
          <p:nvPr/>
        </p:nvPicPr>
        <p:blipFill>
          <a:blip r:embed="rId2">
            <a:extLst>
              <a:ext uri="{28A0092B-C50C-407E-A947-70E740481C1C}">
                <a14:useLocalDpi xmlns:a14="http://schemas.microsoft.com/office/drawing/2010/main" val="0"/>
              </a:ext>
            </a:extLst>
          </a:blip>
          <a:srcRect l="5952" r="5952"/>
          <a:stretch>
            <a:fillRect/>
          </a:stretch>
        </p:blipFill>
        <p:spPr>
          <a:xfrm>
            <a:off x="6917606" y="2419621"/>
            <a:ext cx="1746504" cy="1746504"/>
          </a:xfrm>
          <a:prstGeom prst="rect">
            <a:avLst/>
          </a:prstGeom>
        </p:spPr>
      </p:pic>
      <p:pic>
        <p:nvPicPr>
          <p:cNvPr id="39" name="Picture Placeholder 36">
            <a:extLst>
              <a:ext uri="{FF2B5EF4-FFF2-40B4-BE49-F238E27FC236}">
                <a16:creationId xmlns:a16="http://schemas.microsoft.com/office/drawing/2014/main" id="{F224140C-16F5-C243-A6F0-273D7A783897}"/>
              </a:ext>
            </a:extLst>
          </p:cNvPr>
          <p:cNvPicPr>
            <a:picLocks noChangeAspect="1"/>
          </p:cNvPicPr>
          <p:nvPr/>
        </p:nvPicPr>
        <p:blipFill>
          <a:blip r:embed="rId3"/>
          <a:srcRect/>
          <a:stretch>
            <a:fillRect/>
          </a:stretch>
        </p:blipFill>
        <p:spPr>
          <a:xfrm>
            <a:off x="450793" y="2419621"/>
            <a:ext cx="1746504" cy="1746504"/>
          </a:xfrm>
          <a:prstGeom prst="rect">
            <a:avLst/>
          </a:prstGeom>
        </p:spPr>
      </p:pic>
      <p:pic>
        <p:nvPicPr>
          <p:cNvPr id="40" name="Picture 39">
            <a:extLst>
              <a:ext uri="{FF2B5EF4-FFF2-40B4-BE49-F238E27FC236}">
                <a16:creationId xmlns:a16="http://schemas.microsoft.com/office/drawing/2014/main" id="{3C37B8E6-6475-AA40-8CBC-DE629EC73FB8}"/>
              </a:ext>
            </a:extLst>
          </p:cNvPr>
          <p:cNvPicPr>
            <a:picLocks noChangeAspect="1"/>
          </p:cNvPicPr>
          <p:nvPr/>
        </p:nvPicPr>
        <p:blipFill>
          <a:blip r:embed="rId4"/>
          <a:stretch>
            <a:fillRect/>
          </a:stretch>
        </p:blipFill>
        <p:spPr>
          <a:xfrm>
            <a:off x="937426" y="1515759"/>
            <a:ext cx="898475" cy="550395"/>
          </a:xfrm>
          <a:prstGeom prst="rect">
            <a:avLst/>
          </a:prstGeom>
        </p:spPr>
      </p:pic>
      <p:pic>
        <p:nvPicPr>
          <p:cNvPr id="41" name="Picture 40">
            <a:extLst>
              <a:ext uri="{FF2B5EF4-FFF2-40B4-BE49-F238E27FC236}">
                <a16:creationId xmlns:a16="http://schemas.microsoft.com/office/drawing/2014/main" id="{74ECA1BB-C31A-1046-9116-F0FF27A25F09}"/>
              </a:ext>
            </a:extLst>
          </p:cNvPr>
          <p:cNvPicPr>
            <a:picLocks noChangeAspect="1"/>
          </p:cNvPicPr>
          <p:nvPr/>
        </p:nvPicPr>
        <p:blipFill>
          <a:blip r:embed="rId4"/>
          <a:stretch>
            <a:fillRect/>
          </a:stretch>
        </p:blipFill>
        <p:spPr>
          <a:xfrm>
            <a:off x="3081589" y="1515758"/>
            <a:ext cx="898475" cy="550395"/>
          </a:xfrm>
          <a:prstGeom prst="rect">
            <a:avLst/>
          </a:prstGeom>
        </p:spPr>
      </p:pic>
      <p:pic>
        <p:nvPicPr>
          <p:cNvPr id="42" name="Picture 41">
            <a:extLst>
              <a:ext uri="{FF2B5EF4-FFF2-40B4-BE49-F238E27FC236}">
                <a16:creationId xmlns:a16="http://schemas.microsoft.com/office/drawing/2014/main" id="{3A9064AB-8C5C-3F4D-9F22-023827D3EACF}"/>
              </a:ext>
            </a:extLst>
          </p:cNvPr>
          <p:cNvPicPr>
            <a:picLocks noChangeAspect="1"/>
          </p:cNvPicPr>
          <p:nvPr/>
        </p:nvPicPr>
        <p:blipFill>
          <a:blip r:embed="rId4"/>
          <a:stretch>
            <a:fillRect/>
          </a:stretch>
        </p:blipFill>
        <p:spPr>
          <a:xfrm>
            <a:off x="5118366" y="1515757"/>
            <a:ext cx="898475" cy="550395"/>
          </a:xfrm>
          <a:prstGeom prst="rect">
            <a:avLst/>
          </a:prstGeom>
        </p:spPr>
      </p:pic>
      <p:pic>
        <p:nvPicPr>
          <p:cNvPr id="43" name="Picture 42">
            <a:extLst>
              <a:ext uri="{FF2B5EF4-FFF2-40B4-BE49-F238E27FC236}">
                <a16:creationId xmlns:a16="http://schemas.microsoft.com/office/drawing/2014/main" id="{7C6E1502-1DFB-234C-AB08-F165A9EA0467}"/>
              </a:ext>
            </a:extLst>
          </p:cNvPr>
          <p:cNvPicPr>
            <a:picLocks noChangeAspect="1"/>
          </p:cNvPicPr>
          <p:nvPr/>
        </p:nvPicPr>
        <p:blipFill>
          <a:blip r:embed="rId4"/>
          <a:stretch>
            <a:fillRect/>
          </a:stretch>
        </p:blipFill>
        <p:spPr>
          <a:xfrm>
            <a:off x="7204169" y="1515756"/>
            <a:ext cx="898475" cy="550395"/>
          </a:xfrm>
          <a:prstGeom prst="rect">
            <a:avLst/>
          </a:prstGeom>
        </p:spPr>
      </p:pic>
    </p:spTree>
    <p:extLst>
      <p:ext uri="{BB962C8B-B14F-4D97-AF65-F5344CB8AC3E}">
        <p14:creationId xmlns:p14="http://schemas.microsoft.com/office/powerpoint/2010/main" val="208186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The awesome-</a:t>
            </a:r>
            <a:r>
              <a:rPr lang="en-US" dirty="0" err="1">
                <a:solidFill>
                  <a:schemeClr val="tx1"/>
                </a:solidFill>
                <a:latin typeface="Amazon Ember" panose="020B0603020204020204" pitchFamily="34" charset="0"/>
                <a:ea typeface="Amazon Ember" panose="020B0603020204020204" pitchFamily="34" charset="0"/>
                <a:cs typeface="Amazon Ember" panose="020B0603020204020204" pitchFamily="34" charset="0"/>
              </a:rPr>
              <a:t>ecs</a:t>
            </a:r>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 project:</a:t>
            </a:r>
          </a:p>
        </p:txBody>
      </p:sp>
      <p:sp>
        <p:nvSpPr>
          <p:cNvPr id="3" name="Content Placeholder 2"/>
          <p:cNvSpPr>
            <a:spLocks noGrp="1"/>
          </p:cNvSpPr>
          <p:nvPr>
            <p:ph idx="1"/>
          </p:nvPr>
        </p:nvSpPr>
        <p:spPr>
          <a:xfrm>
            <a:off x="336789" y="1115219"/>
            <a:ext cx="7886700" cy="729329"/>
          </a:xfrm>
        </p:spPr>
        <p:txBody>
          <a:bodyPr>
            <a:normAutofit fontScale="85000" lnSpcReduction="10000"/>
          </a:bodyPr>
          <a:lstStyle/>
          <a:p>
            <a:r>
              <a:rPr lang="en-US" sz="3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hlinkClick r:id="rId2"/>
              </a:rPr>
              <a:t>https://github.com/nathanpeck/awesome-ecs</a:t>
            </a:r>
            <a:r>
              <a:rPr lang="en-US" sz="33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32" y="1763268"/>
            <a:ext cx="5746816" cy="2729498"/>
          </a:xfrm>
          <a:prstGeom prst="rect">
            <a:avLst/>
          </a:prstGeom>
        </p:spPr>
      </p:pic>
    </p:spTree>
    <p:extLst>
      <p:ext uri="{BB962C8B-B14F-4D97-AF65-F5344CB8AC3E}">
        <p14:creationId xmlns:p14="http://schemas.microsoft.com/office/powerpoint/2010/main" val="771744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We want to hear from all of you!</a:t>
            </a:r>
          </a:p>
        </p:txBody>
      </p:sp>
      <p:sp>
        <p:nvSpPr>
          <p:cNvPr id="4" name="Content Placeholder 3"/>
          <p:cNvSpPr>
            <a:spLocks noGrp="1"/>
          </p:cNvSpPr>
          <p:nvPr>
            <p:ph idx="1"/>
          </p:nvPr>
        </p:nvSpPr>
        <p:spPr>
          <a:xfrm>
            <a:off x="336789" y="867092"/>
            <a:ext cx="8205304" cy="3553926"/>
          </a:xfrm>
        </p:spPr>
        <p:txBody>
          <a:bodyPr/>
          <a:lstStyle/>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More focus on supporting Tasks as compute primitive, more focus on removing undifferentiated heavy lifting.</a:t>
            </a:r>
          </a:p>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Our roadmap is driven by feedback: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96" y="2213626"/>
            <a:ext cx="3271337" cy="249508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90" y="2213626"/>
            <a:ext cx="3821029" cy="2399312"/>
          </a:xfrm>
          <a:prstGeom prst="rect">
            <a:avLst/>
          </a:prstGeom>
        </p:spPr>
      </p:pic>
    </p:spTree>
    <p:extLst>
      <p:ext uri="{BB962C8B-B14F-4D97-AF65-F5344CB8AC3E}">
        <p14:creationId xmlns:p14="http://schemas.microsoft.com/office/powerpoint/2010/main" val="1172600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498" y="3185421"/>
            <a:ext cx="606224" cy="606224"/>
          </a:xfrm>
          <a:prstGeom prst="rect">
            <a:avLst/>
          </a:prstGeom>
        </p:spPr>
      </p:pic>
      <p:sp>
        <p:nvSpPr>
          <p:cNvPr id="19" name="Rounded Rectangle 18"/>
          <p:cNvSpPr/>
          <p:nvPr/>
        </p:nvSpPr>
        <p:spPr>
          <a:xfrm>
            <a:off x="7284092" y="2792300"/>
            <a:ext cx="1141402" cy="1916918"/>
          </a:xfrm>
          <a:prstGeom prst="roundRect">
            <a:avLst>
              <a:gd name="adj" fmla="val 15535"/>
            </a:avLst>
          </a:prstGeom>
          <a:solidFill>
            <a:schemeClr val="accent6">
              <a:alpha val="39000"/>
            </a:schemeClr>
          </a:solidFill>
          <a:ln w="31750">
            <a:solidFill>
              <a:schemeClr val="tx1"/>
            </a:solidFill>
            <a:prstDash val="dash"/>
          </a:ln>
          <a:effectLst/>
          <a:scene3d>
            <a:camera prst="isometricOffAxis2Top">
              <a:rot lat="17931910" lon="3733587" rev="17685599"/>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p:cNvSpPr/>
          <p:nvPr/>
        </p:nvSpPr>
        <p:spPr>
          <a:xfrm>
            <a:off x="6110771" y="2038946"/>
            <a:ext cx="1141402" cy="2020947"/>
          </a:xfrm>
          <a:prstGeom prst="roundRect">
            <a:avLst>
              <a:gd name="adj" fmla="val 15535"/>
            </a:avLst>
          </a:prstGeom>
          <a:solidFill>
            <a:schemeClr val="accent6">
              <a:alpha val="39000"/>
            </a:schemeClr>
          </a:solidFill>
          <a:ln w="31750">
            <a:solidFill>
              <a:schemeClr val="tx1"/>
            </a:solidFill>
            <a:prstDash val="dash"/>
          </a:ln>
          <a:effectLst/>
          <a:scene3d>
            <a:camera prst="isometricOffAxis2Top">
              <a:rot lat="17931910" lon="3733587" rev="17685599"/>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ounded Rectangle 3"/>
          <p:cNvSpPr/>
          <p:nvPr/>
        </p:nvSpPr>
        <p:spPr>
          <a:xfrm>
            <a:off x="4635805" y="3011728"/>
            <a:ext cx="1141402" cy="1916918"/>
          </a:xfrm>
          <a:prstGeom prst="roundRect">
            <a:avLst>
              <a:gd name="adj" fmla="val 15535"/>
            </a:avLst>
          </a:prstGeom>
          <a:solidFill>
            <a:schemeClr val="accent6">
              <a:alpha val="39000"/>
            </a:schemeClr>
          </a:solidFill>
          <a:ln w="31750">
            <a:solidFill>
              <a:schemeClr val="tx1"/>
            </a:solidFill>
            <a:prstDash val="dash"/>
          </a:ln>
          <a:effectLst/>
          <a:scene3d>
            <a:camera prst="isometricOffAxis2Top">
              <a:rot lat="17931910" lon="3733587" rev="17685599"/>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076" y="2977274"/>
            <a:ext cx="606224" cy="606224"/>
          </a:xfrm>
          <a:prstGeom prst="rect">
            <a:avLst/>
          </a:prstGeom>
        </p:spPr>
      </p:pic>
      <p:sp>
        <p:nvSpPr>
          <p:cNvPr id="210" name="Shape 210"/>
          <p:cNvSpPr>
            <a:spLocks noGrp="1"/>
          </p:cNvSpPr>
          <p:nvPr>
            <p:ph type="title"/>
          </p:nvPr>
        </p:nvSpPr>
        <p:spPr>
          <a:prstGeom prst="rect">
            <a:avLst/>
          </a:prstGeom>
        </p:spPr>
        <p:txBody>
          <a:bodyPr/>
          <a:lstStyle/>
          <a:p>
            <a:pPr lvl="0">
              <a:defRPr sz="1800"/>
            </a:pPr>
            <a:r>
              <a:rPr sz="4200" dirty="0"/>
              <a:t>Thank you!</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331" y="3206558"/>
            <a:ext cx="606224" cy="60622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752" y="2668651"/>
            <a:ext cx="606224" cy="60622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478" y="2388088"/>
            <a:ext cx="606224" cy="60622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725" y="1620737"/>
            <a:ext cx="606224" cy="60622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183" y="2383402"/>
            <a:ext cx="647457" cy="606224"/>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949" y="1992858"/>
            <a:ext cx="606224" cy="606224"/>
          </a:xfrm>
          <a:prstGeom prst="rect">
            <a:avLst/>
          </a:prstGeom>
        </p:spPr>
      </p:pic>
    </p:spTree>
    <p:extLst>
      <p:ext uri="{BB962C8B-B14F-4D97-AF65-F5344CB8AC3E}">
        <p14:creationId xmlns:p14="http://schemas.microsoft.com/office/powerpoint/2010/main" val="500782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Docker</a:t>
            </a:r>
            <a:endParaRPr lang="en-US" dirty="0"/>
          </a:p>
        </p:txBody>
      </p:sp>
      <p:sp>
        <p:nvSpPr>
          <p:cNvPr id="3" name="Content Placeholder 2"/>
          <p:cNvSpPr>
            <a:spLocks noGrp="1"/>
          </p:cNvSpPr>
          <p:nvPr>
            <p:ph idx="1"/>
          </p:nvPr>
        </p:nvSpPr>
        <p:spPr/>
        <p:txBody>
          <a:bodyPr/>
          <a:lstStyle/>
          <a:p>
            <a:r>
              <a:rPr lang="en-US" sz="2000" dirty="0"/>
              <a:t>Lightweight container virtualization platform.</a:t>
            </a:r>
          </a:p>
          <a:p>
            <a:pPr>
              <a:lnSpc>
                <a:spcPct val="200000"/>
              </a:lnSpc>
            </a:pPr>
            <a:r>
              <a:rPr lang="en-US" sz="2000" dirty="0"/>
              <a:t>Licensed under the Apache 2.0 license.</a:t>
            </a:r>
          </a:p>
          <a:p>
            <a:pPr>
              <a:lnSpc>
                <a:spcPct val="200000"/>
              </a:lnSpc>
            </a:pPr>
            <a:r>
              <a:rPr lang="en-US" sz="2000" dirty="0"/>
              <a:t>First released March 2013</a:t>
            </a:r>
          </a:p>
          <a:p>
            <a:pPr>
              <a:lnSpc>
                <a:spcPct val="200000"/>
              </a:lnSpc>
            </a:pPr>
            <a:r>
              <a:rPr lang="en-US" sz="2000" dirty="0"/>
              <a:t>Built by Docker, Inc.</a:t>
            </a:r>
          </a:p>
        </p:txBody>
      </p:sp>
      <p:pic>
        <p:nvPicPr>
          <p:cNvPr id="6" name="Picture 5" descr="docker.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8807" y="1378169"/>
            <a:ext cx="3107889" cy="2816251"/>
          </a:xfrm>
          <a:prstGeom prst="rect">
            <a:avLst/>
          </a:prstGeom>
        </p:spPr>
      </p:pic>
    </p:spTree>
    <p:extLst>
      <p:ext uri="{BB962C8B-B14F-4D97-AF65-F5344CB8AC3E}">
        <p14:creationId xmlns:p14="http://schemas.microsoft.com/office/powerpoint/2010/main" val="152242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ontent Placeholder 4">
            <a:extLst>
              <a:ext uri="{FF2B5EF4-FFF2-40B4-BE49-F238E27FC236}">
                <a16:creationId xmlns:a16="http://schemas.microsoft.com/office/drawing/2014/main" id="{EB2CA75B-57F2-D249-85FD-E153294649E3}"/>
              </a:ext>
            </a:extLst>
          </p:cNvPr>
          <p:cNvSpPr txBox="1">
            <a:spLocks/>
          </p:cNvSpPr>
          <p:nvPr/>
        </p:nvSpPr>
        <p:spPr>
          <a:xfrm>
            <a:off x="2508153" y="432194"/>
            <a:ext cx="3472574" cy="599144"/>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700" dirty="0">
                <a:solidFill>
                  <a:schemeClr val="tx1"/>
                </a:solidFill>
                <a:latin typeface="Courier" charset="0"/>
                <a:ea typeface="Courier" charset="0"/>
                <a:cs typeface="Courier" charset="0"/>
              </a:rPr>
              <a:t>docker build</a:t>
            </a:r>
          </a:p>
        </p:txBody>
      </p:sp>
      <p:pic>
        <p:nvPicPr>
          <p:cNvPr id="19" name="Picture 18">
            <a:extLst>
              <a:ext uri="{FF2B5EF4-FFF2-40B4-BE49-F238E27FC236}">
                <a16:creationId xmlns:a16="http://schemas.microsoft.com/office/drawing/2014/main" id="{84F6DCF5-44E1-EF43-AF8F-CD9DE697F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277" y="2426138"/>
            <a:ext cx="478042" cy="628285"/>
          </a:xfrm>
          <a:prstGeom prst="rect">
            <a:avLst/>
          </a:prstGeom>
        </p:spPr>
      </p:pic>
      <p:pic>
        <p:nvPicPr>
          <p:cNvPr id="20" name="Picture 19">
            <a:extLst>
              <a:ext uri="{FF2B5EF4-FFF2-40B4-BE49-F238E27FC236}">
                <a16:creationId xmlns:a16="http://schemas.microsoft.com/office/drawing/2014/main" id="{0D03BEC1-46A3-3049-A551-928B76B47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075" y="3578283"/>
            <a:ext cx="417390" cy="533210"/>
          </a:xfrm>
          <a:prstGeom prst="rect">
            <a:avLst/>
          </a:prstGeom>
        </p:spPr>
      </p:pic>
      <p:pic>
        <p:nvPicPr>
          <p:cNvPr id="21" name="Picture 20">
            <a:extLst>
              <a:ext uri="{FF2B5EF4-FFF2-40B4-BE49-F238E27FC236}">
                <a16:creationId xmlns:a16="http://schemas.microsoft.com/office/drawing/2014/main" id="{2B000D86-4971-0E43-92A2-0B68258CC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952" y="1310354"/>
            <a:ext cx="487668" cy="498044"/>
          </a:xfrm>
          <a:prstGeom prst="rect">
            <a:avLst/>
          </a:prstGeom>
        </p:spPr>
      </p:pic>
      <p:cxnSp>
        <p:nvCxnSpPr>
          <p:cNvPr id="22" name="Straight Arrow Connector 21">
            <a:extLst>
              <a:ext uri="{FF2B5EF4-FFF2-40B4-BE49-F238E27FC236}">
                <a16:creationId xmlns:a16="http://schemas.microsoft.com/office/drawing/2014/main" id="{2CD66B78-FF22-E343-8F62-CAD2A5F5D85D}"/>
              </a:ext>
            </a:extLst>
          </p:cNvPr>
          <p:cNvCxnSpPr/>
          <p:nvPr/>
        </p:nvCxnSpPr>
        <p:spPr>
          <a:xfrm>
            <a:off x="4417170" y="1663175"/>
            <a:ext cx="1236183" cy="739075"/>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2632BD9D-1E00-CD4A-B41E-604A4008205E}"/>
              </a:ext>
            </a:extLst>
          </p:cNvPr>
          <p:cNvCxnSpPr/>
          <p:nvPr/>
        </p:nvCxnSpPr>
        <p:spPr>
          <a:xfrm flipV="1">
            <a:off x="4417170" y="2768294"/>
            <a:ext cx="1161215" cy="3698"/>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C819D82C-C78E-9F49-B94C-3EE39A46222F}"/>
              </a:ext>
            </a:extLst>
          </p:cNvPr>
          <p:cNvCxnSpPr/>
          <p:nvPr/>
        </p:nvCxnSpPr>
        <p:spPr>
          <a:xfrm flipV="1">
            <a:off x="4546213" y="3054423"/>
            <a:ext cx="1118957" cy="795007"/>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CEC6683D-AB05-8B4B-9B18-DD1AEA69C665}"/>
              </a:ext>
            </a:extLst>
          </p:cNvPr>
          <p:cNvCxnSpPr/>
          <p:nvPr/>
        </p:nvCxnSpPr>
        <p:spPr>
          <a:xfrm>
            <a:off x="2817187" y="2841310"/>
            <a:ext cx="690937" cy="1334"/>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B912369E-A3F1-2A47-9475-0B1192E5ECCC}"/>
              </a:ext>
            </a:extLst>
          </p:cNvPr>
          <p:cNvCxnSpPr/>
          <p:nvPr/>
        </p:nvCxnSpPr>
        <p:spPr>
          <a:xfrm>
            <a:off x="2666842" y="1614182"/>
            <a:ext cx="690937" cy="1334"/>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grpSp>
        <p:nvGrpSpPr>
          <p:cNvPr id="27" name="Group 26">
            <a:extLst>
              <a:ext uri="{FF2B5EF4-FFF2-40B4-BE49-F238E27FC236}">
                <a16:creationId xmlns:a16="http://schemas.microsoft.com/office/drawing/2014/main" id="{4F5E2BF9-CC5E-EC41-8BA0-64320A2817EF}"/>
              </a:ext>
            </a:extLst>
          </p:cNvPr>
          <p:cNvGrpSpPr/>
          <p:nvPr/>
        </p:nvGrpSpPr>
        <p:grpSpPr>
          <a:xfrm>
            <a:off x="5812042" y="2180033"/>
            <a:ext cx="1482143" cy="1409558"/>
            <a:chOff x="5980727" y="2423101"/>
            <a:chExt cx="1482143" cy="1409558"/>
          </a:xfrm>
        </p:grpSpPr>
        <p:pic>
          <p:nvPicPr>
            <p:cNvPr id="28" name="Picture 27">
              <a:extLst>
                <a:ext uri="{FF2B5EF4-FFF2-40B4-BE49-F238E27FC236}">
                  <a16:creationId xmlns:a16="http://schemas.microsoft.com/office/drawing/2014/main" id="{090E0365-9B4D-5A47-8155-8C12CEBA2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727" y="2423101"/>
              <a:ext cx="986842" cy="1007839"/>
            </a:xfrm>
            <a:prstGeom prst="rect">
              <a:avLst/>
            </a:prstGeom>
          </p:spPr>
        </p:pic>
        <p:pic>
          <p:nvPicPr>
            <p:cNvPr id="29" name="Picture 28">
              <a:extLst>
                <a:ext uri="{FF2B5EF4-FFF2-40B4-BE49-F238E27FC236}">
                  <a16:creationId xmlns:a16="http://schemas.microsoft.com/office/drawing/2014/main" id="{13001CF4-4F87-334B-A047-83514C27A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4460" y="2939011"/>
              <a:ext cx="1078410" cy="893648"/>
            </a:xfrm>
            <a:prstGeom prst="rect">
              <a:avLst/>
            </a:prstGeom>
          </p:spPr>
        </p:pic>
      </p:grpSp>
      <p:pic>
        <p:nvPicPr>
          <p:cNvPr id="30" name="Picture 29">
            <a:extLst>
              <a:ext uri="{FF2B5EF4-FFF2-40B4-BE49-F238E27FC236}">
                <a16:creationId xmlns:a16="http://schemas.microsoft.com/office/drawing/2014/main" id="{81C13FF4-82EA-BA49-8B08-CD3EC71BC9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5863" y="2654293"/>
            <a:ext cx="1013171" cy="423082"/>
          </a:xfrm>
          <a:prstGeom prst="rect">
            <a:avLst/>
          </a:prstGeom>
        </p:spPr>
      </p:pic>
      <p:pic>
        <p:nvPicPr>
          <p:cNvPr id="31" name="Picture 30">
            <a:extLst>
              <a:ext uri="{FF2B5EF4-FFF2-40B4-BE49-F238E27FC236}">
                <a16:creationId xmlns:a16="http://schemas.microsoft.com/office/drawing/2014/main" id="{C9F13357-DFFC-F04C-A2C1-22DEEA82BC01}"/>
              </a:ext>
            </a:extLst>
          </p:cNvPr>
          <p:cNvPicPr>
            <a:picLocks noChangeAspect="1"/>
          </p:cNvPicPr>
          <p:nvPr/>
        </p:nvPicPr>
        <p:blipFill>
          <a:blip r:embed="rId8"/>
          <a:stretch>
            <a:fillRect/>
          </a:stretch>
        </p:blipFill>
        <p:spPr>
          <a:xfrm>
            <a:off x="1383901" y="1395515"/>
            <a:ext cx="1124252" cy="437334"/>
          </a:xfrm>
          <a:prstGeom prst="rect">
            <a:avLst/>
          </a:prstGeom>
        </p:spPr>
      </p:pic>
    </p:spTree>
    <p:extLst>
      <p:ext uri="{BB962C8B-B14F-4D97-AF65-F5344CB8AC3E}">
        <p14:creationId xmlns:p14="http://schemas.microsoft.com/office/powerpoint/2010/main" val="92111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Docker Image</a:t>
            </a:r>
          </a:p>
        </p:txBody>
      </p:sp>
      <p:sp>
        <p:nvSpPr>
          <p:cNvPr id="3" name="Content Placeholder 2"/>
          <p:cNvSpPr>
            <a:spLocks noGrp="1"/>
          </p:cNvSpPr>
          <p:nvPr>
            <p:ph idx="1"/>
          </p:nvPr>
        </p:nvSpPr>
        <p:spPr>
          <a:xfrm>
            <a:off x="340592" y="1009332"/>
            <a:ext cx="4305294" cy="3553926"/>
          </a:xfrm>
        </p:spPr>
        <p:txBody>
          <a:bodyPr/>
          <a:lstStyle/>
          <a:p>
            <a:r>
              <a:rPr lang="en-US" sz="2000" dirty="0">
                <a:latin typeface="Amazon Ember Light" charset="0"/>
                <a:ea typeface="Amazon Ember Light" charset="0"/>
                <a:cs typeface="Amazon Ember Light" charset="0"/>
              </a:rPr>
              <a:t>Read only image that is used as a template to launch a container.</a:t>
            </a:r>
          </a:p>
          <a:p>
            <a:endParaRPr lang="en-US" sz="2000" dirty="0">
              <a:latin typeface="Amazon Ember Light" charset="0"/>
              <a:ea typeface="Amazon Ember Light" charset="0"/>
              <a:cs typeface="Amazon Ember Light" charset="0"/>
            </a:endParaRPr>
          </a:p>
          <a:p>
            <a:r>
              <a:rPr lang="en-US" sz="2000" dirty="0">
                <a:latin typeface="Amazon Ember Light" charset="0"/>
                <a:ea typeface="Amazon Ember Light" charset="0"/>
                <a:cs typeface="Amazon Ember Light" charset="0"/>
              </a:rPr>
              <a:t>Start from base images that have your dependencies, add your custom code.</a:t>
            </a:r>
          </a:p>
          <a:p>
            <a:endParaRPr lang="en-US" sz="2000" dirty="0">
              <a:latin typeface="Amazon Ember Light" charset="0"/>
              <a:ea typeface="Amazon Ember Light" charset="0"/>
              <a:cs typeface="Amazon Ember Light" charset="0"/>
            </a:endParaRPr>
          </a:p>
          <a:p>
            <a:r>
              <a:rPr lang="en-US" sz="2000" dirty="0">
                <a:latin typeface="Amazon Ember Light" charset="0"/>
                <a:ea typeface="Amazon Ember Light" charset="0"/>
                <a:cs typeface="Amazon Ember Light" charset="0"/>
              </a:rPr>
              <a:t>Docker file for easy, reproducible builds.</a:t>
            </a:r>
          </a:p>
        </p:txBody>
      </p:sp>
      <p:sp>
        <p:nvSpPr>
          <p:cNvPr id="18" name="Freeform 13"/>
          <p:cNvSpPr>
            <a:spLocks/>
          </p:cNvSpPr>
          <p:nvPr/>
        </p:nvSpPr>
        <p:spPr bwMode="auto">
          <a:xfrm>
            <a:off x="-2759707" y="2404279"/>
            <a:ext cx="335975" cy="339511"/>
          </a:xfrm>
          <a:custGeom>
            <a:avLst/>
            <a:gdLst>
              <a:gd name="T0" fmla="*/ 0 w 570"/>
              <a:gd name="T1" fmla="*/ 0 h 575"/>
              <a:gd name="T2" fmla="*/ 0 w 570"/>
              <a:gd name="T3" fmla="*/ 0 h 575"/>
              <a:gd name="T4" fmla="*/ 570 w 570"/>
              <a:gd name="T5" fmla="*/ 575 h 575"/>
              <a:gd name="T6" fmla="*/ 570 w 570"/>
              <a:gd name="T7" fmla="*/ 575 h 575"/>
              <a:gd name="T8" fmla="*/ 0 w 570"/>
              <a:gd name="T9" fmla="*/ 0 h 575"/>
            </a:gdLst>
            <a:ahLst/>
            <a:cxnLst>
              <a:cxn ang="0">
                <a:pos x="T0" y="T1"/>
              </a:cxn>
              <a:cxn ang="0">
                <a:pos x="T2" y="T3"/>
              </a:cxn>
              <a:cxn ang="0">
                <a:pos x="T4" y="T5"/>
              </a:cxn>
              <a:cxn ang="0">
                <a:pos x="T6" y="T7"/>
              </a:cxn>
              <a:cxn ang="0">
                <a:pos x="T8" y="T9"/>
              </a:cxn>
            </a:cxnLst>
            <a:rect l="0" t="0" r="r" b="b"/>
            <a:pathLst>
              <a:path w="570" h="575">
                <a:moveTo>
                  <a:pt x="0" y="0"/>
                </a:moveTo>
                <a:lnTo>
                  <a:pt x="0" y="0"/>
                </a:lnTo>
                <a:lnTo>
                  <a:pt x="570" y="575"/>
                </a:lnTo>
                <a:lnTo>
                  <a:pt x="570" y="57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p:nvSpPr>
        <p:spPr bwMode="auto">
          <a:xfrm>
            <a:off x="-3398648" y="1760622"/>
            <a:ext cx="572925" cy="577641"/>
          </a:xfrm>
          <a:custGeom>
            <a:avLst/>
            <a:gdLst>
              <a:gd name="T0" fmla="*/ 0 w 972"/>
              <a:gd name="T1" fmla="*/ 0 h 980"/>
              <a:gd name="T2" fmla="*/ 972 w 972"/>
              <a:gd name="T3" fmla="*/ 978 h 980"/>
              <a:gd name="T4" fmla="*/ 972 w 972"/>
              <a:gd name="T5" fmla="*/ 980 h 980"/>
              <a:gd name="T6" fmla="*/ 0 w 972"/>
              <a:gd name="T7" fmla="*/ 0 h 980"/>
              <a:gd name="T8" fmla="*/ 0 w 972"/>
              <a:gd name="T9" fmla="*/ 0 h 980"/>
            </a:gdLst>
            <a:ahLst/>
            <a:cxnLst>
              <a:cxn ang="0">
                <a:pos x="T0" y="T1"/>
              </a:cxn>
              <a:cxn ang="0">
                <a:pos x="T2" y="T3"/>
              </a:cxn>
              <a:cxn ang="0">
                <a:pos x="T4" y="T5"/>
              </a:cxn>
              <a:cxn ang="0">
                <a:pos x="T6" y="T7"/>
              </a:cxn>
              <a:cxn ang="0">
                <a:pos x="T8" y="T9"/>
              </a:cxn>
            </a:cxnLst>
            <a:rect l="0" t="0" r="r" b="b"/>
            <a:pathLst>
              <a:path w="972" h="980">
                <a:moveTo>
                  <a:pt x="0" y="0"/>
                </a:moveTo>
                <a:lnTo>
                  <a:pt x="972" y="978"/>
                </a:lnTo>
                <a:lnTo>
                  <a:pt x="972" y="980"/>
                </a:lnTo>
                <a:lnTo>
                  <a:pt x="0"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p:nvSpPr>
        <p:spPr bwMode="auto">
          <a:xfrm>
            <a:off x="-3398648" y="1187697"/>
            <a:ext cx="572925" cy="577641"/>
          </a:xfrm>
          <a:custGeom>
            <a:avLst/>
            <a:gdLst>
              <a:gd name="T0" fmla="*/ 0 w 972"/>
              <a:gd name="T1" fmla="*/ 0 h 980"/>
              <a:gd name="T2" fmla="*/ 972 w 972"/>
              <a:gd name="T3" fmla="*/ 980 h 980"/>
              <a:gd name="T4" fmla="*/ 0 w 972"/>
              <a:gd name="T5" fmla="*/ 0 h 980"/>
              <a:gd name="T6" fmla="*/ 0 w 972"/>
              <a:gd name="T7" fmla="*/ 0 h 980"/>
            </a:gdLst>
            <a:ahLst/>
            <a:cxnLst>
              <a:cxn ang="0">
                <a:pos x="T0" y="T1"/>
              </a:cxn>
              <a:cxn ang="0">
                <a:pos x="T2" y="T3"/>
              </a:cxn>
              <a:cxn ang="0">
                <a:pos x="T4" y="T5"/>
              </a:cxn>
              <a:cxn ang="0">
                <a:pos x="T6" y="T7"/>
              </a:cxn>
            </a:cxnLst>
            <a:rect l="0" t="0" r="r" b="b"/>
            <a:pathLst>
              <a:path w="972" h="980">
                <a:moveTo>
                  <a:pt x="0" y="0"/>
                </a:moveTo>
                <a:lnTo>
                  <a:pt x="972" y="980"/>
                </a:lnTo>
                <a:lnTo>
                  <a:pt x="0"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p:nvSpPr>
        <p:spPr bwMode="auto">
          <a:xfrm>
            <a:off x="-3398648" y="44205"/>
            <a:ext cx="572925" cy="577641"/>
          </a:xfrm>
          <a:custGeom>
            <a:avLst/>
            <a:gdLst>
              <a:gd name="T0" fmla="*/ 0 w 972"/>
              <a:gd name="T1" fmla="*/ 0 h 980"/>
              <a:gd name="T2" fmla="*/ 972 w 972"/>
              <a:gd name="T3" fmla="*/ 980 h 980"/>
              <a:gd name="T4" fmla="*/ 0 w 972"/>
              <a:gd name="T5" fmla="*/ 0 h 980"/>
              <a:gd name="T6" fmla="*/ 0 w 972"/>
              <a:gd name="T7" fmla="*/ 0 h 980"/>
            </a:gdLst>
            <a:ahLst/>
            <a:cxnLst>
              <a:cxn ang="0">
                <a:pos x="T0" y="T1"/>
              </a:cxn>
              <a:cxn ang="0">
                <a:pos x="T2" y="T3"/>
              </a:cxn>
              <a:cxn ang="0">
                <a:pos x="T4" y="T5"/>
              </a:cxn>
              <a:cxn ang="0">
                <a:pos x="T6" y="T7"/>
              </a:cxn>
            </a:cxnLst>
            <a:rect l="0" t="0" r="r" b="b"/>
            <a:pathLst>
              <a:path w="972" h="980">
                <a:moveTo>
                  <a:pt x="0" y="0"/>
                </a:moveTo>
                <a:lnTo>
                  <a:pt x="972" y="980"/>
                </a:lnTo>
                <a:lnTo>
                  <a:pt x="0"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9" name="Group 18"/>
          <p:cNvGrpSpPr/>
          <p:nvPr/>
        </p:nvGrpSpPr>
        <p:grpSpPr>
          <a:xfrm>
            <a:off x="5042930" y="515491"/>
            <a:ext cx="4069585" cy="3833196"/>
            <a:chOff x="5042930" y="463007"/>
            <a:chExt cx="4069585" cy="3833196"/>
          </a:xfrm>
        </p:grpSpPr>
        <p:sp>
          <p:nvSpPr>
            <p:cNvPr id="33" name="Rectangle 26"/>
            <p:cNvSpPr>
              <a:spLocks noChangeArrowheads="1"/>
            </p:cNvSpPr>
            <p:nvPr/>
          </p:nvSpPr>
          <p:spPr bwMode="auto">
            <a:xfrm>
              <a:off x="6197475" y="3857476"/>
              <a:ext cx="1982932" cy="438727"/>
            </a:xfrm>
            <a:prstGeom prst="rect">
              <a:avLst/>
            </a:prstGeom>
            <a:solidFill>
              <a:schemeClr val="accent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4" name="Rectangle 27"/>
            <p:cNvSpPr>
              <a:spLocks noChangeArrowheads="1"/>
            </p:cNvSpPr>
            <p:nvPr/>
          </p:nvSpPr>
          <p:spPr bwMode="auto">
            <a:xfrm>
              <a:off x="5888634" y="3076715"/>
              <a:ext cx="1978603" cy="438727"/>
            </a:xfrm>
            <a:prstGeom prst="rect">
              <a:avLst/>
            </a:prstGeom>
            <a:solidFill>
              <a:schemeClr val="accent3">
                <a:lumMod val="60000"/>
                <a:lumOff val="4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5" name="Rectangle 28"/>
            <p:cNvSpPr>
              <a:spLocks noChangeArrowheads="1"/>
            </p:cNvSpPr>
            <p:nvPr/>
          </p:nvSpPr>
          <p:spPr bwMode="auto">
            <a:xfrm>
              <a:off x="5888634" y="2606238"/>
              <a:ext cx="1978603" cy="438727"/>
            </a:xfrm>
            <a:prstGeom prst="rect">
              <a:avLst/>
            </a:prstGeom>
            <a:solidFill>
              <a:schemeClr val="accent3">
                <a:lumMod val="60000"/>
                <a:lumOff val="4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6" name="Rectangle 29"/>
            <p:cNvSpPr>
              <a:spLocks noChangeArrowheads="1"/>
            </p:cNvSpPr>
            <p:nvPr/>
          </p:nvSpPr>
          <p:spPr bwMode="auto">
            <a:xfrm>
              <a:off x="5888634" y="2135761"/>
              <a:ext cx="1978603" cy="438727"/>
            </a:xfrm>
            <a:prstGeom prst="rect">
              <a:avLst/>
            </a:prstGeom>
            <a:solidFill>
              <a:schemeClr val="accent3">
                <a:lumMod val="60000"/>
                <a:lumOff val="4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7" name="Rectangle 30"/>
            <p:cNvSpPr>
              <a:spLocks noChangeArrowheads="1"/>
            </p:cNvSpPr>
            <p:nvPr/>
          </p:nvSpPr>
          <p:spPr bwMode="auto">
            <a:xfrm>
              <a:off x="5888634" y="1665283"/>
              <a:ext cx="1978603" cy="438727"/>
            </a:xfrm>
            <a:prstGeom prst="rect">
              <a:avLst/>
            </a:prstGeom>
            <a:solidFill>
              <a:schemeClr val="accent3">
                <a:lumMod val="60000"/>
                <a:lumOff val="4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a:p>
          </p:txBody>
        </p:sp>
        <p:sp>
          <p:nvSpPr>
            <p:cNvPr id="38" name="Freeform 31"/>
            <p:cNvSpPr>
              <a:spLocks/>
            </p:cNvSpPr>
            <p:nvPr/>
          </p:nvSpPr>
          <p:spPr bwMode="auto">
            <a:xfrm>
              <a:off x="5910283" y="3547192"/>
              <a:ext cx="2247034" cy="278535"/>
            </a:xfrm>
            <a:custGeom>
              <a:avLst/>
              <a:gdLst>
                <a:gd name="T0" fmla="*/ 0 w 3114"/>
                <a:gd name="T1" fmla="*/ 0 h 386"/>
                <a:gd name="T2" fmla="*/ 2730 w 3114"/>
                <a:gd name="T3" fmla="*/ 0 h 386"/>
                <a:gd name="T4" fmla="*/ 3114 w 3114"/>
                <a:gd name="T5" fmla="*/ 386 h 386"/>
                <a:gd name="T6" fmla="*/ 383 w 3114"/>
                <a:gd name="T7" fmla="*/ 386 h 386"/>
                <a:gd name="T8" fmla="*/ 0 w 3114"/>
                <a:gd name="T9" fmla="*/ 0 h 386"/>
              </a:gdLst>
              <a:ahLst/>
              <a:cxnLst>
                <a:cxn ang="0">
                  <a:pos x="T0" y="T1"/>
                </a:cxn>
                <a:cxn ang="0">
                  <a:pos x="T2" y="T3"/>
                </a:cxn>
                <a:cxn ang="0">
                  <a:pos x="T4" y="T5"/>
                </a:cxn>
                <a:cxn ang="0">
                  <a:pos x="T6" y="T7"/>
                </a:cxn>
                <a:cxn ang="0">
                  <a:pos x="T8" y="T9"/>
                </a:cxn>
              </a:cxnLst>
              <a:rect l="0" t="0" r="r" b="b"/>
              <a:pathLst>
                <a:path w="3114" h="386">
                  <a:moveTo>
                    <a:pt x="0" y="0"/>
                  </a:moveTo>
                  <a:lnTo>
                    <a:pt x="2730" y="0"/>
                  </a:lnTo>
                  <a:lnTo>
                    <a:pt x="3114" y="386"/>
                  </a:lnTo>
                  <a:lnTo>
                    <a:pt x="383" y="386"/>
                  </a:lnTo>
                  <a:lnTo>
                    <a:pt x="0" y="0"/>
                  </a:ln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9" name="Freeform 32"/>
            <p:cNvSpPr>
              <a:spLocks/>
            </p:cNvSpPr>
            <p:nvPr/>
          </p:nvSpPr>
          <p:spPr bwMode="auto">
            <a:xfrm>
              <a:off x="5910283" y="3547192"/>
              <a:ext cx="277091" cy="278535"/>
            </a:xfrm>
            <a:custGeom>
              <a:avLst/>
              <a:gdLst>
                <a:gd name="T0" fmla="*/ 0 w 383"/>
                <a:gd name="T1" fmla="*/ 0 h 386"/>
                <a:gd name="T2" fmla="*/ 0 w 383"/>
                <a:gd name="T3" fmla="*/ 0 h 386"/>
                <a:gd name="T4" fmla="*/ 383 w 383"/>
                <a:gd name="T5" fmla="*/ 386 h 386"/>
                <a:gd name="T6" fmla="*/ 383 w 383"/>
                <a:gd name="T7" fmla="*/ 386 h 386"/>
                <a:gd name="T8" fmla="*/ 0 w 383"/>
                <a:gd name="T9" fmla="*/ 0 h 386"/>
              </a:gdLst>
              <a:ahLst/>
              <a:cxnLst>
                <a:cxn ang="0">
                  <a:pos x="T0" y="T1"/>
                </a:cxn>
                <a:cxn ang="0">
                  <a:pos x="T2" y="T3"/>
                </a:cxn>
                <a:cxn ang="0">
                  <a:pos x="T4" y="T5"/>
                </a:cxn>
                <a:cxn ang="0">
                  <a:pos x="T6" y="T7"/>
                </a:cxn>
                <a:cxn ang="0">
                  <a:pos x="T8" y="T9"/>
                </a:cxn>
              </a:cxnLst>
              <a:rect l="0" t="0" r="r" b="b"/>
              <a:pathLst>
                <a:path w="383" h="386">
                  <a:moveTo>
                    <a:pt x="0" y="0"/>
                  </a:moveTo>
                  <a:lnTo>
                    <a:pt x="0" y="0"/>
                  </a:lnTo>
                  <a:lnTo>
                    <a:pt x="383" y="386"/>
                  </a:lnTo>
                  <a:lnTo>
                    <a:pt x="383" y="386"/>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1" name="Freeform 34"/>
            <p:cNvSpPr>
              <a:spLocks/>
            </p:cNvSpPr>
            <p:nvPr/>
          </p:nvSpPr>
          <p:spPr bwMode="auto">
            <a:xfrm>
              <a:off x="5386407" y="3017544"/>
              <a:ext cx="469035" cy="474807"/>
            </a:xfrm>
            <a:custGeom>
              <a:avLst/>
              <a:gdLst>
                <a:gd name="T0" fmla="*/ 0 w 651"/>
                <a:gd name="T1" fmla="*/ 0 h 659"/>
                <a:gd name="T2" fmla="*/ 651 w 651"/>
                <a:gd name="T3" fmla="*/ 657 h 659"/>
                <a:gd name="T4" fmla="*/ 651 w 651"/>
                <a:gd name="T5" fmla="*/ 659 h 659"/>
                <a:gd name="T6" fmla="*/ 0 w 651"/>
                <a:gd name="T7" fmla="*/ 0 h 659"/>
                <a:gd name="T8" fmla="*/ 0 w 651"/>
                <a:gd name="T9" fmla="*/ 0 h 659"/>
              </a:gdLst>
              <a:ahLst/>
              <a:cxnLst>
                <a:cxn ang="0">
                  <a:pos x="T0" y="T1"/>
                </a:cxn>
                <a:cxn ang="0">
                  <a:pos x="T2" y="T3"/>
                </a:cxn>
                <a:cxn ang="0">
                  <a:pos x="T4" y="T5"/>
                </a:cxn>
                <a:cxn ang="0">
                  <a:pos x="T6" y="T7"/>
                </a:cxn>
                <a:cxn ang="0">
                  <a:pos x="T8" y="T9"/>
                </a:cxn>
              </a:cxnLst>
              <a:rect l="0" t="0" r="r" b="b"/>
              <a:pathLst>
                <a:path w="651" h="659">
                  <a:moveTo>
                    <a:pt x="0" y="0"/>
                  </a:moveTo>
                  <a:lnTo>
                    <a:pt x="651" y="657"/>
                  </a:lnTo>
                  <a:lnTo>
                    <a:pt x="651" y="659"/>
                  </a:lnTo>
                  <a:lnTo>
                    <a:pt x="0"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2" name="Freeform 35"/>
            <p:cNvSpPr>
              <a:spLocks/>
            </p:cNvSpPr>
            <p:nvPr/>
          </p:nvSpPr>
          <p:spPr bwMode="auto">
            <a:xfrm>
              <a:off x="5064578" y="813806"/>
              <a:ext cx="2782454" cy="819727"/>
            </a:xfrm>
            <a:custGeom>
              <a:avLst/>
              <a:gdLst>
                <a:gd name="T0" fmla="*/ 0 w 3856"/>
                <a:gd name="T1" fmla="*/ 0 h 1137"/>
                <a:gd name="T2" fmla="*/ 2731 w 3856"/>
                <a:gd name="T3" fmla="*/ 0 h 1137"/>
                <a:gd name="T4" fmla="*/ 3856 w 3856"/>
                <a:gd name="T5" fmla="*/ 1137 h 1137"/>
                <a:gd name="T6" fmla="*/ 1130 w 3856"/>
                <a:gd name="T7" fmla="*/ 1137 h 1137"/>
                <a:gd name="T8" fmla="*/ 0 w 3856"/>
                <a:gd name="T9" fmla="*/ 0 h 1137"/>
              </a:gdLst>
              <a:ahLst/>
              <a:cxnLst>
                <a:cxn ang="0">
                  <a:pos x="T0" y="T1"/>
                </a:cxn>
                <a:cxn ang="0">
                  <a:pos x="T2" y="T3"/>
                </a:cxn>
                <a:cxn ang="0">
                  <a:pos x="T4" y="T5"/>
                </a:cxn>
                <a:cxn ang="0">
                  <a:pos x="T6" y="T7"/>
                </a:cxn>
                <a:cxn ang="0">
                  <a:pos x="T8" y="T9"/>
                </a:cxn>
              </a:cxnLst>
              <a:rect l="0" t="0" r="r" b="b"/>
              <a:pathLst>
                <a:path w="3856" h="1137">
                  <a:moveTo>
                    <a:pt x="0" y="0"/>
                  </a:moveTo>
                  <a:lnTo>
                    <a:pt x="2731" y="0"/>
                  </a:lnTo>
                  <a:lnTo>
                    <a:pt x="3856" y="1137"/>
                  </a:lnTo>
                  <a:lnTo>
                    <a:pt x="1130" y="1137"/>
                  </a:lnTo>
                  <a:lnTo>
                    <a:pt x="0" y="0"/>
                  </a:lnTo>
                  <a:close/>
                </a:path>
              </a:pathLst>
            </a:custGeom>
            <a:solidFill>
              <a:schemeClr val="accent3">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3" name="Freeform 36"/>
            <p:cNvSpPr>
              <a:spLocks/>
            </p:cNvSpPr>
            <p:nvPr/>
          </p:nvSpPr>
          <p:spPr bwMode="auto">
            <a:xfrm>
              <a:off x="5042930" y="836897"/>
              <a:ext cx="812512" cy="1244023"/>
            </a:xfrm>
            <a:custGeom>
              <a:avLst/>
              <a:gdLst>
                <a:gd name="T0" fmla="*/ 0 w 1127"/>
                <a:gd name="T1" fmla="*/ 0 h 1725"/>
                <a:gd name="T2" fmla="*/ 1127 w 1127"/>
                <a:gd name="T3" fmla="*/ 1135 h 1725"/>
                <a:gd name="T4" fmla="*/ 1127 w 1127"/>
                <a:gd name="T5" fmla="*/ 1725 h 1725"/>
                <a:gd name="T6" fmla="*/ 0 w 1127"/>
                <a:gd name="T7" fmla="*/ 589 h 1725"/>
                <a:gd name="T8" fmla="*/ 0 w 1127"/>
                <a:gd name="T9" fmla="*/ 0 h 1725"/>
              </a:gdLst>
              <a:ahLst/>
              <a:cxnLst>
                <a:cxn ang="0">
                  <a:pos x="T0" y="T1"/>
                </a:cxn>
                <a:cxn ang="0">
                  <a:pos x="T2" y="T3"/>
                </a:cxn>
                <a:cxn ang="0">
                  <a:pos x="T4" y="T5"/>
                </a:cxn>
                <a:cxn ang="0">
                  <a:pos x="T6" y="T7"/>
                </a:cxn>
                <a:cxn ang="0">
                  <a:pos x="T8" y="T9"/>
                </a:cxn>
              </a:cxnLst>
              <a:rect l="0" t="0" r="r" b="b"/>
              <a:pathLst>
                <a:path w="1127" h="1725">
                  <a:moveTo>
                    <a:pt x="0" y="0"/>
                  </a:moveTo>
                  <a:lnTo>
                    <a:pt x="1127" y="1135"/>
                  </a:lnTo>
                  <a:lnTo>
                    <a:pt x="1127" y="1725"/>
                  </a:lnTo>
                  <a:lnTo>
                    <a:pt x="0" y="589"/>
                  </a:lnTo>
                  <a:lnTo>
                    <a:pt x="0" y="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4" name="Freeform 37"/>
            <p:cNvSpPr>
              <a:spLocks/>
            </p:cNvSpPr>
            <p:nvPr/>
          </p:nvSpPr>
          <p:spPr bwMode="auto">
            <a:xfrm>
              <a:off x="5042930" y="1307374"/>
              <a:ext cx="812512" cy="1244023"/>
            </a:xfrm>
            <a:custGeom>
              <a:avLst/>
              <a:gdLst>
                <a:gd name="T0" fmla="*/ 0 w 1127"/>
                <a:gd name="T1" fmla="*/ 0 h 1724"/>
                <a:gd name="T2" fmla="*/ 1127 w 1127"/>
                <a:gd name="T3" fmla="*/ 1134 h 1724"/>
                <a:gd name="T4" fmla="*/ 1127 w 1127"/>
                <a:gd name="T5" fmla="*/ 1724 h 1724"/>
                <a:gd name="T6" fmla="*/ 0 w 1127"/>
                <a:gd name="T7" fmla="*/ 588 h 1724"/>
                <a:gd name="T8" fmla="*/ 0 w 1127"/>
                <a:gd name="T9" fmla="*/ 0 h 1724"/>
              </a:gdLst>
              <a:ahLst/>
              <a:cxnLst>
                <a:cxn ang="0">
                  <a:pos x="T0" y="T1"/>
                </a:cxn>
                <a:cxn ang="0">
                  <a:pos x="T2" y="T3"/>
                </a:cxn>
                <a:cxn ang="0">
                  <a:pos x="T4" y="T5"/>
                </a:cxn>
                <a:cxn ang="0">
                  <a:pos x="T6" y="T7"/>
                </a:cxn>
                <a:cxn ang="0">
                  <a:pos x="T8" y="T9"/>
                </a:cxn>
              </a:cxnLst>
              <a:rect l="0" t="0" r="r" b="b"/>
              <a:pathLst>
                <a:path w="1127" h="1724">
                  <a:moveTo>
                    <a:pt x="0" y="0"/>
                  </a:moveTo>
                  <a:lnTo>
                    <a:pt x="1127" y="1134"/>
                  </a:lnTo>
                  <a:lnTo>
                    <a:pt x="1127" y="1724"/>
                  </a:lnTo>
                  <a:lnTo>
                    <a:pt x="0" y="588"/>
                  </a:lnTo>
                  <a:lnTo>
                    <a:pt x="0" y="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5" name="Freeform 38"/>
            <p:cNvSpPr>
              <a:spLocks/>
            </p:cNvSpPr>
            <p:nvPr/>
          </p:nvSpPr>
          <p:spPr bwMode="auto">
            <a:xfrm>
              <a:off x="5042930" y="1777851"/>
              <a:ext cx="812512" cy="1244023"/>
            </a:xfrm>
            <a:custGeom>
              <a:avLst/>
              <a:gdLst>
                <a:gd name="T0" fmla="*/ 0 w 1127"/>
                <a:gd name="T1" fmla="*/ 0 h 1725"/>
                <a:gd name="T2" fmla="*/ 1127 w 1127"/>
                <a:gd name="T3" fmla="*/ 1136 h 1725"/>
                <a:gd name="T4" fmla="*/ 1127 w 1127"/>
                <a:gd name="T5" fmla="*/ 1725 h 1725"/>
                <a:gd name="T6" fmla="*/ 0 w 1127"/>
                <a:gd name="T7" fmla="*/ 590 h 1725"/>
                <a:gd name="T8" fmla="*/ 0 w 1127"/>
                <a:gd name="T9" fmla="*/ 0 h 1725"/>
              </a:gdLst>
              <a:ahLst/>
              <a:cxnLst>
                <a:cxn ang="0">
                  <a:pos x="T0" y="T1"/>
                </a:cxn>
                <a:cxn ang="0">
                  <a:pos x="T2" y="T3"/>
                </a:cxn>
                <a:cxn ang="0">
                  <a:pos x="T4" y="T5"/>
                </a:cxn>
                <a:cxn ang="0">
                  <a:pos x="T6" y="T7"/>
                </a:cxn>
                <a:cxn ang="0">
                  <a:pos x="T8" y="T9"/>
                </a:cxn>
              </a:cxnLst>
              <a:rect l="0" t="0" r="r" b="b"/>
              <a:pathLst>
                <a:path w="1127" h="1725">
                  <a:moveTo>
                    <a:pt x="0" y="0"/>
                  </a:moveTo>
                  <a:lnTo>
                    <a:pt x="1127" y="1136"/>
                  </a:lnTo>
                  <a:lnTo>
                    <a:pt x="1127" y="1725"/>
                  </a:lnTo>
                  <a:lnTo>
                    <a:pt x="0" y="590"/>
                  </a:lnTo>
                  <a:lnTo>
                    <a:pt x="0" y="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6" name="Freeform 39"/>
            <p:cNvSpPr>
              <a:spLocks/>
            </p:cNvSpPr>
            <p:nvPr/>
          </p:nvSpPr>
          <p:spPr bwMode="auto">
            <a:xfrm>
              <a:off x="5042930" y="2246885"/>
              <a:ext cx="812512" cy="1245466"/>
            </a:xfrm>
            <a:custGeom>
              <a:avLst/>
              <a:gdLst>
                <a:gd name="T0" fmla="*/ 0 w 1127"/>
                <a:gd name="T1" fmla="*/ 0 h 1725"/>
                <a:gd name="T2" fmla="*/ 1127 w 1127"/>
                <a:gd name="T3" fmla="*/ 1136 h 1725"/>
                <a:gd name="T4" fmla="*/ 1127 w 1127"/>
                <a:gd name="T5" fmla="*/ 1725 h 1725"/>
                <a:gd name="T6" fmla="*/ 0 w 1127"/>
                <a:gd name="T7" fmla="*/ 590 h 1725"/>
                <a:gd name="T8" fmla="*/ 0 w 1127"/>
                <a:gd name="T9" fmla="*/ 0 h 1725"/>
              </a:gdLst>
              <a:ahLst/>
              <a:cxnLst>
                <a:cxn ang="0">
                  <a:pos x="T0" y="T1"/>
                </a:cxn>
                <a:cxn ang="0">
                  <a:pos x="T2" y="T3"/>
                </a:cxn>
                <a:cxn ang="0">
                  <a:pos x="T4" y="T5"/>
                </a:cxn>
                <a:cxn ang="0">
                  <a:pos x="T6" y="T7"/>
                </a:cxn>
                <a:cxn ang="0">
                  <a:pos x="T8" y="T9"/>
                </a:cxn>
              </a:cxnLst>
              <a:rect l="0" t="0" r="r" b="b"/>
              <a:pathLst>
                <a:path w="1127" h="1725">
                  <a:moveTo>
                    <a:pt x="0" y="0"/>
                  </a:moveTo>
                  <a:lnTo>
                    <a:pt x="1127" y="1136"/>
                  </a:lnTo>
                  <a:lnTo>
                    <a:pt x="1127" y="1725"/>
                  </a:lnTo>
                  <a:lnTo>
                    <a:pt x="0" y="590"/>
                  </a:lnTo>
                  <a:lnTo>
                    <a:pt x="0" y="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7" name="Freeform 40"/>
            <p:cNvSpPr>
              <a:spLocks/>
            </p:cNvSpPr>
            <p:nvPr/>
          </p:nvSpPr>
          <p:spPr bwMode="auto">
            <a:xfrm>
              <a:off x="5042930" y="2718806"/>
              <a:ext cx="1121353" cy="1554307"/>
            </a:xfrm>
            <a:custGeom>
              <a:avLst/>
              <a:gdLst>
                <a:gd name="T0" fmla="*/ 0 w 1554"/>
                <a:gd name="T1" fmla="*/ 0 h 2154"/>
                <a:gd name="T2" fmla="*/ 1554 w 1554"/>
                <a:gd name="T3" fmla="*/ 1566 h 2154"/>
                <a:gd name="T4" fmla="*/ 1554 w 1554"/>
                <a:gd name="T5" fmla="*/ 2154 h 2154"/>
                <a:gd name="T6" fmla="*/ 0 w 1554"/>
                <a:gd name="T7" fmla="*/ 590 h 2154"/>
                <a:gd name="T8" fmla="*/ 0 w 1554"/>
                <a:gd name="T9" fmla="*/ 0 h 2154"/>
              </a:gdLst>
              <a:ahLst/>
              <a:cxnLst>
                <a:cxn ang="0">
                  <a:pos x="T0" y="T1"/>
                </a:cxn>
                <a:cxn ang="0">
                  <a:pos x="T2" y="T3"/>
                </a:cxn>
                <a:cxn ang="0">
                  <a:pos x="T4" y="T5"/>
                </a:cxn>
                <a:cxn ang="0">
                  <a:pos x="T6" y="T7"/>
                </a:cxn>
                <a:cxn ang="0">
                  <a:pos x="T8" y="T9"/>
                </a:cxn>
              </a:cxnLst>
              <a:rect l="0" t="0" r="r" b="b"/>
              <a:pathLst>
                <a:path w="1554" h="2154">
                  <a:moveTo>
                    <a:pt x="0" y="0"/>
                  </a:moveTo>
                  <a:lnTo>
                    <a:pt x="1554" y="1566"/>
                  </a:lnTo>
                  <a:lnTo>
                    <a:pt x="1554" y="2154"/>
                  </a:lnTo>
                  <a:lnTo>
                    <a:pt x="0" y="590"/>
                  </a:lnTo>
                  <a:lnTo>
                    <a:pt x="0" y="0"/>
                  </a:lnTo>
                  <a:close/>
                </a:path>
              </a:pathLst>
            </a:custGeom>
            <a:solidFill>
              <a:schemeClr val="accent6">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48" name="TextBox 47"/>
            <p:cNvSpPr txBox="1"/>
            <p:nvPr/>
          </p:nvSpPr>
          <p:spPr>
            <a:xfrm>
              <a:off x="6512262" y="3508889"/>
              <a:ext cx="997527" cy="307777"/>
            </a:xfrm>
            <a:prstGeom prst="rect">
              <a:avLst/>
            </a:prstGeom>
            <a:noFill/>
          </p:spPr>
          <p:txBody>
            <a:bodyPr wrap="square" rtlCol="0">
              <a:spAutoFit/>
            </a:bodyPr>
            <a:lstStyle/>
            <a:p>
              <a:pPr algn="ctr"/>
              <a:r>
                <a:rPr lang="en-US" sz="1400" b="1" dirty="0" err="1"/>
                <a:t>bootfs</a:t>
              </a:r>
              <a:endParaRPr lang="en-US" sz="1400" b="1" dirty="0"/>
            </a:p>
          </p:txBody>
        </p:sp>
        <p:sp>
          <p:nvSpPr>
            <p:cNvPr id="49" name="TextBox 48"/>
            <p:cNvSpPr txBox="1"/>
            <p:nvPr/>
          </p:nvSpPr>
          <p:spPr>
            <a:xfrm>
              <a:off x="6197476" y="3900459"/>
              <a:ext cx="1982931" cy="307777"/>
            </a:xfrm>
            <a:prstGeom prst="rect">
              <a:avLst/>
            </a:prstGeom>
            <a:noFill/>
          </p:spPr>
          <p:txBody>
            <a:bodyPr wrap="square" rtlCol="0">
              <a:spAutoFit/>
            </a:bodyPr>
            <a:lstStyle/>
            <a:p>
              <a:pPr algn="ctr"/>
              <a:r>
                <a:rPr lang="en-US" sz="1400" b="1" dirty="0">
                  <a:solidFill>
                    <a:schemeClr val="bg1"/>
                  </a:solidFill>
                </a:rPr>
                <a:t>kernel</a:t>
              </a:r>
            </a:p>
          </p:txBody>
        </p:sp>
        <p:sp>
          <p:nvSpPr>
            <p:cNvPr id="50" name="TextBox 49"/>
            <p:cNvSpPr txBox="1"/>
            <p:nvPr/>
          </p:nvSpPr>
          <p:spPr>
            <a:xfrm>
              <a:off x="5888634" y="3119805"/>
              <a:ext cx="1982931" cy="307777"/>
            </a:xfrm>
            <a:prstGeom prst="rect">
              <a:avLst/>
            </a:prstGeom>
            <a:noFill/>
          </p:spPr>
          <p:txBody>
            <a:bodyPr wrap="square" rtlCol="0">
              <a:spAutoFit/>
            </a:bodyPr>
            <a:lstStyle/>
            <a:p>
              <a:pPr algn="ctr"/>
              <a:r>
                <a:rPr lang="en-US" sz="1400" b="1" dirty="0">
                  <a:solidFill>
                    <a:schemeClr val="bg1"/>
                  </a:solidFill>
                </a:rPr>
                <a:t>Base image</a:t>
              </a:r>
            </a:p>
          </p:txBody>
        </p:sp>
        <p:sp>
          <p:nvSpPr>
            <p:cNvPr id="51" name="TextBox 50"/>
            <p:cNvSpPr txBox="1"/>
            <p:nvPr/>
          </p:nvSpPr>
          <p:spPr>
            <a:xfrm>
              <a:off x="5888634" y="2660317"/>
              <a:ext cx="1982931" cy="307777"/>
            </a:xfrm>
            <a:prstGeom prst="rect">
              <a:avLst/>
            </a:prstGeom>
            <a:noFill/>
          </p:spPr>
          <p:txBody>
            <a:bodyPr wrap="square" rtlCol="0">
              <a:spAutoFit/>
            </a:bodyPr>
            <a:lstStyle/>
            <a:p>
              <a:pPr algn="ctr"/>
              <a:r>
                <a:rPr lang="en-US" sz="1400" b="1" dirty="0">
                  <a:solidFill>
                    <a:schemeClr val="bg1"/>
                  </a:solidFill>
                </a:rPr>
                <a:t>Image</a:t>
              </a:r>
            </a:p>
          </p:txBody>
        </p:sp>
        <p:sp>
          <p:nvSpPr>
            <p:cNvPr id="52" name="TextBox 51"/>
            <p:cNvSpPr txBox="1"/>
            <p:nvPr/>
          </p:nvSpPr>
          <p:spPr>
            <a:xfrm>
              <a:off x="5888634" y="2188825"/>
              <a:ext cx="1982931" cy="307777"/>
            </a:xfrm>
            <a:prstGeom prst="rect">
              <a:avLst/>
            </a:prstGeom>
            <a:noFill/>
          </p:spPr>
          <p:txBody>
            <a:bodyPr wrap="square" rtlCol="0">
              <a:spAutoFit/>
            </a:bodyPr>
            <a:lstStyle/>
            <a:p>
              <a:pPr algn="ctr"/>
              <a:r>
                <a:rPr lang="en-US" sz="1400" b="1" dirty="0">
                  <a:solidFill>
                    <a:schemeClr val="bg1"/>
                  </a:solidFill>
                </a:rPr>
                <a:t>Image</a:t>
              </a:r>
            </a:p>
          </p:txBody>
        </p:sp>
        <p:sp>
          <p:nvSpPr>
            <p:cNvPr id="53" name="TextBox 52"/>
            <p:cNvSpPr txBox="1"/>
            <p:nvPr/>
          </p:nvSpPr>
          <p:spPr>
            <a:xfrm rot="2714083">
              <a:off x="4466203" y="1300585"/>
              <a:ext cx="1982931" cy="307776"/>
            </a:xfrm>
            <a:prstGeom prst="rect">
              <a:avLst/>
            </a:prstGeom>
            <a:noFill/>
          </p:spPr>
          <p:txBody>
            <a:bodyPr wrap="square" rtlCol="0">
              <a:spAutoFit/>
            </a:bodyPr>
            <a:lstStyle/>
            <a:p>
              <a:pPr algn="ctr"/>
              <a:r>
                <a:rPr lang="en-US" sz="1400" b="1" dirty="0">
                  <a:solidFill>
                    <a:schemeClr val="bg1"/>
                  </a:solidFill>
                </a:rPr>
                <a:t>Writable</a:t>
              </a:r>
            </a:p>
          </p:txBody>
        </p:sp>
        <p:sp>
          <p:nvSpPr>
            <p:cNvPr id="54" name="TextBox 53"/>
            <p:cNvSpPr txBox="1"/>
            <p:nvPr/>
          </p:nvSpPr>
          <p:spPr>
            <a:xfrm>
              <a:off x="5888634" y="1731463"/>
              <a:ext cx="1982931" cy="307777"/>
            </a:xfrm>
            <a:prstGeom prst="rect">
              <a:avLst/>
            </a:prstGeom>
            <a:noFill/>
          </p:spPr>
          <p:txBody>
            <a:bodyPr wrap="square" rtlCol="0">
              <a:spAutoFit/>
            </a:bodyPr>
            <a:lstStyle/>
            <a:p>
              <a:pPr algn="ctr"/>
              <a:r>
                <a:rPr lang="en-US" sz="1400" b="1" dirty="0">
                  <a:solidFill>
                    <a:schemeClr val="bg1"/>
                  </a:solidFill>
                </a:rPr>
                <a:t>Container</a:t>
              </a:r>
            </a:p>
          </p:txBody>
        </p:sp>
        <p:sp>
          <p:nvSpPr>
            <p:cNvPr id="55" name="TextBox 54"/>
            <p:cNvSpPr txBox="1"/>
            <p:nvPr/>
          </p:nvSpPr>
          <p:spPr>
            <a:xfrm rot="2714083">
              <a:off x="4466203" y="1768918"/>
              <a:ext cx="1982931" cy="307776"/>
            </a:xfrm>
            <a:prstGeom prst="rect">
              <a:avLst/>
            </a:prstGeom>
            <a:noFill/>
          </p:spPr>
          <p:txBody>
            <a:bodyPr wrap="square" rtlCol="0">
              <a:spAutoFit/>
            </a:bodyPr>
            <a:lstStyle/>
            <a:p>
              <a:pPr algn="ctr"/>
              <a:r>
                <a:rPr lang="en-US" sz="1400" b="1" dirty="0">
                  <a:solidFill>
                    <a:schemeClr val="bg1"/>
                  </a:solidFill>
                </a:rPr>
                <a:t>add </a:t>
              </a:r>
              <a:r>
                <a:rPr lang="en-US" sz="1400" b="1" dirty="0" err="1">
                  <a:solidFill>
                    <a:schemeClr val="bg1"/>
                  </a:solidFill>
                </a:rPr>
                <a:t>nginx</a:t>
              </a:r>
              <a:endParaRPr lang="en-US" sz="1400" b="1" dirty="0">
                <a:solidFill>
                  <a:schemeClr val="bg1"/>
                </a:solidFill>
              </a:endParaRPr>
            </a:p>
          </p:txBody>
        </p:sp>
        <p:sp>
          <p:nvSpPr>
            <p:cNvPr id="56" name="TextBox 55"/>
            <p:cNvSpPr txBox="1"/>
            <p:nvPr/>
          </p:nvSpPr>
          <p:spPr>
            <a:xfrm rot="2714083">
              <a:off x="4507588" y="2252552"/>
              <a:ext cx="1934363" cy="307776"/>
            </a:xfrm>
            <a:prstGeom prst="rect">
              <a:avLst/>
            </a:prstGeom>
            <a:noFill/>
          </p:spPr>
          <p:txBody>
            <a:bodyPr wrap="square" rtlCol="0">
              <a:spAutoFit/>
            </a:bodyPr>
            <a:lstStyle/>
            <a:p>
              <a:pPr algn="ctr"/>
              <a:r>
                <a:rPr lang="en-US" sz="1400" b="1" dirty="0">
                  <a:solidFill>
                    <a:schemeClr val="bg1"/>
                  </a:solidFill>
                </a:rPr>
                <a:t>add </a:t>
              </a:r>
              <a:r>
                <a:rPr lang="en-US" sz="1400" b="1" dirty="0" err="1">
                  <a:solidFill>
                    <a:schemeClr val="bg1"/>
                  </a:solidFill>
                </a:rPr>
                <a:t>nodejs</a:t>
              </a:r>
              <a:endParaRPr lang="en-US" sz="1400" b="1" dirty="0">
                <a:solidFill>
                  <a:schemeClr val="bg1"/>
                </a:solidFill>
              </a:endParaRPr>
            </a:p>
          </p:txBody>
        </p:sp>
        <p:sp>
          <p:nvSpPr>
            <p:cNvPr id="57" name="TextBox 56"/>
            <p:cNvSpPr txBox="1"/>
            <p:nvPr/>
          </p:nvSpPr>
          <p:spPr>
            <a:xfrm rot="2714083">
              <a:off x="4466203" y="2701509"/>
              <a:ext cx="1982931" cy="307776"/>
            </a:xfrm>
            <a:prstGeom prst="rect">
              <a:avLst/>
            </a:prstGeom>
            <a:noFill/>
          </p:spPr>
          <p:txBody>
            <a:bodyPr wrap="square" rtlCol="0">
              <a:spAutoFit/>
            </a:bodyPr>
            <a:lstStyle/>
            <a:p>
              <a:pPr algn="ctr"/>
              <a:r>
                <a:rPr lang="en-US" sz="1400" b="1" dirty="0">
                  <a:solidFill>
                    <a:schemeClr val="bg1"/>
                  </a:solidFill>
                </a:rPr>
                <a:t>Ubuntu</a:t>
              </a:r>
            </a:p>
          </p:txBody>
        </p:sp>
        <p:sp>
          <p:nvSpPr>
            <p:cNvPr id="17" name="Freeform 16"/>
            <p:cNvSpPr/>
            <p:nvPr/>
          </p:nvSpPr>
          <p:spPr>
            <a:xfrm flipV="1">
              <a:off x="7902936" y="2340817"/>
              <a:ext cx="218180" cy="493356"/>
            </a:xfrm>
            <a:custGeom>
              <a:avLst/>
              <a:gdLst>
                <a:gd name="connsiteX0" fmla="*/ 0 w 241391"/>
                <a:gd name="connsiteY0" fmla="*/ 0 h 545841"/>
                <a:gd name="connsiteX1" fmla="*/ 241391 w 241391"/>
                <a:gd name="connsiteY1" fmla="*/ 0 h 545841"/>
                <a:gd name="connsiteX2" fmla="*/ 241391 w 241391"/>
                <a:gd name="connsiteY2" fmla="*/ 545841 h 545841"/>
                <a:gd name="connsiteX3" fmla="*/ 31486 w 241391"/>
                <a:gd name="connsiteY3" fmla="*/ 545841 h 545841"/>
                <a:gd name="connsiteX4" fmla="*/ 31486 w 241391"/>
                <a:gd name="connsiteY4" fmla="*/ 545841 h 5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91" h="545841">
                  <a:moveTo>
                    <a:pt x="0" y="0"/>
                  </a:moveTo>
                  <a:lnTo>
                    <a:pt x="241391" y="0"/>
                  </a:lnTo>
                  <a:lnTo>
                    <a:pt x="241391" y="545841"/>
                  </a:lnTo>
                  <a:lnTo>
                    <a:pt x="31486" y="545841"/>
                  </a:lnTo>
                  <a:lnTo>
                    <a:pt x="31486" y="545841"/>
                  </a:lnTo>
                </a:path>
              </a:pathLst>
            </a:custGeom>
            <a:ln w="1270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TextBox 57"/>
            <p:cNvSpPr txBox="1"/>
            <p:nvPr/>
          </p:nvSpPr>
          <p:spPr>
            <a:xfrm>
              <a:off x="8114988" y="2254698"/>
              <a:ext cx="997527" cy="646331"/>
            </a:xfrm>
            <a:prstGeom prst="rect">
              <a:avLst/>
            </a:prstGeom>
            <a:noFill/>
          </p:spPr>
          <p:txBody>
            <a:bodyPr wrap="square" rtlCol="0">
              <a:spAutoFit/>
            </a:bodyPr>
            <a:lstStyle/>
            <a:p>
              <a:r>
                <a:rPr lang="en-US" sz="1200" dirty="0">
                  <a:solidFill>
                    <a:schemeClr val="tx2"/>
                  </a:solidFill>
                </a:rPr>
                <a:t>References</a:t>
              </a:r>
            </a:p>
            <a:p>
              <a:r>
                <a:rPr lang="en-US" sz="1200" dirty="0">
                  <a:solidFill>
                    <a:schemeClr val="tx2"/>
                  </a:solidFill>
                </a:rPr>
                <a:t>parent</a:t>
              </a:r>
            </a:p>
            <a:p>
              <a:r>
                <a:rPr lang="en-US" sz="1200" dirty="0">
                  <a:solidFill>
                    <a:schemeClr val="tx2"/>
                  </a:solidFill>
                </a:rPr>
                <a:t>image</a:t>
              </a:r>
            </a:p>
          </p:txBody>
        </p:sp>
      </p:grpSp>
    </p:spTree>
    <p:extLst>
      <p:ext uri="{BB962C8B-B14F-4D97-AF65-F5344CB8AC3E}">
        <p14:creationId xmlns:p14="http://schemas.microsoft.com/office/powerpoint/2010/main" val="1849385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53AD72-267C-0D46-9ECA-F6B35BDE1FE4}"/>
              </a:ext>
            </a:extLst>
          </p:cNvPr>
          <p:cNvGrpSpPr/>
          <p:nvPr/>
        </p:nvGrpSpPr>
        <p:grpSpPr>
          <a:xfrm>
            <a:off x="1978588" y="1780192"/>
            <a:ext cx="1482143" cy="1409558"/>
            <a:chOff x="1804967" y="1803341"/>
            <a:chExt cx="1482143" cy="1409558"/>
          </a:xfrm>
        </p:grpSpPr>
        <p:pic>
          <p:nvPicPr>
            <p:cNvPr id="5" name="Picture 4">
              <a:extLst>
                <a:ext uri="{FF2B5EF4-FFF2-40B4-BE49-F238E27FC236}">
                  <a16:creationId xmlns:a16="http://schemas.microsoft.com/office/drawing/2014/main" id="{27C1FD9C-9874-404C-8EE8-1C94373F1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967" y="1803341"/>
              <a:ext cx="986842" cy="1007839"/>
            </a:xfrm>
            <a:prstGeom prst="rect">
              <a:avLst/>
            </a:prstGeom>
          </p:spPr>
        </p:pic>
        <p:pic>
          <p:nvPicPr>
            <p:cNvPr id="6" name="Picture 5">
              <a:extLst>
                <a:ext uri="{FF2B5EF4-FFF2-40B4-BE49-F238E27FC236}">
                  <a16:creationId xmlns:a16="http://schemas.microsoft.com/office/drawing/2014/main" id="{C06B5605-3902-F94A-BB27-A643B8772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700" y="2319251"/>
              <a:ext cx="1078410" cy="893648"/>
            </a:xfrm>
            <a:prstGeom prst="rect">
              <a:avLst/>
            </a:prstGeom>
          </p:spPr>
        </p:pic>
      </p:grpSp>
      <p:cxnSp>
        <p:nvCxnSpPr>
          <p:cNvPr id="7" name="Straight Arrow Connector 6">
            <a:extLst>
              <a:ext uri="{FF2B5EF4-FFF2-40B4-BE49-F238E27FC236}">
                <a16:creationId xmlns:a16="http://schemas.microsoft.com/office/drawing/2014/main" id="{39090BDE-1979-AD45-88CA-2596C18999B7}"/>
              </a:ext>
            </a:extLst>
          </p:cNvPr>
          <p:cNvCxnSpPr/>
          <p:nvPr/>
        </p:nvCxnSpPr>
        <p:spPr>
          <a:xfrm flipV="1">
            <a:off x="3753073" y="2457242"/>
            <a:ext cx="1161215" cy="3698"/>
          </a:xfrm>
          <a:prstGeom prst="straightConnector1">
            <a:avLst/>
          </a:prstGeom>
          <a:ln w="38100">
            <a:tailEnd type="triangle"/>
          </a:ln>
          <a:effectLst/>
        </p:spPr>
        <p:style>
          <a:lnRef idx="3">
            <a:schemeClr val="accent2"/>
          </a:lnRef>
          <a:fillRef idx="0">
            <a:schemeClr val="accent2"/>
          </a:fillRef>
          <a:effectRef idx="2">
            <a:schemeClr val="accent2"/>
          </a:effectRef>
          <a:fontRef idx="minor">
            <a:schemeClr val="tx1"/>
          </a:fontRef>
        </p:style>
      </p:cxnSp>
      <p:sp>
        <p:nvSpPr>
          <p:cNvPr id="8" name="Content Placeholder 4">
            <a:extLst>
              <a:ext uri="{FF2B5EF4-FFF2-40B4-BE49-F238E27FC236}">
                <a16:creationId xmlns:a16="http://schemas.microsoft.com/office/drawing/2014/main" id="{2FA1500D-56DD-D243-9FF9-A61C8B74836D}"/>
              </a:ext>
            </a:extLst>
          </p:cNvPr>
          <p:cNvSpPr txBox="1">
            <a:spLocks/>
          </p:cNvSpPr>
          <p:nvPr/>
        </p:nvSpPr>
        <p:spPr>
          <a:xfrm>
            <a:off x="4473131" y="3146567"/>
            <a:ext cx="2821853" cy="734336"/>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chemeClr val="tx1"/>
                </a:solidFill>
              </a:rPr>
              <a:t>Container Registry</a:t>
            </a:r>
          </a:p>
          <a:p>
            <a:pPr algn="ctr"/>
            <a:r>
              <a:rPr lang="en-US" sz="2000" dirty="0">
                <a:solidFill>
                  <a:schemeClr val="tx1"/>
                </a:solidFill>
              </a:rPr>
              <a:t>(Private or Public)</a:t>
            </a:r>
          </a:p>
        </p:txBody>
      </p:sp>
      <p:pic>
        <p:nvPicPr>
          <p:cNvPr id="9" name="Picture 8">
            <a:extLst>
              <a:ext uri="{FF2B5EF4-FFF2-40B4-BE49-F238E27FC236}">
                <a16:creationId xmlns:a16="http://schemas.microsoft.com/office/drawing/2014/main" id="{BD604EBB-AFAD-1245-AF0B-202AB12D89E5}"/>
              </a:ext>
            </a:extLst>
          </p:cNvPr>
          <p:cNvPicPr>
            <a:picLocks noChangeAspect="1"/>
          </p:cNvPicPr>
          <p:nvPr/>
        </p:nvPicPr>
        <p:blipFill rotWithShape="1">
          <a:blip r:embed="rId4"/>
          <a:srcRect r="71950"/>
          <a:stretch/>
        </p:blipFill>
        <p:spPr>
          <a:xfrm>
            <a:off x="5206630" y="1560342"/>
            <a:ext cx="1354856" cy="1763810"/>
          </a:xfrm>
          <a:prstGeom prst="rect">
            <a:avLst/>
          </a:prstGeom>
        </p:spPr>
      </p:pic>
      <p:sp>
        <p:nvSpPr>
          <p:cNvPr id="10" name="Content Placeholder 4">
            <a:extLst>
              <a:ext uri="{FF2B5EF4-FFF2-40B4-BE49-F238E27FC236}">
                <a16:creationId xmlns:a16="http://schemas.microsoft.com/office/drawing/2014/main" id="{3A30193D-88A5-4D45-985B-E071D2D999EC}"/>
              </a:ext>
            </a:extLst>
          </p:cNvPr>
          <p:cNvSpPr txBox="1">
            <a:spLocks/>
          </p:cNvSpPr>
          <p:nvPr/>
        </p:nvSpPr>
        <p:spPr>
          <a:xfrm>
            <a:off x="2508153" y="432194"/>
            <a:ext cx="3472574" cy="599144"/>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accent6">
                    <a:lumMod val="50000"/>
                  </a:schemeClr>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700" dirty="0">
                <a:solidFill>
                  <a:schemeClr val="tx1"/>
                </a:solidFill>
                <a:latin typeface="Courier" charset="0"/>
                <a:ea typeface="Courier" charset="0"/>
                <a:cs typeface="Courier" charset="0"/>
              </a:rPr>
              <a:t>docker push</a:t>
            </a:r>
          </a:p>
        </p:txBody>
      </p:sp>
    </p:spTree>
    <p:extLst>
      <p:ext uri="{BB962C8B-B14F-4D97-AF65-F5344CB8AC3E}">
        <p14:creationId xmlns:p14="http://schemas.microsoft.com/office/powerpoint/2010/main" val="3463338637"/>
      </p:ext>
    </p:extLst>
  </p:cSld>
  <p:clrMapOvr>
    <a:masterClrMapping/>
  </p:clrMapOvr>
</p:sld>
</file>

<file path=ppt/theme/theme1.xml><?xml version="1.0" encoding="utf-8"?>
<a:theme xmlns:a="http://schemas.openxmlformats.org/drawingml/2006/main" name="DeckTemplate-Webinars">
  <a:themeElements>
    <a:clrScheme name="Custom 2">
      <a:dk1>
        <a:srgbClr val="474746"/>
      </a:dk1>
      <a:lt1>
        <a:sysClr val="window" lastClr="FFFFFF"/>
      </a:lt1>
      <a:dk2>
        <a:srgbClr val="6D6E6D"/>
      </a:dk2>
      <a:lt2>
        <a:srgbClr val="F8F8F8"/>
      </a:lt2>
      <a:accent1>
        <a:srgbClr val="FCB64C"/>
      </a:accent1>
      <a:accent2>
        <a:srgbClr val="F7A028"/>
      </a:accent2>
      <a:accent3>
        <a:srgbClr val="49A8F2"/>
      </a:accent3>
      <a:accent4>
        <a:srgbClr val="7BC233"/>
      </a:accent4>
      <a:accent5>
        <a:srgbClr val="FDD645"/>
      </a:accent5>
      <a:accent6>
        <a:srgbClr val="999A98"/>
      </a:accent6>
      <a:hlink>
        <a:srgbClr val="686CEA"/>
      </a:hlink>
      <a:folHlink>
        <a:srgbClr val="9F52C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2.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597C89A-FD0C-431E-81F6-90225B937683}">
  <ds:schemaRefs>
    <ds:schemaRef ds:uri="http://schemas.microsoft.com/office/2006/documentManagement/types"/>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702</TotalTime>
  <Words>2304</Words>
  <Application>Microsoft Macintosh PowerPoint</Application>
  <PresentationFormat>On-screen Show (16:9)</PresentationFormat>
  <Paragraphs>566</Paragraphs>
  <Slides>52</Slides>
  <Notes>19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52</vt:i4>
      </vt:variant>
    </vt:vector>
  </HeadingPairs>
  <TitlesOfParts>
    <vt:vector size="71" baseType="lpstr">
      <vt:lpstr>MS PGothic</vt:lpstr>
      <vt:lpstr>Amazon Ember</vt:lpstr>
      <vt:lpstr>Amazon Ember Cd RC</vt:lpstr>
      <vt:lpstr>Amazon Ember Light</vt:lpstr>
      <vt:lpstr>Amazon Ember Medium</vt:lpstr>
      <vt:lpstr>Arial</vt:lpstr>
      <vt:lpstr>Avenir Book</vt:lpstr>
      <vt:lpstr>Calibri</vt:lpstr>
      <vt:lpstr>Century Gothic</vt:lpstr>
      <vt:lpstr>Consolas</vt:lpstr>
      <vt:lpstr>Courier</vt:lpstr>
      <vt:lpstr>Helvetica</vt:lpstr>
      <vt:lpstr>Helvetica Light</vt:lpstr>
      <vt:lpstr>Helvetica Neue</vt:lpstr>
      <vt:lpstr>Lucida Console</vt:lpstr>
      <vt:lpstr>Mangal</vt:lpstr>
      <vt:lpstr>Roboto Condensed</vt:lpstr>
      <vt:lpstr>Times New Roman</vt:lpstr>
      <vt:lpstr>DeckTemplate-Webinars</vt:lpstr>
      <vt:lpstr>PowerPoint Presentation</vt:lpstr>
      <vt:lpstr>Why Docker containers?</vt:lpstr>
      <vt:lpstr>Application environment components</vt:lpstr>
      <vt:lpstr>Different environments</vt:lpstr>
      <vt:lpstr>It worked on my machine, why not in production?</vt:lpstr>
      <vt:lpstr>Docker</vt:lpstr>
      <vt:lpstr>PowerPoint Presentation</vt:lpstr>
      <vt:lpstr>Docker Image</vt:lpstr>
      <vt:lpstr>PowerPoint Presentation</vt:lpstr>
      <vt:lpstr>Amazon Elastic Container Registry (Amazon ECR)</vt:lpstr>
      <vt:lpstr>PowerPoint Presentation</vt:lpstr>
      <vt:lpstr>PowerPoint Presentation</vt:lpstr>
      <vt:lpstr>Four environments, same container</vt:lpstr>
      <vt:lpstr>One machine, multiple containers</vt:lpstr>
      <vt:lpstr>VM vs Container</vt:lpstr>
      <vt:lpstr>Benefits</vt:lpstr>
      <vt:lpstr>Use Cases</vt:lpstr>
      <vt:lpstr>One monolithic container, a couple hosts</vt:lpstr>
      <vt:lpstr>A couple containers on a few hosts</vt:lpstr>
      <vt:lpstr>Many containers, many hosts</vt:lpstr>
      <vt:lpstr>How do I manage containers across many hosts?</vt:lpstr>
      <vt:lpstr>PowerPoint Presentation</vt:lpstr>
      <vt:lpstr>Amazon Elastic Container Service (Amazon ECS)</vt:lpstr>
      <vt:lpstr>Task Definition</vt:lpstr>
      <vt:lpstr>Service Definition</vt:lpstr>
      <vt:lpstr>Amazon ECS</vt:lpstr>
      <vt:lpstr>Cluster of hosts</vt:lpstr>
      <vt:lpstr>Lightweight agent on each host</vt:lpstr>
      <vt:lpstr>API for launching containers on the cluster</vt:lpstr>
      <vt:lpstr>Container task is placed on a host</vt:lpstr>
      <vt:lpstr>Traffic is sent to your host</vt:lpstr>
      <vt:lpstr>PRODUCTION WORKLOADS ON AWS</vt:lpstr>
      <vt:lpstr>Customers Using Containers at Scale</vt:lpstr>
      <vt:lpstr>CUSTOMERS ARE OUR KEY!</vt:lpstr>
      <vt:lpstr>I don’t want to deal with hosts at all!</vt:lpstr>
      <vt:lpstr>PowerPoint Presentation</vt:lpstr>
      <vt:lpstr>ENABLE FOCUS ON APPLICATIONS</vt:lpstr>
      <vt:lpstr>PowerPoint Presentation</vt:lpstr>
      <vt:lpstr>PowerPoint Presentation</vt:lpstr>
      <vt:lpstr>PRODUCTION WORKLOADS ON AWS</vt:lpstr>
      <vt:lpstr>I want to use more open source in my environment</vt:lpstr>
      <vt:lpstr>PowerPoint Presentation</vt:lpstr>
      <vt:lpstr>PowerPoint Presentation</vt:lpstr>
      <vt:lpstr>PowerPoint Presentation</vt:lpstr>
      <vt:lpstr>PowerPoint Presentation</vt:lpstr>
      <vt:lpstr>PowerPoint Presentation</vt:lpstr>
      <vt:lpstr>PowerPoint Presentation</vt:lpstr>
      <vt:lpstr>In Summary</vt:lpstr>
      <vt:lpstr>We give you the power to choose:</vt:lpstr>
      <vt:lpstr>The awesome-ecs project:</vt:lpstr>
      <vt:lpstr>We want to hear from all of you!</vt:lpstr>
      <vt:lpstr>Thank you!</vt:lpstr>
    </vt:vector>
  </TitlesOfParts>
  <Company>Amazon.com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Hang, Jenny</dc:creator>
  <cp:lastModifiedBy>Microsoft Office User</cp:lastModifiedBy>
  <cp:revision>87</cp:revision>
  <dcterms:created xsi:type="dcterms:W3CDTF">2016-09-02T00:13:00Z</dcterms:created>
  <dcterms:modified xsi:type="dcterms:W3CDTF">2020-02-06T17:19:03Z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