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48"/>
  </p:notesMasterIdLst>
  <p:sldIdLst>
    <p:sldId id="285" r:id="rId5"/>
    <p:sldId id="509" r:id="rId6"/>
    <p:sldId id="510" r:id="rId7"/>
    <p:sldId id="511" r:id="rId8"/>
    <p:sldId id="512" r:id="rId9"/>
    <p:sldId id="515" r:id="rId10"/>
    <p:sldId id="514" r:id="rId11"/>
    <p:sldId id="516" r:id="rId12"/>
    <p:sldId id="517" r:id="rId13"/>
    <p:sldId id="519" r:id="rId14"/>
    <p:sldId id="518" r:id="rId15"/>
    <p:sldId id="462" r:id="rId16"/>
    <p:sldId id="513" r:id="rId17"/>
    <p:sldId id="460" r:id="rId18"/>
    <p:sldId id="467" r:id="rId19"/>
    <p:sldId id="497" r:id="rId20"/>
    <p:sldId id="498" r:id="rId21"/>
    <p:sldId id="479" r:id="rId22"/>
    <p:sldId id="474" r:id="rId23"/>
    <p:sldId id="494" r:id="rId24"/>
    <p:sldId id="495" r:id="rId25"/>
    <p:sldId id="475" r:id="rId26"/>
    <p:sldId id="496" r:id="rId27"/>
    <p:sldId id="484" r:id="rId28"/>
    <p:sldId id="507" r:id="rId29"/>
    <p:sldId id="486" r:id="rId30"/>
    <p:sldId id="487" r:id="rId31"/>
    <p:sldId id="520" r:id="rId32"/>
    <p:sldId id="488" r:id="rId33"/>
    <p:sldId id="521" r:id="rId34"/>
    <p:sldId id="489" r:id="rId35"/>
    <p:sldId id="522" r:id="rId36"/>
    <p:sldId id="508" r:id="rId37"/>
    <p:sldId id="505" r:id="rId38"/>
    <p:sldId id="492" r:id="rId39"/>
    <p:sldId id="481" r:id="rId40"/>
    <p:sldId id="499" r:id="rId41"/>
    <p:sldId id="500" r:id="rId42"/>
    <p:sldId id="502" r:id="rId43"/>
    <p:sldId id="501" r:id="rId44"/>
    <p:sldId id="413" r:id="rId45"/>
    <p:sldId id="523" r:id="rId46"/>
    <p:sldId id="289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4">
          <p15:clr>
            <a:srgbClr val="A4A3A4"/>
          </p15:clr>
        </p15:guide>
        <p15:guide id="2" orient="horz" pos="2898">
          <p15:clr>
            <a:srgbClr val="A4A3A4"/>
          </p15:clr>
        </p15:guide>
        <p15:guide id="3" orient="horz" pos="2412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1350">
          <p15:clr>
            <a:srgbClr val="A4A3A4"/>
          </p15:clr>
        </p15:guide>
        <p15:guide id="6" orient="horz" pos="1378">
          <p15:clr>
            <a:srgbClr val="A4A3A4"/>
          </p15:clr>
        </p15:guide>
        <p15:guide id="7" orient="horz" pos="2078">
          <p15:clr>
            <a:srgbClr val="A4A3A4"/>
          </p15:clr>
        </p15:guide>
        <p15:guide id="8" orient="horz" pos="1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orient="horz" pos="2859">
          <p15:clr>
            <a:srgbClr val="A4A3A4"/>
          </p15:clr>
        </p15:guide>
        <p15:guide id="11" pos="960">
          <p15:clr>
            <a:srgbClr val="A4A3A4"/>
          </p15:clr>
        </p15:guide>
        <p15:guide id="12" pos="1755">
          <p15:clr>
            <a:srgbClr val="A4A3A4"/>
          </p15:clr>
        </p15:guide>
        <p15:guide id="13" pos="2883">
          <p15:clr>
            <a:srgbClr val="A4A3A4"/>
          </p15:clr>
        </p15:guide>
        <p15:guide id="14" pos="2519">
          <p15:clr>
            <a:srgbClr val="A4A3A4"/>
          </p15:clr>
        </p15:guide>
        <p15:guide id="15" pos="4790">
          <p15:clr>
            <a:srgbClr val="A4A3A4"/>
          </p15:clr>
        </p15:guide>
        <p15:guide id="16" pos="2487">
          <p15:clr>
            <a:srgbClr val="A4A3A4"/>
          </p15:clr>
        </p15:guide>
        <p15:guide id="17" pos="1722">
          <p15:clr>
            <a:srgbClr val="A4A3A4"/>
          </p15:clr>
        </p15:guide>
        <p15:guide id="18" pos="987">
          <p15:clr>
            <a:srgbClr val="A4A3A4"/>
          </p15:clr>
        </p15:guide>
        <p15:guide id="19" pos="4818">
          <p15:clr>
            <a:srgbClr val="A4A3A4"/>
          </p15:clr>
        </p15:guide>
        <p15:guide id="20" pos="3257">
          <p15:clr>
            <a:srgbClr val="A4A3A4"/>
          </p15:clr>
        </p15:guide>
        <p15:guide id="21">
          <p15:clr>
            <a:srgbClr val="A4A3A4"/>
          </p15:clr>
        </p15:guide>
        <p15:guide id="22" pos="3285">
          <p15:clr>
            <a:srgbClr val="A4A3A4"/>
          </p15:clr>
        </p15:guide>
        <p15:guide id="23" pos="4022">
          <p15:clr>
            <a:srgbClr val="A4A3A4"/>
          </p15:clr>
        </p15:guide>
        <p15:guide id="24" pos="4053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4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A5D"/>
    <a:srgbClr val="414042"/>
    <a:srgbClr val="DCDCDC"/>
    <a:srgbClr val="4F81BD"/>
    <a:srgbClr val="0C9B2E"/>
    <a:srgbClr val="FFFAD0"/>
    <a:srgbClr val="FFF8AE"/>
    <a:srgbClr val="FCB64C"/>
    <a:srgbClr val="FEC46F"/>
    <a:srgbClr val="FFE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59" autoAdjust="0"/>
    <p:restoredTop sz="94908" autoAdjust="0"/>
  </p:normalViewPr>
  <p:slideViewPr>
    <p:cSldViewPr snapToGrid="0" showGuides="1">
      <p:cViewPr varScale="1">
        <p:scale>
          <a:sx n="220" d="100"/>
          <a:sy n="220" d="100"/>
        </p:scale>
        <p:origin x="192" y="768"/>
      </p:cViewPr>
      <p:guideLst>
        <p:guide orient="horz" pos="644"/>
        <p:guide orient="horz" pos="2898"/>
        <p:guide orient="horz" pos="2412"/>
        <p:guide orient="horz" pos="3196"/>
        <p:guide orient="horz" pos="1350"/>
        <p:guide orient="horz" pos="1378"/>
        <p:guide orient="horz" pos="2078"/>
        <p:guide orient="horz" pos="125"/>
        <p:guide orient="horz" pos="2106"/>
        <p:guide orient="horz" pos="2859"/>
        <p:guide pos="960"/>
        <p:guide pos="1755"/>
        <p:guide pos="2883"/>
        <p:guide pos="2519"/>
        <p:guide pos="4790"/>
        <p:guide pos="2487"/>
        <p:guide pos="1722"/>
        <p:guide pos="987"/>
        <p:guide pos="4818"/>
        <p:guide pos="3257"/>
        <p:guide/>
        <p:guide pos="3285"/>
        <p:guide pos="4022"/>
        <p:guide pos="4053"/>
        <p:guide pos="5544"/>
        <p:guide pos="220"/>
        <p:guide pos="3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0B25AC41-3BEC-9247-8322-91B80C013F2D}" type="datetimeFigureOut">
              <a:rPr lang="en-US" smtClean="0"/>
              <a:pPr/>
              <a:t>4/16/18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mazon Ember Regular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mazon Ember Regular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mazon Ember Regular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mazon Ember Regular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mazon Ember Regular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05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-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2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65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8253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1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-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13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84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3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25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04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30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6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40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-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3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069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pages.awscloud.com</a:t>
            </a:r>
            <a:r>
              <a:rPr lang="en-US" dirty="0"/>
              <a:t>/New-Features-for-Building-Powerful-Containerized-Microservices-on-AWS_0402-CON.html?&amp;</a:t>
            </a:r>
            <a:r>
              <a:rPr lang="en-US" dirty="0" err="1"/>
              <a:t>trk</a:t>
            </a:r>
            <a:r>
              <a:rPr lang="en-US" dirty="0"/>
              <a:t>=el_a131L0000056yF4QAI&amp;trkCampaign=April_0402-CON&amp;sc_channel=</a:t>
            </a:r>
            <a:r>
              <a:rPr lang="en-US" dirty="0" err="1"/>
              <a:t>el&amp;sc_campaign</a:t>
            </a:r>
            <a:r>
              <a:rPr lang="en-US" dirty="0"/>
              <a:t>=pac_Q1-2018_exlinks_PMM_OTT_04DGAB&amp;sc_outcome=</a:t>
            </a:r>
            <a:r>
              <a:rPr lang="en-US" dirty="0" err="1"/>
              <a:t>Product_Adoption_Campaigns&amp;sc_geo</a:t>
            </a:r>
            <a:r>
              <a:rPr lang="en-US" dirty="0"/>
              <a:t>=</a:t>
            </a:r>
            <a:r>
              <a:rPr lang="en-US" dirty="0" err="1"/>
              <a:t>NAMER&amp;sc_country</a:t>
            </a:r>
            <a:r>
              <a:rPr lang="en-US" dirty="0"/>
              <a:t>=</a:t>
            </a:r>
            <a:r>
              <a:rPr lang="en-US" dirty="0" err="1"/>
              <a:t>mult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3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-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4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59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8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1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1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957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sz="1100" dirty="0">
              <a:solidFill>
                <a:schemeClr val="dk1"/>
              </a:solidFill>
            </a:endParaRPr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4122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58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7899" y="3482770"/>
            <a:ext cx="3683000" cy="43338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 dirty="0"/>
              <a:t>Click to edit Presenter, Team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87899" y="3863771"/>
            <a:ext cx="3683000" cy="369888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899" y="1250571"/>
            <a:ext cx="7324988" cy="744537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7899" y="2000918"/>
            <a:ext cx="6041582" cy="487849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31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>
            <a:lvl1pPr>
              <a:defRPr b="0" i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2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0" r="1151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79" y="4711542"/>
            <a:ext cx="432414" cy="258517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89150" y="4802438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Regular" charset="0"/>
              </a:rPr>
              <a:t>© 2018, Amazon Web Services, Inc. or its Affiliates. All rights reserved.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647" y="1582279"/>
            <a:ext cx="6069541" cy="1250668"/>
          </a:xfrm>
        </p:spPr>
        <p:txBody>
          <a:bodyPr anchor="ctr" anchorCtr="0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047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00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822713" y="-28425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436224" y="6104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89150" y="4802438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Regular" charset="0"/>
              </a:rPr>
              <a:t>© 2018, Amazon Web Services, Inc. or its Affiliates.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79" y="4711542"/>
            <a:ext cx="432414" cy="25851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1647" y="1674428"/>
            <a:ext cx="6069541" cy="1250668"/>
          </a:xfrm>
        </p:spPr>
        <p:txBody>
          <a:bodyPr anchor="ctr" anchorCtr="0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47" y="1674428"/>
            <a:ext cx="6069541" cy="1250668"/>
          </a:xfrm>
        </p:spPr>
        <p:txBody>
          <a:bodyPr anchor="ctr" anchorCtr="0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8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702" y="1550831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87899" y="2572387"/>
            <a:ext cx="3683000" cy="433387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>
            <a:lvl1pPr>
              <a:defRPr b="0" i="0">
                <a:solidFill>
                  <a:srgbClr val="4D4D4C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D4D4C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rgbClr val="4D4D4C"/>
                </a:solidFill>
              </a:defRPr>
            </a:lvl2pPr>
            <a:lvl3pPr marL="1143000" indent="-228600">
              <a:buFont typeface="Arial"/>
              <a:buChar char="•"/>
              <a:defRPr>
                <a:solidFill>
                  <a:srgbClr val="4D4D4C"/>
                </a:solidFill>
              </a:defRPr>
            </a:lvl3pPr>
            <a:lvl4pPr>
              <a:defRPr>
                <a:solidFill>
                  <a:srgbClr val="4D4D4C"/>
                </a:solidFill>
              </a:defRPr>
            </a:lvl4pPr>
            <a:lvl5pPr>
              <a:defRPr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nip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>
            <a:lvl1pPr>
              <a:defRPr b="0" i="0">
                <a:solidFill>
                  <a:srgbClr val="4D4D4C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6613" y="1010408"/>
            <a:ext cx="8207742" cy="3641926"/>
          </a:xfrm>
          <a:noFill/>
        </p:spPr>
        <p:txBody>
          <a:bodyPr/>
          <a:lstStyle>
            <a:lvl1pPr marL="0" indent="0">
              <a:buNone/>
              <a:defRPr lang="en-US" sz="1100">
                <a:solidFill>
                  <a:srgbClr val="3366FF"/>
                </a:solidFill>
                <a:effectLst/>
                <a:latin typeface="Lucida Console" panose="020B0609040504020204" pitchFamily="49" charset="0"/>
              </a:defRPr>
            </a:lvl1pPr>
            <a:lvl2pPr marL="457200" indent="0">
              <a:buNone/>
              <a:defRPr>
                <a:latin typeface="Lucida Console" panose="020B0609040504020204" pitchFamily="49" charset="0"/>
              </a:defRPr>
            </a:lvl2pPr>
            <a:lvl3pPr marL="914400" indent="0">
              <a:buNone/>
              <a:defRPr>
                <a:latin typeface="Lucida Console" panose="020B0609040504020204" pitchFamily="49" charset="0"/>
              </a:defRPr>
            </a:lvl3pPr>
            <a:lvl4pPr marL="1371600" indent="0">
              <a:buNone/>
              <a:defRPr>
                <a:latin typeface="Lucida Console" panose="020B0609040504020204" pitchFamily="49" charset="0"/>
              </a:defRPr>
            </a:lvl4pPr>
            <a:lvl5pPr marL="1828800" indent="0">
              <a:buNone/>
              <a:defRPr>
                <a:latin typeface="Lucida Console" panose="020B0609040504020204" pitchFamily="49" charset="0"/>
              </a:defRPr>
            </a:lvl5pPr>
          </a:lstStyle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Syntax Test file for 68k Assembly code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; Some comments about this file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.D0 00000000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MS 2100 00000002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2000;DI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LEA.L $002100,A1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#2,-(A1)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BSR $00002050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MM 2050;DI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(A1)+,D1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(A1),D2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ADD.L D1,D2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MOVE.L D2,D0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1400" dirty="0">
                <a:effectLst/>
                <a:latin typeface="Lucida Console" panose="020B060904050402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RTS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6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969202"/>
            <a:ext cx="7772400" cy="930105"/>
          </a:xfrm>
        </p:spPr>
        <p:txBody>
          <a:bodyPr anchor="ctr">
            <a:noAutofit/>
          </a:bodyPr>
          <a:lstStyle>
            <a:lvl1pPr algn="l">
              <a:defRPr sz="4000" b="1" cap="none">
                <a:solidFill>
                  <a:srgbClr val="4D4D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6">
                    <a:lumMod val="50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575" y="1012507"/>
            <a:ext cx="4038600" cy="3472073"/>
          </a:xfrm>
        </p:spPr>
        <p:txBody>
          <a:bodyPr/>
          <a:lstStyle>
            <a:lvl1pPr>
              <a:defRPr sz="2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575" y="1012507"/>
            <a:ext cx="4038600" cy="3472073"/>
          </a:xfrm>
        </p:spPr>
        <p:txBody>
          <a:bodyPr/>
          <a:lstStyle>
            <a:lvl1pPr>
              <a:defRPr sz="22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1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743" y="1008053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743" y="1487874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6">
                    <a:lumMod val="50000"/>
                  </a:schemeClr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5569" y="100805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525569" y="1487874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8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7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518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3231001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6124485" y="1011542"/>
            <a:ext cx="2442633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39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742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D4D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/>
          </p:nvPr>
        </p:nvSpPr>
        <p:spPr>
          <a:xfrm>
            <a:off x="2496747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D4D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34585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D4D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90345" y="3127084"/>
            <a:ext cx="1797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4D4D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37742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96747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34585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90345" y="1604354"/>
            <a:ext cx="1797050" cy="13446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545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33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3479308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3"/>
          </p:nvPr>
        </p:nvSpPr>
        <p:spPr>
          <a:xfrm>
            <a:off x="6624974" y="2151897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9933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79308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24974" y="3963640"/>
            <a:ext cx="1924050" cy="34094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39939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79308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624974" y="928298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39939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479308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624974" y="2782372"/>
            <a:ext cx="1924050" cy="110066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789" y="114936"/>
            <a:ext cx="8205304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2" y="1009332"/>
            <a:ext cx="8205304" cy="3553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79" y="4711542"/>
            <a:ext cx="432414" cy="25851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9150" y="4802438"/>
            <a:ext cx="302777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Regular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2" r:id="rId3"/>
    <p:sldLayoutId id="2147483677" r:id="rId4"/>
    <p:sldLayoutId id="2147483678" r:id="rId5"/>
    <p:sldLayoutId id="2147483679" r:id="rId6"/>
    <p:sldLayoutId id="2147483689" r:id="rId7"/>
    <p:sldLayoutId id="2147483690" r:id="rId8"/>
    <p:sldLayoutId id="2147483691" r:id="rId9"/>
    <p:sldLayoutId id="2147483680" r:id="rId10"/>
    <p:sldLayoutId id="2147483681" r:id="rId11"/>
    <p:sldLayoutId id="2147483682" r:id="rId12"/>
    <p:sldLayoutId id="2147483693" r:id="rId13"/>
    <p:sldLayoutId id="2147483686" r:id="rId14"/>
    <p:sldLayoutId id="214748368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accent6">
              <a:lumMod val="50000"/>
            </a:schemeClr>
          </a:solidFill>
          <a:latin typeface="Amazon Ember Regular" charset="0"/>
          <a:ea typeface="+mj-ea"/>
          <a:cs typeface="Amazon Ember Regular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chemeClr val="accent6">
              <a:lumMod val="50000"/>
            </a:schemeClr>
          </a:solidFill>
          <a:latin typeface="Amazon Ember Regular" charset="0"/>
          <a:ea typeface="+mn-ea"/>
          <a:cs typeface="Amazon Ember Regular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accent6">
              <a:lumMod val="50000"/>
            </a:schemeClr>
          </a:solidFill>
          <a:latin typeface="Amazon Ember Regular" charset="0"/>
          <a:ea typeface="+mn-ea"/>
          <a:cs typeface="Amazon Ember Regular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accent6">
              <a:lumMod val="50000"/>
            </a:schemeClr>
          </a:solidFill>
          <a:latin typeface="Amazon Ember Regular" charset="0"/>
          <a:ea typeface="+mn-ea"/>
          <a:cs typeface="Amazon Ember Regular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6">
              <a:lumMod val="50000"/>
            </a:schemeClr>
          </a:solidFill>
          <a:latin typeface="Amazon Ember Regular" charset="0"/>
          <a:ea typeface="+mn-ea"/>
          <a:cs typeface="Amazon Ember Regular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6">
              <a:lumMod val="50000"/>
            </a:schemeClr>
          </a:solidFill>
          <a:latin typeface="Amazon Ember Regular" charset="0"/>
          <a:ea typeface="+mn-ea"/>
          <a:cs typeface="Amazon Ember Regular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Nathan Peck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23,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Introducing ECS Service Discovery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7ED5A-4D93-3B44-B384-A42B4C4F8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Communication service for building containerized microservices on AWS</a:t>
            </a:r>
          </a:p>
        </p:txBody>
      </p:sp>
    </p:spTree>
    <p:extLst>
      <p:ext uri="{BB962C8B-B14F-4D97-AF65-F5344CB8AC3E}">
        <p14:creationId xmlns:p14="http://schemas.microsoft.com/office/powerpoint/2010/main" val="330344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ct val="100000"/>
              <a:buFont typeface="Arial"/>
              <a:buNone/>
            </a:pP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Requires </a:t>
            </a:r>
            <a:r>
              <a:rPr lang="en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registration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</a:t>
            </a:r>
            <a:r>
              <a:rPr lang="en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by 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agents</a:t>
            </a:r>
            <a:endParaRPr lang="en" sz="2800" b="0" i="0" u="none" strike="noStrike" cap="none" dirty="0">
              <a:solidFill>
                <a:srgbClr val="434342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  <a:sym typeface="Arial"/>
            </a:endParaRPr>
          </a:p>
        </p:txBody>
      </p:sp>
      <p:sp>
        <p:nvSpPr>
          <p:cNvPr id="17" name="Shape 328">
            <a:extLst>
              <a:ext uri="{FF2B5EF4-FFF2-40B4-BE49-F238E27FC236}">
                <a16:creationId xmlns:a16="http://schemas.microsoft.com/office/drawing/2014/main" id="{471448AE-9401-47AB-9487-B8CED4EC4FFC}"/>
              </a:ext>
            </a:extLst>
          </p:cNvPr>
          <p:cNvSpPr txBox="1">
            <a:spLocks/>
          </p:cNvSpPr>
          <p:nvPr/>
        </p:nvSpPr>
        <p:spPr>
          <a:xfrm>
            <a:off x="356614" y="1157268"/>
            <a:ext cx="3889493" cy="2359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101600">
              <a:spcBef>
                <a:spcPts val="0"/>
              </a:spcBef>
            </a:pP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E.g.,</a:t>
            </a:r>
          </a:p>
          <a:p>
            <a:pPr indent="-101600">
              <a:spcBef>
                <a:spcPts val="0"/>
              </a:spcBef>
            </a:pPr>
            <a:r>
              <a:rPr lang="en" sz="1400" dirty="0"/>
              <a:t>Consul, Etcd and Zookeeper</a:t>
            </a:r>
            <a:endParaRPr lang="en-US" sz="1400" b="1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indent="-101600">
              <a:spcBef>
                <a:spcPts val="320"/>
              </a:spcBef>
            </a:pPr>
            <a:b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Benefits</a:t>
            </a:r>
          </a:p>
          <a:p>
            <a:pPr lvl="0">
              <a:spcBef>
                <a:spcPts val="280"/>
              </a:spcBef>
            </a:pPr>
            <a:r>
              <a:rPr lang="en" sz="1400" dirty="0"/>
              <a:t>Registrar registers, unregisters </a:t>
            </a:r>
            <a:br>
              <a:rPr lang="en" sz="1400" dirty="0"/>
            </a:br>
            <a:r>
              <a:rPr lang="en-US" sz="1400" dirty="0"/>
              <a:t>and</a:t>
            </a:r>
            <a:r>
              <a:rPr lang="en" sz="1400" dirty="0"/>
              <a:t> performs health checks </a:t>
            </a:r>
          </a:p>
          <a:p>
            <a:pPr lvl="0">
              <a:spcBef>
                <a:spcPts val="280"/>
              </a:spcBef>
            </a:pPr>
            <a:r>
              <a:rPr lang="en" sz="1400" dirty="0"/>
              <a:t>Service less complex </a:t>
            </a:r>
          </a:p>
          <a:p>
            <a:pPr marL="285750" indent="-387350">
              <a:spcBef>
                <a:spcPts val="320"/>
              </a:spcBef>
            </a:pPr>
            <a:endParaRPr lang="en-US" sz="1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indent="-101600">
              <a:spcBef>
                <a:spcPts val="320"/>
              </a:spcBef>
            </a:pP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Drawbacks</a:t>
            </a:r>
          </a:p>
          <a:p>
            <a:pPr lvl="0">
              <a:spcBef>
                <a:spcPts val="280"/>
              </a:spcBef>
            </a:pPr>
            <a:r>
              <a:rPr lang="en" sz="1400" dirty="0"/>
              <a:t>State may not reflect whether service can handle requests, only active or unavailable</a:t>
            </a:r>
          </a:p>
          <a:p>
            <a:pPr lvl="0">
              <a:spcBef>
                <a:spcPts val="280"/>
              </a:spcBef>
            </a:pPr>
            <a:r>
              <a:rPr lang="en" sz="1400" dirty="0"/>
              <a:t>Install, configure and manage other component, unless it is a part of infrastructure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DBD240-E84E-45B8-AE26-5CEEB7005EA0}"/>
              </a:ext>
            </a:extLst>
          </p:cNvPr>
          <p:cNvCxnSpPr>
            <a:cxnSpLocks/>
          </p:cNvCxnSpPr>
          <p:nvPr/>
        </p:nvCxnSpPr>
        <p:spPr>
          <a:xfrm>
            <a:off x="4379457" y="1352849"/>
            <a:ext cx="0" cy="3114451"/>
          </a:xfrm>
          <a:prstGeom prst="line">
            <a:avLst/>
          </a:prstGeom>
          <a:ln w="222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99AEED-C64D-44D7-A7D6-509F6C7571A5}"/>
              </a:ext>
            </a:extLst>
          </p:cNvPr>
          <p:cNvGrpSpPr/>
          <p:nvPr/>
        </p:nvGrpSpPr>
        <p:grpSpPr>
          <a:xfrm>
            <a:off x="4601368" y="2075654"/>
            <a:ext cx="4243167" cy="2105744"/>
            <a:chOff x="4601368" y="2075654"/>
            <a:chExt cx="4243167" cy="210574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775406D-E6E5-47F9-BE4C-E689B59EE1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09830" y="3464180"/>
              <a:ext cx="582353" cy="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BDBEDB-BA60-41AC-8950-FE168EB82146}"/>
                </a:ext>
              </a:extLst>
            </p:cNvPr>
            <p:cNvSpPr/>
            <p:nvPr/>
          </p:nvSpPr>
          <p:spPr>
            <a:xfrm>
              <a:off x="7701165" y="2667758"/>
              <a:ext cx="1143370" cy="418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739D38D-2302-49CD-A918-92C9CD97B003}"/>
                </a:ext>
              </a:extLst>
            </p:cNvPr>
            <p:cNvSpPr/>
            <p:nvPr/>
          </p:nvSpPr>
          <p:spPr>
            <a:xfrm>
              <a:off x="7701165" y="2075654"/>
              <a:ext cx="1143370" cy="418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105ABFE-4490-4808-8918-FF154C734CDC}"/>
                </a:ext>
              </a:extLst>
            </p:cNvPr>
            <p:cNvSpPr/>
            <p:nvPr/>
          </p:nvSpPr>
          <p:spPr>
            <a:xfrm>
              <a:off x="7701165" y="3259861"/>
              <a:ext cx="1143370" cy="418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7CB98F5-0B60-40FA-A623-20241149E112}"/>
                </a:ext>
              </a:extLst>
            </p:cNvPr>
            <p:cNvSpPr/>
            <p:nvPr/>
          </p:nvSpPr>
          <p:spPr>
            <a:xfrm>
              <a:off x="4897895" y="2077577"/>
              <a:ext cx="912250" cy="418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Service Registry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8FFE2F-285A-4CBE-A52A-6CE8879E2755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>
              <a:off x="6311900" y="2877014"/>
              <a:ext cx="1389265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48E0BBB-AF01-4534-95D8-121196E2D3E5}"/>
                </a:ext>
              </a:extLst>
            </p:cNvPr>
            <p:cNvCxnSpPr/>
            <p:nvPr/>
          </p:nvCxnSpPr>
          <p:spPr>
            <a:xfrm>
              <a:off x="6311900" y="2888791"/>
              <a:ext cx="0" cy="197478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08143B-D793-459C-8708-01E96E490788}"/>
                </a:ext>
              </a:extLst>
            </p:cNvPr>
            <p:cNvSpPr txBox="1"/>
            <p:nvPr/>
          </p:nvSpPr>
          <p:spPr>
            <a:xfrm>
              <a:off x="4601368" y="2940583"/>
              <a:ext cx="695459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Update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A6722CE-E470-4B3A-A5DB-7A8DD5DD1945}"/>
                </a:ext>
              </a:extLst>
            </p:cNvPr>
            <p:cNvCxnSpPr>
              <a:stCxn id="25" idx="1"/>
            </p:cNvCxnSpPr>
            <p:nvPr/>
          </p:nvCxnSpPr>
          <p:spPr>
            <a:xfrm flipH="1" flipV="1">
              <a:off x="6553200" y="3469116"/>
              <a:ext cx="1147965" cy="1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2356B7-6ADD-4B64-B210-A29CF57C648B}"/>
                </a:ext>
              </a:extLst>
            </p:cNvPr>
            <p:cNvSpPr txBox="1"/>
            <p:nvPr/>
          </p:nvSpPr>
          <p:spPr>
            <a:xfrm>
              <a:off x="6553929" y="2959012"/>
              <a:ext cx="1087205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Start, stop, health change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F149FC8-0382-481A-9E73-BA4E0E4A239D}"/>
                </a:ext>
              </a:extLst>
            </p:cNvPr>
            <p:cNvSpPr/>
            <p:nvPr/>
          </p:nvSpPr>
          <p:spPr>
            <a:xfrm>
              <a:off x="5985095" y="3265392"/>
              <a:ext cx="417205" cy="418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158517-526C-469E-B761-D2CE28402A9C}"/>
                </a:ext>
              </a:extLst>
            </p:cNvPr>
            <p:cNvSpPr txBox="1"/>
            <p:nvPr/>
          </p:nvSpPr>
          <p:spPr>
            <a:xfrm>
              <a:off x="5535649" y="3765900"/>
              <a:ext cx="1316095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Registrar/</a:t>
              </a:r>
              <a:b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</a:br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service manager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FB3872A-52B2-476C-ADF4-FD278B12F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8437" y="2667758"/>
              <a:ext cx="0" cy="80688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8E7686-5DEA-400D-8875-5BEDC4A92CA3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6113373" y="2284910"/>
              <a:ext cx="1587792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CD98FD-13B5-4728-AEA0-1D141382E708}"/>
                </a:ext>
              </a:extLst>
            </p:cNvPr>
            <p:cNvCxnSpPr/>
            <p:nvPr/>
          </p:nvCxnSpPr>
          <p:spPr>
            <a:xfrm>
              <a:off x="6113373" y="2284909"/>
              <a:ext cx="0" cy="782632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2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ct val="100000"/>
              <a:buFont typeface="Arial"/>
              <a:buNone/>
            </a:pP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Requires </a:t>
            </a:r>
            <a:r>
              <a:rPr lang="en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registration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</a:t>
            </a:r>
            <a:r>
              <a:rPr lang="en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by </a:t>
            </a:r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agents</a:t>
            </a:r>
            <a:endParaRPr lang="en" sz="2800" b="0" i="0" u="none" strike="noStrike" cap="none" dirty="0">
              <a:solidFill>
                <a:srgbClr val="434342"/>
              </a:solidFill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  <a:sym typeface="Arial"/>
            </a:endParaRPr>
          </a:p>
        </p:txBody>
      </p:sp>
      <p:sp>
        <p:nvSpPr>
          <p:cNvPr id="17" name="Shape 328">
            <a:extLst>
              <a:ext uri="{FF2B5EF4-FFF2-40B4-BE49-F238E27FC236}">
                <a16:creationId xmlns:a16="http://schemas.microsoft.com/office/drawing/2014/main" id="{471448AE-9401-47AB-9487-B8CED4EC4FFC}"/>
              </a:ext>
            </a:extLst>
          </p:cNvPr>
          <p:cNvSpPr txBox="1">
            <a:spLocks/>
          </p:cNvSpPr>
          <p:nvPr/>
        </p:nvSpPr>
        <p:spPr>
          <a:xfrm>
            <a:off x="356615" y="1157268"/>
            <a:ext cx="3165428" cy="2359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101600">
              <a:spcBef>
                <a:spcPts val="0"/>
              </a:spcBef>
            </a:pP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E.g.,</a:t>
            </a:r>
          </a:p>
          <a:p>
            <a:pPr indent="-101600">
              <a:spcBef>
                <a:spcPts val="0"/>
              </a:spcBef>
            </a:pPr>
            <a:r>
              <a:rPr lang="en" sz="1400" dirty="0"/>
              <a:t>Consul, Etcd and Zookeeper</a:t>
            </a:r>
            <a:endParaRPr lang="en-US" sz="1400" b="1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indent="-101600">
              <a:spcBef>
                <a:spcPts val="320"/>
              </a:spcBef>
            </a:pPr>
            <a:b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Benefits</a:t>
            </a:r>
          </a:p>
          <a:p>
            <a:pPr lvl="0">
              <a:spcBef>
                <a:spcPts val="280"/>
              </a:spcBef>
            </a:pPr>
            <a:r>
              <a:rPr lang="en" sz="1400" dirty="0"/>
              <a:t>Registrar registers, unregisters </a:t>
            </a:r>
            <a:br>
              <a:rPr lang="en" sz="1400" dirty="0"/>
            </a:br>
            <a:r>
              <a:rPr lang="en-US" sz="1400" dirty="0"/>
              <a:t>and</a:t>
            </a:r>
            <a:r>
              <a:rPr lang="en" sz="1400" dirty="0"/>
              <a:t> performs health checks </a:t>
            </a:r>
          </a:p>
          <a:p>
            <a:pPr lvl="0">
              <a:spcBef>
                <a:spcPts val="280"/>
              </a:spcBef>
            </a:pPr>
            <a:r>
              <a:rPr lang="en" sz="1400" dirty="0"/>
              <a:t>Service less complex </a:t>
            </a:r>
          </a:p>
          <a:p>
            <a:pPr marL="285750" indent="-387350">
              <a:spcBef>
                <a:spcPts val="320"/>
              </a:spcBef>
            </a:pPr>
            <a:endParaRPr lang="en-US" sz="1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indent="-101600">
              <a:spcBef>
                <a:spcPts val="320"/>
              </a:spcBef>
            </a:pP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Drawbacks</a:t>
            </a:r>
          </a:p>
          <a:p>
            <a:pPr lvl="0">
              <a:spcBef>
                <a:spcPts val="280"/>
              </a:spcBef>
            </a:pPr>
            <a:r>
              <a:rPr lang="en" sz="1400" dirty="0"/>
              <a:t>State may not reflect whether service can handle requests, only active or unavailable</a:t>
            </a:r>
          </a:p>
          <a:p>
            <a:pPr lvl="0">
              <a:spcBef>
                <a:spcPts val="280"/>
              </a:spcBef>
            </a:pPr>
            <a:r>
              <a:rPr lang="en" sz="1400" dirty="0"/>
              <a:t>Install, configure and manage other component, unless it is a part of infrastructure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EFF78D-726F-47B8-AED8-3BF5EACE893A}"/>
              </a:ext>
            </a:extLst>
          </p:cNvPr>
          <p:cNvCxnSpPr/>
          <p:nvPr/>
        </p:nvCxnSpPr>
        <p:spPr>
          <a:xfrm>
            <a:off x="3492005" y="1446835"/>
            <a:ext cx="0" cy="2268336"/>
          </a:xfrm>
          <a:prstGeom prst="line">
            <a:avLst/>
          </a:prstGeom>
          <a:ln w="222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DE5F428-A795-45AB-976B-01EBA310E68D}"/>
              </a:ext>
            </a:extLst>
          </p:cNvPr>
          <p:cNvSpPr/>
          <p:nvPr/>
        </p:nvSpPr>
        <p:spPr>
          <a:xfrm>
            <a:off x="3754067" y="2007698"/>
            <a:ext cx="1143370" cy="4185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Client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23B62CA-6E85-430A-A6CE-AE3912DD0BB4}"/>
              </a:ext>
            </a:extLst>
          </p:cNvPr>
          <p:cNvSpPr/>
          <p:nvPr/>
        </p:nvSpPr>
        <p:spPr>
          <a:xfrm>
            <a:off x="7700711" y="2618570"/>
            <a:ext cx="1143370" cy="4185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Server</a:t>
            </a:r>
          </a:p>
        </p:txBody>
      </p:sp>
      <p:sp>
        <p:nvSpPr>
          <p:cNvPr id="36" name="Rectangle: Rounded Corners 30">
            <a:extLst>
              <a:ext uri="{FF2B5EF4-FFF2-40B4-BE49-F238E27FC236}">
                <a16:creationId xmlns:a16="http://schemas.microsoft.com/office/drawing/2014/main" id="{790188CE-FB41-4F1C-8B72-64576E1F5EA6}"/>
              </a:ext>
            </a:extLst>
          </p:cNvPr>
          <p:cNvSpPr/>
          <p:nvPr/>
        </p:nvSpPr>
        <p:spPr>
          <a:xfrm>
            <a:off x="7700711" y="2007698"/>
            <a:ext cx="1143370" cy="4185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Server</a:t>
            </a:r>
          </a:p>
        </p:txBody>
      </p:sp>
      <p:sp>
        <p:nvSpPr>
          <p:cNvPr id="37" name="Rectangle: Rounded Corners 31">
            <a:extLst>
              <a:ext uri="{FF2B5EF4-FFF2-40B4-BE49-F238E27FC236}">
                <a16:creationId xmlns:a16="http://schemas.microsoft.com/office/drawing/2014/main" id="{579826C7-C9E6-4D53-9C27-C82C051A5AC0}"/>
              </a:ext>
            </a:extLst>
          </p:cNvPr>
          <p:cNvSpPr/>
          <p:nvPr/>
        </p:nvSpPr>
        <p:spPr>
          <a:xfrm>
            <a:off x="7700711" y="3195501"/>
            <a:ext cx="1143370" cy="4185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Client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0E2A0C-CD9C-4611-9694-B82C0EEE9437}"/>
              </a:ext>
            </a:extLst>
          </p:cNvPr>
          <p:cNvSpPr/>
          <p:nvPr/>
        </p:nvSpPr>
        <p:spPr>
          <a:xfrm>
            <a:off x="6682512" y="3218279"/>
            <a:ext cx="522591" cy="372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 Value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1DCFCB-7B0C-49E4-94D7-C2FD5F2C0600}"/>
              </a:ext>
            </a:extLst>
          </p:cNvPr>
          <p:cNvSpPr txBox="1"/>
          <p:nvPr/>
        </p:nvSpPr>
        <p:spPr>
          <a:xfrm>
            <a:off x="6618401" y="1657135"/>
            <a:ext cx="6954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 Registry</a:t>
            </a:r>
            <a:endParaRPr lang="en-US" sz="9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4D160E2-DE35-47C2-A5B2-697ABDC53602}"/>
              </a:ext>
            </a:extLst>
          </p:cNvPr>
          <p:cNvSpPr txBox="1"/>
          <p:nvPr/>
        </p:nvSpPr>
        <p:spPr>
          <a:xfrm>
            <a:off x="7205103" y="1726154"/>
            <a:ext cx="97390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Registrator</a:t>
            </a:r>
            <a:endParaRPr lang="en-US" sz="9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54" name="Rectangle: Rounded Corners 37">
            <a:extLst>
              <a:ext uri="{FF2B5EF4-FFF2-40B4-BE49-F238E27FC236}">
                <a16:creationId xmlns:a16="http://schemas.microsoft.com/office/drawing/2014/main" id="{0F149FC8-0382-481A-9E73-BA4E0E4A239D}"/>
              </a:ext>
            </a:extLst>
          </p:cNvPr>
          <p:cNvSpPr/>
          <p:nvPr/>
        </p:nvSpPr>
        <p:spPr>
          <a:xfrm>
            <a:off x="7239807" y="2007698"/>
            <a:ext cx="417205" cy="41851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6" name="Rectangle: Rounded Corners 29">
            <a:extLst>
              <a:ext uri="{FF2B5EF4-FFF2-40B4-BE49-F238E27FC236}">
                <a16:creationId xmlns:a16="http://schemas.microsoft.com/office/drawing/2014/main" id="{F23B62CA-6E85-430A-A6CE-AE3912DD0BB4}"/>
              </a:ext>
            </a:extLst>
          </p:cNvPr>
          <p:cNvSpPr/>
          <p:nvPr/>
        </p:nvSpPr>
        <p:spPr>
          <a:xfrm>
            <a:off x="3760144" y="2618570"/>
            <a:ext cx="1143370" cy="4185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Server</a:t>
            </a:r>
          </a:p>
        </p:txBody>
      </p:sp>
      <p:sp>
        <p:nvSpPr>
          <p:cNvPr id="57" name="Rectangle: Rounded Corners 31">
            <a:extLst>
              <a:ext uri="{FF2B5EF4-FFF2-40B4-BE49-F238E27FC236}">
                <a16:creationId xmlns:a16="http://schemas.microsoft.com/office/drawing/2014/main" id="{579826C7-C9E6-4D53-9C27-C82C051A5AC0}"/>
              </a:ext>
            </a:extLst>
          </p:cNvPr>
          <p:cNvSpPr/>
          <p:nvPr/>
        </p:nvSpPr>
        <p:spPr>
          <a:xfrm>
            <a:off x="3760144" y="3195501"/>
            <a:ext cx="1143370" cy="41851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Client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70E2A0C-CD9C-4611-9694-B82C0EEE9437}"/>
              </a:ext>
            </a:extLst>
          </p:cNvPr>
          <p:cNvSpPr/>
          <p:nvPr/>
        </p:nvSpPr>
        <p:spPr>
          <a:xfrm>
            <a:off x="6673517" y="2030476"/>
            <a:ext cx="522591" cy="372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 Value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70E2A0C-CD9C-4611-9694-B82C0EEE9437}"/>
              </a:ext>
            </a:extLst>
          </p:cNvPr>
          <p:cNvSpPr/>
          <p:nvPr/>
        </p:nvSpPr>
        <p:spPr>
          <a:xfrm>
            <a:off x="6682512" y="2641348"/>
            <a:ext cx="522591" cy="372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 Value</a:t>
            </a:r>
          </a:p>
        </p:txBody>
      </p:sp>
      <p:sp>
        <p:nvSpPr>
          <p:cNvPr id="60" name="Rectangle: Rounded Corners 37">
            <a:extLst>
              <a:ext uri="{FF2B5EF4-FFF2-40B4-BE49-F238E27FC236}">
                <a16:creationId xmlns:a16="http://schemas.microsoft.com/office/drawing/2014/main" id="{0F149FC8-0382-481A-9E73-BA4E0E4A239D}"/>
              </a:ext>
            </a:extLst>
          </p:cNvPr>
          <p:cNvSpPr/>
          <p:nvPr/>
        </p:nvSpPr>
        <p:spPr>
          <a:xfrm>
            <a:off x="7239807" y="2618570"/>
            <a:ext cx="417205" cy="41851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1" name="Rectangle: Rounded Corners 37">
            <a:extLst>
              <a:ext uri="{FF2B5EF4-FFF2-40B4-BE49-F238E27FC236}">
                <a16:creationId xmlns:a16="http://schemas.microsoft.com/office/drawing/2014/main" id="{0F149FC8-0382-481A-9E73-BA4E0E4A239D}"/>
              </a:ext>
            </a:extLst>
          </p:cNvPr>
          <p:cNvSpPr/>
          <p:nvPr/>
        </p:nvSpPr>
        <p:spPr>
          <a:xfrm>
            <a:off x="7239807" y="3195501"/>
            <a:ext cx="417205" cy="41851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70E2A0C-CD9C-4611-9694-B82C0EEE9437}"/>
              </a:ext>
            </a:extLst>
          </p:cNvPr>
          <p:cNvSpPr/>
          <p:nvPr/>
        </p:nvSpPr>
        <p:spPr>
          <a:xfrm>
            <a:off x="6681734" y="3857383"/>
            <a:ext cx="587598" cy="372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Master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0E2A0C-CD9C-4611-9694-B82C0EEE9437}"/>
              </a:ext>
            </a:extLst>
          </p:cNvPr>
          <p:cNvSpPr/>
          <p:nvPr/>
        </p:nvSpPr>
        <p:spPr>
          <a:xfrm>
            <a:off x="5395947" y="3218279"/>
            <a:ext cx="522591" cy="372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 Value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1DCFCB-7B0C-49E4-94D7-C2FD5F2C0600}"/>
              </a:ext>
            </a:extLst>
          </p:cNvPr>
          <p:cNvSpPr txBox="1"/>
          <p:nvPr/>
        </p:nvSpPr>
        <p:spPr>
          <a:xfrm>
            <a:off x="5395947" y="1656904"/>
            <a:ext cx="6954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 Registry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70E2A0C-CD9C-4611-9694-B82C0EEE9437}"/>
              </a:ext>
            </a:extLst>
          </p:cNvPr>
          <p:cNvSpPr/>
          <p:nvPr/>
        </p:nvSpPr>
        <p:spPr>
          <a:xfrm>
            <a:off x="5401240" y="2030476"/>
            <a:ext cx="522591" cy="372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 Value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70E2A0C-CD9C-4611-9694-B82C0EEE9437}"/>
              </a:ext>
            </a:extLst>
          </p:cNvPr>
          <p:cNvSpPr/>
          <p:nvPr/>
        </p:nvSpPr>
        <p:spPr>
          <a:xfrm>
            <a:off x="5410235" y="2641348"/>
            <a:ext cx="522591" cy="372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 Value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0E2A0C-CD9C-4611-9694-B82C0EEE9437}"/>
              </a:ext>
            </a:extLst>
          </p:cNvPr>
          <p:cNvSpPr/>
          <p:nvPr/>
        </p:nvSpPr>
        <p:spPr>
          <a:xfrm>
            <a:off x="5380881" y="3887575"/>
            <a:ext cx="587598" cy="3729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Master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D160E2-DE35-47C2-A5B2-697ABDC53602}"/>
              </a:ext>
            </a:extLst>
          </p:cNvPr>
          <p:cNvSpPr txBox="1"/>
          <p:nvPr/>
        </p:nvSpPr>
        <p:spPr>
          <a:xfrm>
            <a:off x="4748171" y="1725708"/>
            <a:ext cx="973908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Registrator</a:t>
            </a:r>
            <a:endParaRPr lang="en-US" sz="9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70" name="Rectangle: Rounded Corners 37">
            <a:extLst>
              <a:ext uri="{FF2B5EF4-FFF2-40B4-BE49-F238E27FC236}">
                <a16:creationId xmlns:a16="http://schemas.microsoft.com/office/drawing/2014/main" id="{0F149FC8-0382-481A-9E73-BA4E0E4A239D}"/>
              </a:ext>
            </a:extLst>
          </p:cNvPr>
          <p:cNvSpPr/>
          <p:nvPr/>
        </p:nvSpPr>
        <p:spPr>
          <a:xfrm>
            <a:off x="4945031" y="2007698"/>
            <a:ext cx="417205" cy="41851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1" name="Rectangle: Rounded Corners 37">
            <a:extLst>
              <a:ext uri="{FF2B5EF4-FFF2-40B4-BE49-F238E27FC236}">
                <a16:creationId xmlns:a16="http://schemas.microsoft.com/office/drawing/2014/main" id="{0F149FC8-0382-481A-9E73-BA4E0E4A239D}"/>
              </a:ext>
            </a:extLst>
          </p:cNvPr>
          <p:cNvSpPr/>
          <p:nvPr/>
        </p:nvSpPr>
        <p:spPr>
          <a:xfrm>
            <a:off x="4945031" y="2618570"/>
            <a:ext cx="417205" cy="41851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Rectangle: Rounded Corners 37">
            <a:extLst>
              <a:ext uri="{FF2B5EF4-FFF2-40B4-BE49-F238E27FC236}">
                <a16:creationId xmlns:a16="http://schemas.microsoft.com/office/drawing/2014/main" id="{0F149FC8-0382-481A-9E73-BA4E0E4A239D}"/>
              </a:ext>
            </a:extLst>
          </p:cNvPr>
          <p:cNvSpPr/>
          <p:nvPr/>
        </p:nvSpPr>
        <p:spPr>
          <a:xfrm>
            <a:off x="4945031" y="3197241"/>
            <a:ext cx="417205" cy="41851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23812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This should be easier!</a:t>
            </a:r>
            <a:b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</a:br>
            <a:endParaRPr lang="en-US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E4EA131-04F1-4924-B8EB-4B8B88A1EBAA}"/>
              </a:ext>
            </a:extLst>
          </p:cNvPr>
          <p:cNvCxnSpPr/>
          <p:nvPr/>
        </p:nvCxnSpPr>
        <p:spPr>
          <a:xfrm>
            <a:off x="1828800" y="1341057"/>
            <a:ext cx="0" cy="280035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FC5D86D-33EB-4FF4-BE4B-097B0EC6A13E}"/>
              </a:ext>
            </a:extLst>
          </p:cNvPr>
          <p:cNvCxnSpPr/>
          <p:nvPr/>
        </p:nvCxnSpPr>
        <p:spPr>
          <a:xfrm>
            <a:off x="3657600" y="1341057"/>
            <a:ext cx="0" cy="280035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910782B-12F3-4830-8739-B4820A97DF2A}"/>
              </a:ext>
            </a:extLst>
          </p:cNvPr>
          <p:cNvCxnSpPr/>
          <p:nvPr/>
        </p:nvCxnSpPr>
        <p:spPr>
          <a:xfrm>
            <a:off x="5486400" y="1341057"/>
            <a:ext cx="0" cy="280035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F2E913F-0CD4-4E6A-B66E-51B716A66406}"/>
              </a:ext>
            </a:extLst>
          </p:cNvPr>
          <p:cNvCxnSpPr/>
          <p:nvPr/>
        </p:nvCxnSpPr>
        <p:spPr>
          <a:xfrm>
            <a:off x="7315200" y="1341057"/>
            <a:ext cx="0" cy="280035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3DD77FC2-8D89-4ECA-9B8C-F3374CF5214E}"/>
              </a:ext>
            </a:extLst>
          </p:cNvPr>
          <p:cNvSpPr txBox="1"/>
          <p:nvPr/>
        </p:nvSpPr>
        <p:spPr>
          <a:xfrm>
            <a:off x="120316" y="1583647"/>
            <a:ext cx="1588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Predictable Names </a:t>
            </a:r>
            <a:br>
              <a:rPr lang="en-US" sz="1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1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for services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0B52215-86E6-494F-83AB-88953E45D441}"/>
              </a:ext>
            </a:extLst>
          </p:cNvPr>
          <p:cNvSpPr txBox="1"/>
          <p:nvPr/>
        </p:nvSpPr>
        <p:spPr>
          <a:xfrm>
            <a:off x="1949116" y="1583647"/>
            <a:ext cx="1588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Auto updated with latest, healthy IP, port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2C6F8F0-A358-4446-A4BB-FC73A37602D2}"/>
              </a:ext>
            </a:extLst>
          </p:cNvPr>
          <p:cNvSpPr txBox="1"/>
          <p:nvPr/>
        </p:nvSpPr>
        <p:spPr>
          <a:xfrm>
            <a:off x="3787059" y="1475926"/>
            <a:ext cx="1588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Managed: No overhead of installation or monitoring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CB7569-03C4-463D-87A9-AAA754FF9ADE}"/>
              </a:ext>
            </a:extLst>
          </p:cNvPr>
          <p:cNvSpPr txBox="1"/>
          <p:nvPr/>
        </p:nvSpPr>
        <p:spPr>
          <a:xfrm>
            <a:off x="5625002" y="1691369"/>
            <a:ext cx="158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High availability, high scale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AC45044-CFEC-4BE5-B773-70F4BA35A8CF}"/>
              </a:ext>
            </a:extLst>
          </p:cNvPr>
          <p:cNvSpPr txBox="1"/>
          <p:nvPr/>
        </p:nvSpPr>
        <p:spPr>
          <a:xfrm>
            <a:off x="7462945" y="1475926"/>
            <a:ext cx="1588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Extensible: Flexible boundaries for auto discovery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3092D85-D232-4F0F-B8F5-D8347A85C0E9}"/>
              </a:ext>
            </a:extLst>
          </p:cNvPr>
          <p:cNvGrpSpPr/>
          <p:nvPr/>
        </p:nvGrpSpPr>
        <p:grpSpPr>
          <a:xfrm>
            <a:off x="416476" y="2502568"/>
            <a:ext cx="995848" cy="995848"/>
            <a:chOff x="416476" y="2502568"/>
            <a:chExt cx="995848" cy="995848"/>
          </a:xfrm>
        </p:grpSpPr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EC0C73A1-E17A-420A-B31E-4CDF868B30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0104" y="2711362"/>
              <a:ext cx="588642" cy="578271"/>
              <a:chOff x="5449" y="2282"/>
              <a:chExt cx="454" cy="446"/>
            </a:xfrm>
          </p:grpSpPr>
          <p:sp>
            <p:nvSpPr>
              <p:cNvPr id="55" name="Oval 31">
                <a:extLst>
                  <a:ext uri="{FF2B5EF4-FFF2-40B4-BE49-F238E27FC236}">
                    <a16:creationId xmlns:a16="http://schemas.microsoft.com/office/drawing/2014/main" id="{44AC1158-282B-48AE-B8B1-38F2C5A4A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7" y="2567"/>
                <a:ext cx="107" cy="1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A5CBBBA4-8FEF-427A-9238-1CEE74057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" y="2567"/>
                <a:ext cx="96" cy="107"/>
              </a:xfrm>
              <a:custGeom>
                <a:avLst/>
                <a:gdLst>
                  <a:gd name="T0" fmla="*/ 70 w 70"/>
                  <a:gd name="T1" fmla="*/ 16 h 78"/>
                  <a:gd name="T2" fmla="*/ 39 w 70"/>
                  <a:gd name="T3" fmla="*/ 0 h 78"/>
                  <a:gd name="T4" fmla="*/ 0 w 70"/>
                  <a:gd name="T5" fmla="*/ 40 h 78"/>
                  <a:gd name="T6" fmla="*/ 24 w 70"/>
                  <a:gd name="T7" fmla="*/ 78 h 78"/>
                  <a:gd name="T8" fmla="*/ 70 w 70"/>
                  <a:gd name="T9" fmla="*/ 1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70" y="16"/>
                    </a:moveTo>
                    <a:cubicBezTo>
                      <a:pt x="61" y="7"/>
                      <a:pt x="5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0" y="58"/>
                      <a:pt x="9" y="72"/>
                      <a:pt x="24" y="78"/>
                    </a:cubicBezTo>
                    <a:cubicBezTo>
                      <a:pt x="26" y="49"/>
                      <a:pt x="44" y="25"/>
                      <a:pt x="7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ECAF57D6-FD50-40CD-A27A-E014FDC749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9" y="2562"/>
                <a:ext cx="120" cy="120"/>
              </a:xfrm>
              <a:custGeom>
                <a:avLst/>
                <a:gdLst>
                  <a:gd name="T0" fmla="*/ 45 w 88"/>
                  <a:gd name="T1" fmla="*/ 11 h 88"/>
                  <a:gd name="T2" fmla="*/ 78 w 88"/>
                  <a:gd name="T3" fmla="*/ 44 h 88"/>
                  <a:gd name="T4" fmla="*/ 45 w 88"/>
                  <a:gd name="T5" fmla="*/ 80 h 88"/>
                  <a:gd name="T6" fmla="*/ 11 w 88"/>
                  <a:gd name="T7" fmla="*/ 44 h 88"/>
                  <a:gd name="T8" fmla="*/ 45 w 88"/>
                  <a:gd name="T9" fmla="*/ 11 h 88"/>
                  <a:gd name="T10" fmla="*/ 45 w 88"/>
                  <a:gd name="T11" fmla="*/ 0 h 88"/>
                  <a:gd name="T12" fmla="*/ 0 w 88"/>
                  <a:gd name="T13" fmla="*/ 44 h 88"/>
                  <a:gd name="T14" fmla="*/ 45 w 88"/>
                  <a:gd name="T15" fmla="*/ 88 h 88"/>
                  <a:gd name="T16" fmla="*/ 88 w 88"/>
                  <a:gd name="T17" fmla="*/ 44 h 88"/>
                  <a:gd name="T18" fmla="*/ 45 w 88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8">
                    <a:moveTo>
                      <a:pt x="45" y="11"/>
                    </a:moveTo>
                    <a:cubicBezTo>
                      <a:pt x="62" y="11"/>
                      <a:pt x="78" y="26"/>
                      <a:pt x="78" y="44"/>
                    </a:cubicBezTo>
                    <a:cubicBezTo>
                      <a:pt x="78" y="64"/>
                      <a:pt x="62" y="80"/>
                      <a:pt x="45" y="80"/>
                    </a:cubicBezTo>
                    <a:cubicBezTo>
                      <a:pt x="26" y="80"/>
                      <a:pt x="11" y="64"/>
                      <a:pt x="11" y="44"/>
                    </a:cubicBezTo>
                    <a:cubicBezTo>
                      <a:pt x="13" y="26"/>
                      <a:pt x="28" y="11"/>
                      <a:pt x="45" y="11"/>
                    </a:cubicBezTo>
                    <a:moveTo>
                      <a:pt x="45" y="0"/>
                    </a:moveTo>
                    <a:cubicBezTo>
                      <a:pt x="19" y="0"/>
                      <a:pt x="0" y="20"/>
                      <a:pt x="0" y="44"/>
                    </a:cubicBezTo>
                    <a:cubicBezTo>
                      <a:pt x="0" y="69"/>
                      <a:pt x="19" y="88"/>
                      <a:pt x="45" y="88"/>
                    </a:cubicBezTo>
                    <a:cubicBezTo>
                      <a:pt x="69" y="88"/>
                      <a:pt x="88" y="69"/>
                      <a:pt x="88" y="44"/>
                    </a:cubicBezTo>
                    <a:cubicBezTo>
                      <a:pt x="88" y="20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34">
                <a:extLst>
                  <a:ext uri="{FF2B5EF4-FFF2-40B4-BE49-F238E27FC236}">
                    <a16:creationId xmlns:a16="http://schemas.microsoft.com/office/drawing/2014/main" id="{B3D39426-8BB4-40CF-80EF-3AE74D391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3" y="2288"/>
                <a:ext cx="108" cy="10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097CF9C1-9FC3-400E-93A2-310735FE9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3" y="2288"/>
                <a:ext cx="96" cy="107"/>
              </a:xfrm>
              <a:custGeom>
                <a:avLst/>
                <a:gdLst>
                  <a:gd name="T0" fmla="*/ 70 w 70"/>
                  <a:gd name="T1" fmla="*/ 15 h 78"/>
                  <a:gd name="T2" fmla="*/ 40 w 70"/>
                  <a:gd name="T3" fmla="*/ 0 h 78"/>
                  <a:gd name="T4" fmla="*/ 0 w 70"/>
                  <a:gd name="T5" fmla="*/ 40 h 78"/>
                  <a:gd name="T6" fmla="*/ 24 w 70"/>
                  <a:gd name="T7" fmla="*/ 78 h 78"/>
                  <a:gd name="T8" fmla="*/ 70 w 70"/>
                  <a:gd name="T9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70" y="15"/>
                    </a:moveTo>
                    <a:cubicBezTo>
                      <a:pt x="62" y="7"/>
                      <a:pt x="51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8"/>
                      <a:pt x="9" y="71"/>
                      <a:pt x="24" y="78"/>
                    </a:cubicBezTo>
                    <a:cubicBezTo>
                      <a:pt x="27" y="49"/>
                      <a:pt x="44" y="24"/>
                      <a:pt x="70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6">
                <a:extLst>
                  <a:ext uri="{FF2B5EF4-FFF2-40B4-BE49-F238E27FC236}">
                    <a16:creationId xmlns:a16="http://schemas.microsoft.com/office/drawing/2014/main" id="{D13D2B01-8A31-4FFA-9D2B-10A64428F0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15" y="2282"/>
                <a:ext cx="122" cy="121"/>
              </a:xfrm>
              <a:custGeom>
                <a:avLst/>
                <a:gdLst>
                  <a:gd name="T0" fmla="*/ 46 w 89"/>
                  <a:gd name="T1" fmla="*/ 11 h 88"/>
                  <a:gd name="T2" fmla="*/ 78 w 89"/>
                  <a:gd name="T3" fmla="*/ 44 h 88"/>
                  <a:gd name="T4" fmla="*/ 46 w 89"/>
                  <a:gd name="T5" fmla="*/ 79 h 88"/>
                  <a:gd name="T6" fmla="*/ 11 w 89"/>
                  <a:gd name="T7" fmla="*/ 44 h 88"/>
                  <a:gd name="T8" fmla="*/ 46 w 89"/>
                  <a:gd name="T9" fmla="*/ 11 h 88"/>
                  <a:gd name="T10" fmla="*/ 46 w 89"/>
                  <a:gd name="T11" fmla="*/ 0 h 88"/>
                  <a:gd name="T12" fmla="*/ 0 w 89"/>
                  <a:gd name="T13" fmla="*/ 44 h 88"/>
                  <a:gd name="T14" fmla="*/ 46 w 89"/>
                  <a:gd name="T15" fmla="*/ 88 h 88"/>
                  <a:gd name="T16" fmla="*/ 89 w 89"/>
                  <a:gd name="T17" fmla="*/ 44 h 88"/>
                  <a:gd name="T18" fmla="*/ 46 w 89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8">
                    <a:moveTo>
                      <a:pt x="46" y="11"/>
                    </a:moveTo>
                    <a:cubicBezTo>
                      <a:pt x="63" y="11"/>
                      <a:pt x="78" y="26"/>
                      <a:pt x="78" y="44"/>
                    </a:cubicBezTo>
                    <a:cubicBezTo>
                      <a:pt x="78" y="64"/>
                      <a:pt x="63" y="79"/>
                      <a:pt x="46" y="79"/>
                    </a:cubicBezTo>
                    <a:cubicBezTo>
                      <a:pt x="26" y="79"/>
                      <a:pt x="11" y="64"/>
                      <a:pt x="11" y="44"/>
                    </a:cubicBezTo>
                    <a:cubicBezTo>
                      <a:pt x="13" y="26"/>
                      <a:pt x="28" y="11"/>
                      <a:pt x="46" y="11"/>
                    </a:cubicBezTo>
                    <a:moveTo>
                      <a:pt x="46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8"/>
                      <a:pt x="20" y="88"/>
                      <a:pt x="46" y="88"/>
                    </a:cubicBezTo>
                    <a:cubicBezTo>
                      <a:pt x="69" y="88"/>
                      <a:pt x="89" y="68"/>
                      <a:pt x="89" y="44"/>
                    </a:cubicBezTo>
                    <a:cubicBezTo>
                      <a:pt x="89" y="2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37">
                <a:extLst>
                  <a:ext uri="{FF2B5EF4-FFF2-40B4-BE49-F238E27FC236}">
                    <a16:creationId xmlns:a16="http://schemas.microsoft.com/office/drawing/2014/main" id="{C88BD8A5-27B4-4B53-A053-6E0819DB5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" y="2567"/>
                <a:ext cx="107" cy="1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8">
                <a:extLst>
                  <a:ext uri="{FF2B5EF4-FFF2-40B4-BE49-F238E27FC236}">
                    <a16:creationId xmlns:a16="http://schemas.microsoft.com/office/drawing/2014/main" id="{06CDEBF0-550F-44DE-80A7-6FF3544D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0" y="2567"/>
                <a:ext cx="96" cy="107"/>
              </a:xfrm>
              <a:custGeom>
                <a:avLst/>
                <a:gdLst>
                  <a:gd name="T0" fmla="*/ 70 w 70"/>
                  <a:gd name="T1" fmla="*/ 16 h 78"/>
                  <a:gd name="T2" fmla="*/ 39 w 70"/>
                  <a:gd name="T3" fmla="*/ 0 h 78"/>
                  <a:gd name="T4" fmla="*/ 0 w 70"/>
                  <a:gd name="T5" fmla="*/ 40 h 78"/>
                  <a:gd name="T6" fmla="*/ 24 w 70"/>
                  <a:gd name="T7" fmla="*/ 78 h 78"/>
                  <a:gd name="T8" fmla="*/ 70 w 70"/>
                  <a:gd name="T9" fmla="*/ 1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8">
                    <a:moveTo>
                      <a:pt x="70" y="16"/>
                    </a:moveTo>
                    <a:cubicBezTo>
                      <a:pt x="61" y="7"/>
                      <a:pt x="5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0" y="58"/>
                      <a:pt x="8" y="72"/>
                      <a:pt x="24" y="78"/>
                    </a:cubicBezTo>
                    <a:cubicBezTo>
                      <a:pt x="26" y="49"/>
                      <a:pt x="43" y="25"/>
                      <a:pt x="7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9">
                <a:extLst>
                  <a:ext uri="{FF2B5EF4-FFF2-40B4-BE49-F238E27FC236}">
                    <a16:creationId xmlns:a16="http://schemas.microsoft.com/office/drawing/2014/main" id="{B228E451-5577-4827-A87C-802C99B47C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82" y="2562"/>
                <a:ext cx="121" cy="120"/>
              </a:xfrm>
              <a:custGeom>
                <a:avLst/>
                <a:gdLst>
                  <a:gd name="T0" fmla="*/ 45 w 88"/>
                  <a:gd name="T1" fmla="*/ 11 h 88"/>
                  <a:gd name="T2" fmla="*/ 77 w 88"/>
                  <a:gd name="T3" fmla="*/ 44 h 88"/>
                  <a:gd name="T4" fmla="*/ 45 w 88"/>
                  <a:gd name="T5" fmla="*/ 80 h 88"/>
                  <a:gd name="T6" fmla="*/ 10 w 88"/>
                  <a:gd name="T7" fmla="*/ 44 h 88"/>
                  <a:gd name="T8" fmla="*/ 45 w 88"/>
                  <a:gd name="T9" fmla="*/ 11 h 88"/>
                  <a:gd name="T10" fmla="*/ 45 w 88"/>
                  <a:gd name="T11" fmla="*/ 0 h 88"/>
                  <a:gd name="T12" fmla="*/ 0 w 88"/>
                  <a:gd name="T13" fmla="*/ 44 h 88"/>
                  <a:gd name="T14" fmla="*/ 45 w 88"/>
                  <a:gd name="T15" fmla="*/ 88 h 88"/>
                  <a:gd name="T16" fmla="*/ 88 w 88"/>
                  <a:gd name="T17" fmla="*/ 44 h 88"/>
                  <a:gd name="T18" fmla="*/ 45 w 88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8">
                    <a:moveTo>
                      <a:pt x="45" y="11"/>
                    </a:moveTo>
                    <a:cubicBezTo>
                      <a:pt x="62" y="11"/>
                      <a:pt x="77" y="26"/>
                      <a:pt x="77" y="44"/>
                    </a:cubicBezTo>
                    <a:cubicBezTo>
                      <a:pt x="77" y="64"/>
                      <a:pt x="62" y="80"/>
                      <a:pt x="45" y="80"/>
                    </a:cubicBezTo>
                    <a:cubicBezTo>
                      <a:pt x="25" y="80"/>
                      <a:pt x="10" y="64"/>
                      <a:pt x="10" y="44"/>
                    </a:cubicBezTo>
                    <a:cubicBezTo>
                      <a:pt x="12" y="26"/>
                      <a:pt x="28" y="11"/>
                      <a:pt x="45" y="11"/>
                    </a:cubicBezTo>
                    <a:moveTo>
                      <a:pt x="45" y="0"/>
                    </a:moveTo>
                    <a:cubicBezTo>
                      <a:pt x="19" y="0"/>
                      <a:pt x="0" y="20"/>
                      <a:pt x="0" y="44"/>
                    </a:cubicBezTo>
                    <a:cubicBezTo>
                      <a:pt x="0" y="69"/>
                      <a:pt x="19" y="88"/>
                      <a:pt x="45" y="88"/>
                    </a:cubicBezTo>
                    <a:cubicBezTo>
                      <a:pt x="69" y="88"/>
                      <a:pt x="88" y="69"/>
                      <a:pt x="88" y="44"/>
                    </a:cubicBezTo>
                    <a:cubicBezTo>
                      <a:pt x="88" y="20"/>
                      <a:pt x="69" y="0"/>
                      <a:pt x="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0">
                <a:extLst>
                  <a:ext uri="{FF2B5EF4-FFF2-40B4-BE49-F238E27FC236}">
                    <a16:creationId xmlns:a16="http://schemas.microsoft.com/office/drawing/2014/main" id="{7F94B565-BDDF-440F-8852-1E7FBDCD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" y="2670"/>
                <a:ext cx="221" cy="58"/>
              </a:xfrm>
              <a:custGeom>
                <a:avLst/>
                <a:gdLst>
                  <a:gd name="T0" fmla="*/ 161 w 161"/>
                  <a:gd name="T1" fmla="*/ 29 h 42"/>
                  <a:gd name="T2" fmla="*/ 101 w 161"/>
                  <a:gd name="T3" fmla="*/ 42 h 42"/>
                  <a:gd name="T4" fmla="*/ 0 w 161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42">
                    <a:moveTo>
                      <a:pt x="161" y="29"/>
                    </a:moveTo>
                    <a:cubicBezTo>
                      <a:pt x="143" y="37"/>
                      <a:pt x="123" y="42"/>
                      <a:pt x="101" y="42"/>
                    </a:cubicBezTo>
                    <a:cubicBezTo>
                      <a:pt x="62" y="42"/>
                      <a:pt x="26" y="26"/>
                      <a:pt x="0" y="0"/>
                    </a:cubicBezTo>
                  </a:path>
                </a:pathLst>
              </a:custGeom>
              <a:noFill/>
              <a:ln w="22225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474746"/>
                  </a:solidFill>
                  <a:latin typeface="Arial"/>
                </a:endParaRPr>
              </a:p>
            </p:txBody>
          </p:sp>
          <p:sp>
            <p:nvSpPr>
              <p:cNvPr id="65" name="Freeform 41">
                <a:extLst>
                  <a:ext uri="{FF2B5EF4-FFF2-40B4-BE49-F238E27FC236}">
                    <a16:creationId xmlns:a16="http://schemas.microsoft.com/office/drawing/2014/main" id="{1776B6AD-F3BF-4511-95B7-F7F414A9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1" y="2359"/>
                <a:ext cx="102" cy="215"/>
              </a:xfrm>
              <a:custGeom>
                <a:avLst/>
                <a:gdLst>
                  <a:gd name="T0" fmla="*/ 0 w 74"/>
                  <a:gd name="T1" fmla="*/ 0 h 157"/>
                  <a:gd name="T2" fmla="*/ 74 w 74"/>
                  <a:gd name="T3" fmla="*/ 126 h 157"/>
                  <a:gd name="T4" fmla="*/ 71 w 74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157">
                    <a:moveTo>
                      <a:pt x="0" y="0"/>
                    </a:moveTo>
                    <a:cubicBezTo>
                      <a:pt x="44" y="24"/>
                      <a:pt x="74" y="72"/>
                      <a:pt x="74" y="126"/>
                    </a:cubicBezTo>
                    <a:cubicBezTo>
                      <a:pt x="74" y="137"/>
                      <a:pt x="73" y="147"/>
                      <a:pt x="71" y="157"/>
                    </a:cubicBezTo>
                  </a:path>
                </a:pathLst>
              </a:custGeom>
              <a:noFill/>
              <a:ln w="22225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474746"/>
                  </a:solidFill>
                  <a:latin typeface="Arial"/>
                </a:endParaRPr>
              </a:p>
            </p:txBody>
          </p:sp>
          <p:sp>
            <p:nvSpPr>
              <p:cNvPr id="66" name="Freeform 42">
                <a:extLst>
                  <a:ext uri="{FF2B5EF4-FFF2-40B4-BE49-F238E27FC236}">
                    <a16:creationId xmlns:a16="http://schemas.microsoft.com/office/drawing/2014/main" id="{07908A60-B0B4-4FEF-AA6F-93F328369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" y="2343"/>
                <a:ext cx="141" cy="182"/>
              </a:xfrm>
              <a:custGeom>
                <a:avLst/>
                <a:gdLst>
                  <a:gd name="T0" fmla="*/ 0 w 103"/>
                  <a:gd name="T1" fmla="*/ 133 h 133"/>
                  <a:gd name="T2" fmla="*/ 103 w 103"/>
                  <a:gd name="T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3" h="133">
                    <a:moveTo>
                      <a:pt x="0" y="133"/>
                    </a:moveTo>
                    <a:cubicBezTo>
                      <a:pt x="2" y="70"/>
                      <a:pt x="45" y="17"/>
                      <a:pt x="103" y="0"/>
                    </a:cubicBezTo>
                  </a:path>
                </a:pathLst>
              </a:custGeom>
              <a:noFill/>
              <a:ln w="22225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>
                  <a:solidFill>
                    <a:srgbClr val="474746"/>
                  </a:solidFill>
                  <a:latin typeface="Arial"/>
                </a:endParaRPr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A9D8631-4BFA-4C70-89B1-D24BC5BC3BA8}"/>
                </a:ext>
              </a:extLst>
            </p:cNvPr>
            <p:cNvSpPr/>
            <p:nvPr/>
          </p:nvSpPr>
          <p:spPr>
            <a:xfrm>
              <a:off x="416476" y="2502568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4487AD0-9013-4231-A223-EF336B257E3A}"/>
              </a:ext>
            </a:extLst>
          </p:cNvPr>
          <p:cNvGrpSpPr/>
          <p:nvPr/>
        </p:nvGrpSpPr>
        <p:grpSpPr>
          <a:xfrm>
            <a:off x="2261146" y="2524341"/>
            <a:ext cx="995848" cy="995848"/>
            <a:chOff x="2261146" y="2461934"/>
            <a:chExt cx="995848" cy="995848"/>
          </a:xfrm>
        </p:grpSpPr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B9BEC921-F96B-44C9-81DB-2784F8FD96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58599" y="2666583"/>
              <a:ext cx="600942" cy="586550"/>
              <a:chOff x="3736" y="2083"/>
              <a:chExt cx="501" cy="489"/>
            </a:xfrm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0607128-6578-413F-A99A-D05D6338CA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" y="2083"/>
                <a:ext cx="466" cy="471"/>
              </a:xfrm>
              <a:custGeom>
                <a:avLst/>
                <a:gdLst>
                  <a:gd name="T0" fmla="*/ 0 w 340"/>
                  <a:gd name="T1" fmla="*/ 290 h 345"/>
                  <a:gd name="T2" fmla="*/ 68 w 340"/>
                  <a:gd name="T3" fmla="*/ 222 h 345"/>
                  <a:gd name="T4" fmla="*/ 111 w 340"/>
                  <a:gd name="T5" fmla="*/ 238 h 345"/>
                  <a:gd name="T6" fmla="*/ 93 w 340"/>
                  <a:gd name="T7" fmla="*/ 262 h 345"/>
                  <a:gd name="T8" fmla="*/ 68 w 340"/>
                  <a:gd name="T9" fmla="*/ 247 h 345"/>
                  <a:gd name="T10" fmla="*/ 40 w 340"/>
                  <a:gd name="T11" fmla="*/ 275 h 345"/>
                  <a:gd name="T12" fmla="*/ 62 w 340"/>
                  <a:gd name="T13" fmla="*/ 302 h 345"/>
                  <a:gd name="T14" fmla="*/ 60 w 340"/>
                  <a:gd name="T15" fmla="*/ 304 h 345"/>
                  <a:gd name="T16" fmla="*/ 29 w 340"/>
                  <a:gd name="T17" fmla="*/ 345 h 345"/>
                  <a:gd name="T18" fmla="*/ 28 w 340"/>
                  <a:gd name="T19" fmla="*/ 345 h 345"/>
                  <a:gd name="T20" fmla="*/ 0 w 340"/>
                  <a:gd name="T21" fmla="*/ 290 h 345"/>
                  <a:gd name="T22" fmla="*/ 56 w 340"/>
                  <a:gd name="T23" fmla="*/ 143 h 345"/>
                  <a:gd name="T24" fmla="*/ 56 w 340"/>
                  <a:gd name="T25" fmla="*/ 143 h 345"/>
                  <a:gd name="T26" fmla="*/ 88 w 340"/>
                  <a:gd name="T27" fmla="*/ 102 h 345"/>
                  <a:gd name="T28" fmla="*/ 89 w 340"/>
                  <a:gd name="T29" fmla="*/ 100 h 345"/>
                  <a:gd name="T30" fmla="*/ 68 w 340"/>
                  <a:gd name="T31" fmla="*/ 73 h 345"/>
                  <a:gd name="T32" fmla="*/ 96 w 340"/>
                  <a:gd name="T33" fmla="*/ 45 h 345"/>
                  <a:gd name="T34" fmla="*/ 120 w 340"/>
                  <a:gd name="T35" fmla="*/ 60 h 345"/>
                  <a:gd name="T36" fmla="*/ 139 w 340"/>
                  <a:gd name="T37" fmla="*/ 36 h 345"/>
                  <a:gd name="T38" fmla="*/ 96 w 340"/>
                  <a:gd name="T39" fmla="*/ 20 h 345"/>
                  <a:gd name="T40" fmla="*/ 28 w 340"/>
                  <a:gd name="T41" fmla="*/ 88 h 345"/>
                  <a:gd name="T42" fmla="*/ 56 w 340"/>
                  <a:gd name="T43" fmla="*/ 143 h 345"/>
                  <a:gd name="T44" fmla="*/ 210 w 340"/>
                  <a:gd name="T45" fmla="*/ 302 h 345"/>
                  <a:gd name="T46" fmla="*/ 211 w 340"/>
                  <a:gd name="T47" fmla="*/ 302 h 345"/>
                  <a:gd name="T48" fmla="*/ 242 w 340"/>
                  <a:gd name="T49" fmla="*/ 261 h 345"/>
                  <a:gd name="T50" fmla="*/ 244 w 340"/>
                  <a:gd name="T51" fmla="*/ 259 h 345"/>
                  <a:gd name="T52" fmla="*/ 222 w 340"/>
                  <a:gd name="T53" fmla="*/ 232 h 345"/>
                  <a:gd name="T54" fmla="*/ 250 w 340"/>
                  <a:gd name="T55" fmla="*/ 204 h 345"/>
                  <a:gd name="T56" fmla="*/ 275 w 340"/>
                  <a:gd name="T57" fmla="*/ 218 h 345"/>
                  <a:gd name="T58" fmla="*/ 293 w 340"/>
                  <a:gd name="T59" fmla="*/ 194 h 345"/>
                  <a:gd name="T60" fmla="*/ 250 w 340"/>
                  <a:gd name="T61" fmla="*/ 179 h 345"/>
                  <a:gd name="T62" fmla="*/ 182 w 340"/>
                  <a:gd name="T63" fmla="*/ 247 h 345"/>
                  <a:gd name="T64" fmla="*/ 210 w 340"/>
                  <a:gd name="T65" fmla="*/ 302 h 345"/>
                  <a:gd name="T66" fmla="*/ 257 w 340"/>
                  <a:gd name="T67" fmla="*/ 123 h 345"/>
                  <a:gd name="T68" fmla="*/ 258 w 340"/>
                  <a:gd name="T69" fmla="*/ 123 h 345"/>
                  <a:gd name="T70" fmla="*/ 289 w 340"/>
                  <a:gd name="T71" fmla="*/ 82 h 345"/>
                  <a:gd name="T72" fmla="*/ 291 w 340"/>
                  <a:gd name="T73" fmla="*/ 80 h 345"/>
                  <a:gd name="T74" fmla="*/ 269 w 340"/>
                  <a:gd name="T75" fmla="*/ 53 h 345"/>
                  <a:gd name="T76" fmla="*/ 297 w 340"/>
                  <a:gd name="T77" fmla="*/ 25 h 345"/>
                  <a:gd name="T78" fmla="*/ 322 w 340"/>
                  <a:gd name="T79" fmla="*/ 40 h 345"/>
                  <a:gd name="T80" fmla="*/ 340 w 340"/>
                  <a:gd name="T81" fmla="*/ 16 h 345"/>
                  <a:gd name="T82" fmla="*/ 297 w 340"/>
                  <a:gd name="T83" fmla="*/ 0 h 345"/>
                  <a:gd name="T84" fmla="*/ 229 w 340"/>
                  <a:gd name="T85" fmla="*/ 68 h 345"/>
                  <a:gd name="T86" fmla="*/ 257 w 340"/>
                  <a:gd name="T87" fmla="*/ 1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0" h="345">
                    <a:moveTo>
                      <a:pt x="0" y="290"/>
                    </a:moveTo>
                    <a:cubicBezTo>
                      <a:pt x="0" y="253"/>
                      <a:pt x="31" y="222"/>
                      <a:pt x="68" y="222"/>
                    </a:cubicBezTo>
                    <a:cubicBezTo>
                      <a:pt x="84" y="222"/>
                      <a:pt x="99" y="228"/>
                      <a:pt x="111" y="238"/>
                    </a:cubicBezTo>
                    <a:cubicBezTo>
                      <a:pt x="93" y="262"/>
                      <a:pt x="93" y="262"/>
                      <a:pt x="93" y="262"/>
                    </a:cubicBezTo>
                    <a:cubicBezTo>
                      <a:pt x="88" y="253"/>
                      <a:pt x="79" y="247"/>
                      <a:pt x="68" y="247"/>
                    </a:cubicBezTo>
                    <a:cubicBezTo>
                      <a:pt x="53" y="247"/>
                      <a:pt x="40" y="260"/>
                      <a:pt x="40" y="275"/>
                    </a:cubicBezTo>
                    <a:cubicBezTo>
                      <a:pt x="40" y="288"/>
                      <a:pt x="49" y="299"/>
                      <a:pt x="62" y="302"/>
                    </a:cubicBezTo>
                    <a:cubicBezTo>
                      <a:pt x="60" y="304"/>
                      <a:pt x="60" y="304"/>
                      <a:pt x="60" y="304"/>
                    </a:cubicBezTo>
                    <a:cubicBezTo>
                      <a:pt x="42" y="308"/>
                      <a:pt x="29" y="326"/>
                      <a:pt x="29" y="345"/>
                    </a:cubicBezTo>
                    <a:cubicBezTo>
                      <a:pt x="28" y="345"/>
                      <a:pt x="28" y="345"/>
                      <a:pt x="28" y="345"/>
                    </a:cubicBezTo>
                    <a:cubicBezTo>
                      <a:pt x="11" y="333"/>
                      <a:pt x="0" y="313"/>
                      <a:pt x="0" y="290"/>
                    </a:cubicBezTo>
                    <a:close/>
                    <a:moveTo>
                      <a:pt x="56" y="143"/>
                    </a:moveTo>
                    <a:cubicBezTo>
                      <a:pt x="56" y="143"/>
                      <a:pt x="56" y="143"/>
                      <a:pt x="56" y="143"/>
                    </a:cubicBezTo>
                    <a:cubicBezTo>
                      <a:pt x="57" y="124"/>
                      <a:pt x="70" y="106"/>
                      <a:pt x="88" y="102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77" y="97"/>
                      <a:pt x="68" y="86"/>
                      <a:pt x="68" y="73"/>
                    </a:cubicBezTo>
                    <a:cubicBezTo>
                      <a:pt x="68" y="58"/>
                      <a:pt x="81" y="45"/>
                      <a:pt x="96" y="45"/>
                    </a:cubicBezTo>
                    <a:cubicBezTo>
                      <a:pt x="107" y="45"/>
                      <a:pt x="116" y="51"/>
                      <a:pt x="120" y="60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27" y="26"/>
                      <a:pt x="112" y="20"/>
                      <a:pt x="96" y="20"/>
                    </a:cubicBezTo>
                    <a:cubicBezTo>
                      <a:pt x="58" y="20"/>
                      <a:pt x="28" y="51"/>
                      <a:pt x="28" y="88"/>
                    </a:cubicBezTo>
                    <a:cubicBezTo>
                      <a:pt x="28" y="111"/>
                      <a:pt x="39" y="131"/>
                      <a:pt x="56" y="143"/>
                    </a:cubicBezTo>
                    <a:close/>
                    <a:moveTo>
                      <a:pt x="210" y="302"/>
                    </a:moveTo>
                    <a:cubicBezTo>
                      <a:pt x="211" y="302"/>
                      <a:pt x="211" y="302"/>
                      <a:pt x="211" y="302"/>
                    </a:cubicBezTo>
                    <a:cubicBezTo>
                      <a:pt x="211" y="283"/>
                      <a:pt x="224" y="265"/>
                      <a:pt x="242" y="261"/>
                    </a:cubicBezTo>
                    <a:cubicBezTo>
                      <a:pt x="244" y="259"/>
                      <a:pt x="244" y="259"/>
                      <a:pt x="244" y="259"/>
                    </a:cubicBezTo>
                    <a:cubicBezTo>
                      <a:pt x="231" y="256"/>
                      <a:pt x="222" y="245"/>
                      <a:pt x="222" y="232"/>
                    </a:cubicBezTo>
                    <a:cubicBezTo>
                      <a:pt x="222" y="216"/>
                      <a:pt x="235" y="204"/>
                      <a:pt x="250" y="204"/>
                    </a:cubicBezTo>
                    <a:cubicBezTo>
                      <a:pt x="261" y="204"/>
                      <a:pt x="270" y="210"/>
                      <a:pt x="275" y="218"/>
                    </a:cubicBezTo>
                    <a:cubicBezTo>
                      <a:pt x="293" y="194"/>
                      <a:pt x="293" y="194"/>
                      <a:pt x="293" y="194"/>
                    </a:cubicBezTo>
                    <a:cubicBezTo>
                      <a:pt x="281" y="185"/>
                      <a:pt x="266" y="179"/>
                      <a:pt x="250" y="179"/>
                    </a:cubicBezTo>
                    <a:cubicBezTo>
                      <a:pt x="213" y="179"/>
                      <a:pt x="182" y="210"/>
                      <a:pt x="182" y="247"/>
                    </a:cubicBezTo>
                    <a:cubicBezTo>
                      <a:pt x="182" y="270"/>
                      <a:pt x="193" y="290"/>
                      <a:pt x="210" y="302"/>
                    </a:cubicBezTo>
                    <a:close/>
                    <a:moveTo>
                      <a:pt x="257" y="123"/>
                    </a:moveTo>
                    <a:cubicBezTo>
                      <a:pt x="258" y="123"/>
                      <a:pt x="258" y="123"/>
                      <a:pt x="258" y="123"/>
                    </a:cubicBezTo>
                    <a:cubicBezTo>
                      <a:pt x="258" y="104"/>
                      <a:pt x="271" y="86"/>
                      <a:pt x="289" y="82"/>
                    </a:cubicBezTo>
                    <a:cubicBezTo>
                      <a:pt x="291" y="80"/>
                      <a:pt x="291" y="80"/>
                      <a:pt x="291" y="80"/>
                    </a:cubicBezTo>
                    <a:cubicBezTo>
                      <a:pt x="278" y="77"/>
                      <a:pt x="269" y="66"/>
                      <a:pt x="269" y="53"/>
                    </a:cubicBezTo>
                    <a:cubicBezTo>
                      <a:pt x="269" y="38"/>
                      <a:pt x="282" y="25"/>
                      <a:pt x="297" y="25"/>
                    </a:cubicBezTo>
                    <a:cubicBezTo>
                      <a:pt x="308" y="25"/>
                      <a:pt x="317" y="31"/>
                      <a:pt x="322" y="40"/>
                    </a:cubicBezTo>
                    <a:cubicBezTo>
                      <a:pt x="340" y="16"/>
                      <a:pt x="340" y="16"/>
                      <a:pt x="340" y="16"/>
                    </a:cubicBezTo>
                    <a:cubicBezTo>
                      <a:pt x="328" y="6"/>
                      <a:pt x="313" y="0"/>
                      <a:pt x="297" y="0"/>
                    </a:cubicBezTo>
                    <a:cubicBezTo>
                      <a:pt x="260" y="0"/>
                      <a:pt x="229" y="31"/>
                      <a:pt x="229" y="68"/>
                    </a:cubicBezTo>
                    <a:cubicBezTo>
                      <a:pt x="229" y="91"/>
                      <a:pt x="240" y="111"/>
                      <a:pt x="257" y="123"/>
                    </a:cubicBezTo>
                    <a:close/>
                  </a:path>
                </a:pathLst>
              </a:custGeom>
              <a:solidFill>
                <a:srgbClr val="F1860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D0C64A02-9AED-4269-800B-34984128C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" y="2083"/>
                <a:ext cx="501" cy="489"/>
              </a:xfrm>
              <a:custGeom>
                <a:avLst/>
                <a:gdLst>
                  <a:gd name="T0" fmla="*/ 68 w 365"/>
                  <a:gd name="T1" fmla="*/ 358 h 358"/>
                  <a:gd name="T2" fmla="*/ 68 w 365"/>
                  <a:gd name="T3" fmla="*/ 303 h 358"/>
                  <a:gd name="T4" fmla="*/ 136 w 365"/>
                  <a:gd name="T5" fmla="*/ 290 h 358"/>
                  <a:gd name="T6" fmla="*/ 0 w 365"/>
                  <a:gd name="T7" fmla="*/ 290 h 358"/>
                  <a:gd name="T8" fmla="*/ 68 w 365"/>
                  <a:gd name="T9" fmla="*/ 303 h 358"/>
                  <a:gd name="T10" fmla="*/ 68 w 365"/>
                  <a:gd name="T11" fmla="*/ 247 h 358"/>
                  <a:gd name="T12" fmla="*/ 68 w 365"/>
                  <a:gd name="T13" fmla="*/ 303 h 358"/>
                  <a:gd name="T14" fmla="*/ 136 w 365"/>
                  <a:gd name="T15" fmla="*/ 290 h 358"/>
                  <a:gd name="T16" fmla="*/ 68 w 365"/>
                  <a:gd name="T17" fmla="*/ 247 h 358"/>
                  <a:gd name="T18" fmla="*/ 68 w 365"/>
                  <a:gd name="T19" fmla="*/ 303 h 358"/>
                  <a:gd name="T20" fmla="*/ 96 w 365"/>
                  <a:gd name="T21" fmla="*/ 101 h 358"/>
                  <a:gd name="T22" fmla="*/ 96 w 365"/>
                  <a:gd name="T23" fmla="*/ 156 h 358"/>
                  <a:gd name="T24" fmla="*/ 96 w 365"/>
                  <a:gd name="T25" fmla="*/ 101 h 358"/>
                  <a:gd name="T26" fmla="*/ 96 w 365"/>
                  <a:gd name="T27" fmla="*/ 20 h 358"/>
                  <a:gd name="T28" fmla="*/ 56 w 365"/>
                  <a:gd name="T29" fmla="*/ 144 h 358"/>
                  <a:gd name="T30" fmla="*/ 68 w 365"/>
                  <a:gd name="T31" fmla="*/ 73 h 358"/>
                  <a:gd name="T32" fmla="*/ 124 w 365"/>
                  <a:gd name="T33" fmla="*/ 73 h 358"/>
                  <a:gd name="T34" fmla="*/ 136 w 365"/>
                  <a:gd name="T35" fmla="*/ 144 h 358"/>
                  <a:gd name="T36" fmla="*/ 124 w 365"/>
                  <a:gd name="T37" fmla="*/ 73 h 358"/>
                  <a:gd name="T38" fmla="*/ 68 w 365"/>
                  <a:gd name="T39" fmla="*/ 73 h 358"/>
                  <a:gd name="T40" fmla="*/ 124 w 365"/>
                  <a:gd name="T41" fmla="*/ 73 h 358"/>
                  <a:gd name="T42" fmla="*/ 211 w 365"/>
                  <a:gd name="T43" fmla="*/ 302 h 358"/>
                  <a:gd name="T44" fmla="*/ 290 w 365"/>
                  <a:gd name="T45" fmla="*/ 302 h 358"/>
                  <a:gd name="T46" fmla="*/ 318 w 365"/>
                  <a:gd name="T47" fmla="*/ 247 h 358"/>
                  <a:gd name="T48" fmla="*/ 182 w 365"/>
                  <a:gd name="T49" fmla="*/ 247 h 358"/>
                  <a:gd name="T50" fmla="*/ 250 w 365"/>
                  <a:gd name="T51" fmla="*/ 260 h 358"/>
                  <a:gd name="T52" fmla="*/ 250 w 365"/>
                  <a:gd name="T53" fmla="*/ 204 h 358"/>
                  <a:gd name="T54" fmla="*/ 250 w 365"/>
                  <a:gd name="T55" fmla="*/ 260 h 358"/>
                  <a:gd name="T56" fmla="*/ 318 w 365"/>
                  <a:gd name="T57" fmla="*/ 247 h 358"/>
                  <a:gd name="T58" fmla="*/ 250 w 365"/>
                  <a:gd name="T59" fmla="*/ 204 h 358"/>
                  <a:gd name="T60" fmla="*/ 250 w 365"/>
                  <a:gd name="T61" fmla="*/ 260 h 358"/>
                  <a:gd name="T62" fmla="*/ 297 w 365"/>
                  <a:gd name="T63" fmla="*/ 81 h 358"/>
                  <a:gd name="T64" fmla="*/ 297 w 365"/>
                  <a:gd name="T65" fmla="*/ 136 h 358"/>
                  <a:gd name="T66" fmla="*/ 297 w 365"/>
                  <a:gd name="T67" fmla="*/ 81 h 358"/>
                  <a:gd name="T68" fmla="*/ 297 w 365"/>
                  <a:gd name="T69" fmla="*/ 0 h 358"/>
                  <a:gd name="T70" fmla="*/ 258 w 365"/>
                  <a:gd name="T71" fmla="*/ 124 h 358"/>
                  <a:gd name="T72" fmla="*/ 269 w 365"/>
                  <a:gd name="T73" fmla="*/ 53 h 358"/>
                  <a:gd name="T74" fmla="*/ 325 w 365"/>
                  <a:gd name="T75" fmla="*/ 53 h 358"/>
                  <a:gd name="T76" fmla="*/ 337 w 365"/>
                  <a:gd name="T77" fmla="*/ 124 h 358"/>
                  <a:gd name="T78" fmla="*/ 325 w 365"/>
                  <a:gd name="T79" fmla="*/ 53 h 358"/>
                  <a:gd name="T80" fmla="*/ 269 w 365"/>
                  <a:gd name="T81" fmla="*/ 53 h 358"/>
                  <a:gd name="T82" fmla="*/ 325 w 365"/>
                  <a:gd name="T83" fmla="*/ 53 h 358"/>
                  <a:gd name="T84" fmla="*/ 91 w 365"/>
                  <a:gd name="T85" fmla="*/ 156 h 358"/>
                  <a:gd name="T86" fmla="*/ 188 w 365"/>
                  <a:gd name="T87" fmla="*/ 275 h 358"/>
                  <a:gd name="T88" fmla="*/ 285 w 365"/>
                  <a:gd name="T89" fmla="*/ 135 h 358"/>
                  <a:gd name="T90" fmla="*/ 214 w 365"/>
                  <a:gd name="T91" fmla="*/ 190 h 358"/>
                  <a:gd name="T92" fmla="*/ 114 w 365"/>
                  <a:gd name="T93" fmla="*/ 24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5" h="358">
                    <a:moveTo>
                      <a:pt x="108" y="346"/>
                    </a:moveTo>
                    <a:cubicBezTo>
                      <a:pt x="97" y="354"/>
                      <a:pt x="83" y="358"/>
                      <a:pt x="68" y="358"/>
                    </a:cubicBezTo>
                    <a:cubicBezTo>
                      <a:pt x="53" y="358"/>
                      <a:pt x="40" y="354"/>
                      <a:pt x="29" y="346"/>
                    </a:cubicBezTo>
                    <a:cubicBezTo>
                      <a:pt x="29" y="324"/>
                      <a:pt x="46" y="303"/>
                      <a:pt x="68" y="303"/>
                    </a:cubicBezTo>
                    <a:cubicBezTo>
                      <a:pt x="90" y="303"/>
                      <a:pt x="108" y="324"/>
                      <a:pt x="108" y="346"/>
                    </a:cubicBezTo>
                    <a:close/>
                    <a:moveTo>
                      <a:pt x="136" y="290"/>
                    </a:moveTo>
                    <a:cubicBezTo>
                      <a:pt x="136" y="253"/>
                      <a:pt x="106" y="222"/>
                      <a:pt x="68" y="222"/>
                    </a:cubicBezTo>
                    <a:cubicBezTo>
                      <a:pt x="31" y="222"/>
                      <a:pt x="0" y="253"/>
                      <a:pt x="0" y="290"/>
                    </a:cubicBezTo>
                    <a:cubicBezTo>
                      <a:pt x="0" y="313"/>
                      <a:pt x="11" y="333"/>
                      <a:pt x="29" y="346"/>
                    </a:cubicBezTo>
                    <a:cubicBezTo>
                      <a:pt x="29" y="324"/>
                      <a:pt x="46" y="303"/>
                      <a:pt x="68" y="303"/>
                    </a:cubicBezTo>
                    <a:cubicBezTo>
                      <a:pt x="53" y="303"/>
                      <a:pt x="40" y="290"/>
                      <a:pt x="40" y="275"/>
                    </a:cubicBezTo>
                    <a:cubicBezTo>
                      <a:pt x="40" y="260"/>
                      <a:pt x="53" y="247"/>
                      <a:pt x="68" y="247"/>
                    </a:cubicBezTo>
                    <a:cubicBezTo>
                      <a:pt x="84" y="247"/>
                      <a:pt x="96" y="260"/>
                      <a:pt x="96" y="275"/>
                    </a:cubicBezTo>
                    <a:cubicBezTo>
                      <a:pt x="96" y="290"/>
                      <a:pt x="84" y="303"/>
                      <a:pt x="68" y="303"/>
                    </a:cubicBezTo>
                    <a:cubicBezTo>
                      <a:pt x="90" y="303"/>
                      <a:pt x="108" y="324"/>
                      <a:pt x="108" y="346"/>
                    </a:cubicBezTo>
                    <a:cubicBezTo>
                      <a:pt x="125" y="333"/>
                      <a:pt x="136" y="313"/>
                      <a:pt x="136" y="290"/>
                    </a:cubicBezTo>
                    <a:close/>
                    <a:moveTo>
                      <a:pt x="96" y="275"/>
                    </a:moveTo>
                    <a:cubicBezTo>
                      <a:pt x="96" y="260"/>
                      <a:pt x="84" y="247"/>
                      <a:pt x="68" y="247"/>
                    </a:cubicBezTo>
                    <a:cubicBezTo>
                      <a:pt x="53" y="247"/>
                      <a:pt x="40" y="260"/>
                      <a:pt x="40" y="275"/>
                    </a:cubicBezTo>
                    <a:cubicBezTo>
                      <a:pt x="40" y="290"/>
                      <a:pt x="53" y="303"/>
                      <a:pt x="68" y="303"/>
                    </a:cubicBezTo>
                    <a:cubicBezTo>
                      <a:pt x="84" y="303"/>
                      <a:pt x="96" y="290"/>
                      <a:pt x="96" y="275"/>
                    </a:cubicBezTo>
                    <a:close/>
                    <a:moveTo>
                      <a:pt x="96" y="101"/>
                    </a:moveTo>
                    <a:cubicBezTo>
                      <a:pt x="74" y="101"/>
                      <a:pt x="56" y="122"/>
                      <a:pt x="56" y="144"/>
                    </a:cubicBezTo>
                    <a:cubicBezTo>
                      <a:pt x="68" y="152"/>
                      <a:pt x="81" y="156"/>
                      <a:pt x="96" y="156"/>
                    </a:cubicBezTo>
                    <a:cubicBezTo>
                      <a:pt x="111" y="156"/>
                      <a:pt x="124" y="152"/>
                      <a:pt x="136" y="144"/>
                    </a:cubicBezTo>
                    <a:cubicBezTo>
                      <a:pt x="136" y="122"/>
                      <a:pt x="118" y="101"/>
                      <a:pt x="96" y="101"/>
                    </a:cubicBezTo>
                    <a:close/>
                    <a:moveTo>
                      <a:pt x="164" y="88"/>
                    </a:moveTo>
                    <a:cubicBezTo>
                      <a:pt x="164" y="51"/>
                      <a:pt x="134" y="20"/>
                      <a:pt x="96" y="20"/>
                    </a:cubicBezTo>
                    <a:cubicBezTo>
                      <a:pt x="58" y="20"/>
                      <a:pt x="28" y="51"/>
                      <a:pt x="28" y="88"/>
                    </a:cubicBezTo>
                    <a:cubicBezTo>
                      <a:pt x="28" y="111"/>
                      <a:pt x="39" y="131"/>
                      <a:pt x="56" y="144"/>
                    </a:cubicBezTo>
                    <a:cubicBezTo>
                      <a:pt x="56" y="122"/>
                      <a:pt x="74" y="101"/>
                      <a:pt x="96" y="101"/>
                    </a:cubicBezTo>
                    <a:cubicBezTo>
                      <a:pt x="81" y="101"/>
                      <a:pt x="68" y="88"/>
                      <a:pt x="68" y="73"/>
                    </a:cubicBezTo>
                    <a:cubicBezTo>
                      <a:pt x="68" y="58"/>
                      <a:pt x="81" y="45"/>
                      <a:pt x="96" y="45"/>
                    </a:cubicBezTo>
                    <a:cubicBezTo>
                      <a:pt x="111" y="45"/>
                      <a:pt x="124" y="58"/>
                      <a:pt x="124" y="73"/>
                    </a:cubicBezTo>
                    <a:cubicBezTo>
                      <a:pt x="124" y="88"/>
                      <a:pt x="111" y="101"/>
                      <a:pt x="96" y="101"/>
                    </a:cubicBezTo>
                    <a:cubicBezTo>
                      <a:pt x="118" y="101"/>
                      <a:pt x="136" y="122"/>
                      <a:pt x="136" y="144"/>
                    </a:cubicBezTo>
                    <a:cubicBezTo>
                      <a:pt x="153" y="131"/>
                      <a:pt x="164" y="111"/>
                      <a:pt x="164" y="88"/>
                    </a:cubicBezTo>
                    <a:close/>
                    <a:moveTo>
                      <a:pt x="124" y="73"/>
                    </a:moveTo>
                    <a:cubicBezTo>
                      <a:pt x="124" y="58"/>
                      <a:pt x="111" y="45"/>
                      <a:pt x="96" y="45"/>
                    </a:cubicBezTo>
                    <a:cubicBezTo>
                      <a:pt x="81" y="45"/>
                      <a:pt x="68" y="58"/>
                      <a:pt x="68" y="73"/>
                    </a:cubicBezTo>
                    <a:cubicBezTo>
                      <a:pt x="68" y="88"/>
                      <a:pt x="81" y="101"/>
                      <a:pt x="96" y="101"/>
                    </a:cubicBezTo>
                    <a:cubicBezTo>
                      <a:pt x="111" y="101"/>
                      <a:pt x="124" y="88"/>
                      <a:pt x="124" y="73"/>
                    </a:cubicBezTo>
                    <a:close/>
                    <a:moveTo>
                      <a:pt x="250" y="260"/>
                    </a:moveTo>
                    <a:cubicBezTo>
                      <a:pt x="228" y="260"/>
                      <a:pt x="211" y="280"/>
                      <a:pt x="211" y="302"/>
                    </a:cubicBezTo>
                    <a:cubicBezTo>
                      <a:pt x="222" y="310"/>
                      <a:pt x="235" y="315"/>
                      <a:pt x="250" y="315"/>
                    </a:cubicBezTo>
                    <a:cubicBezTo>
                      <a:pt x="265" y="315"/>
                      <a:pt x="279" y="310"/>
                      <a:pt x="290" y="302"/>
                    </a:cubicBezTo>
                    <a:cubicBezTo>
                      <a:pt x="290" y="280"/>
                      <a:pt x="272" y="260"/>
                      <a:pt x="250" y="260"/>
                    </a:cubicBezTo>
                    <a:close/>
                    <a:moveTo>
                      <a:pt x="318" y="247"/>
                    </a:moveTo>
                    <a:cubicBezTo>
                      <a:pt x="318" y="210"/>
                      <a:pt x="288" y="179"/>
                      <a:pt x="250" y="179"/>
                    </a:cubicBezTo>
                    <a:cubicBezTo>
                      <a:pt x="213" y="179"/>
                      <a:pt x="182" y="210"/>
                      <a:pt x="182" y="247"/>
                    </a:cubicBezTo>
                    <a:cubicBezTo>
                      <a:pt x="182" y="270"/>
                      <a:pt x="193" y="290"/>
                      <a:pt x="211" y="302"/>
                    </a:cubicBezTo>
                    <a:cubicBezTo>
                      <a:pt x="211" y="280"/>
                      <a:pt x="228" y="260"/>
                      <a:pt x="250" y="260"/>
                    </a:cubicBezTo>
                    <a:cubicBezTo>
                      <a:pt x="235" y="260"/>
                      <a:pt x="222" y="247"/>
                      <a:pt x="222" y="232"/>
                    </a:cubicBezTo>
                    <a:cubicBezTo>
                      <a:pt x="222" y="216"/>
                      <a:pt x="235" y="204"/>
                      <a:pt x="250" y="204"/>
                    </a:cubicBezTo>
                    <a:cubicBezTo>
                      <a:pt x="266" y="204"/>
                      <a:pt x="278" y="216"/>
                      <a:pt x="278" y="232"/>
                    </a:cubicBezTo>
                    <a:cubicBezTo>
                      <a:pt x="278" y="247"/>
                      <a:pt x="266" y="260"/>
                      <a:pt x="250" y="260"/>
                    </a:cubicBezTo>
                    <a:cubicBezTo>
                      <a:pt x="272" y="260"/>
                      <a:pt x="290" y="280"/>
                      <a:pt x="290" y="302"/>
                    </a:cubicBezTo>
                    <a:cubicBezTo>
                      <a:pt x="307" y="290"/>
                      <a:pt x="318" y="270"/>
                      <a:pt x="318" y="247"/>
                    </a:cubicBezTo>
                    <a:close/>
                    <a:moveTo>
                      <a:pt x="278" y="232"/>
                    </a:moveTo>
                    <a:cubicBezTo>
                      <a:pt x="278" y="216"/>
                      <a:pt x="266" y="204"/>
                      <a:pt x="250" y="204"/>
                    </a:cubicBezTo>
                    <a:cubicBezTo>
                      <a:pt x="235" y="204"/>
                      <a:pt x="222" y="216"/>
                      <a:pt x="222" y="232"/>
                    </a:cubicBezTo>
                    <a:cubicBezTo>
                      <a:pt x="222" y="247"/>
                      <a:pt x="235" y="260"/>
                      <a:pt x="250" y="260"/>
                    </a:cubicBezTo>
                    <a:cubicBezTo>
                      <a:pt x="266" y="260"/>
                      <a:pt x="278" y="247"/>
                      <a:pt x="278" y="232"/>
                    </a:cubicBezTo>
                    <a:close/>
                    <a:moveTo>
                      <a:pt x="297" y="81"/>
                    </a:moveTo>
                    <a:cubicBezTo>
                      <a:pt x="275" y="81"/>
                      <a:pt x="258" y="102"/>
                      <a:pt x="258" y="124"/>
                    </a:cubicBezTo>
                    <a:cubicBezTo>
                      <a:pt x="269" y="132"/>
                      <a:pt x="282" y="136"/>
                      <a:pt x="297" y="136"/>
                    </a:cubicBezTo>
                    <a:cubicBezTo>
                      <a:pt x="312" y="136"/>
                      <a:pt x="326" y="132"/>
                      <a:pt x="337" y="124"/>
                    </a:cubicBezTo>
                    <a:cubicBezTo>
                      <a:pt x="337" y="102"/>
                      <a:pt x="319" y="81"/>
                      <a:pt x="297" y="81"/>
                    </a:cubicBezTo>
                    <a:close/>
                    <a:moveTo>
                      <a:pt x="365" y="68"/>
                    </a:moveTo>
                    <a:cubicBezTo>
                      <a:pt x="365" y="31"/>
                      <a:pt x="335" y="0"/>
                      <a:pt x="297" y="0"/>
                    </a:cubicBezTo>
                    <a:cubicBezTo>
                      <a:pt x="260" y="0"/>
                      <a:pt x="229" y="31"/>
                      <a:pt x="229" y="68"/>
                    </a:cubicBezTo>
                    <a:cubicBezTo>
                      <a:pt x="229" y="91"/>
                      <a:pt x="240" y="111"/>
                      <a:pt x="258" y="124"/>
                    </a:cubicBezTo>
                    <a:cubicBezTo>
                      <a:pt x="258" y="102"/>
                      <a:pt x="275" y="81"/>
                      <a:pt x="297" y="81"/>
                    </a:cubicBezTo>
                    <a:cubicBezTo>
                      <a:pt x="282" y="81"/>
                      <a:pt x="269" y="68"/>
                      <a:pt x="269" y="53"/>
                    </a:cubicBezTo>
                    <a:cubicBezTo>
                      <a:pt x="269" y="38"/>
                      <a:pt x="282" y="25"/>
                      <a:pt x="297" y="25"/>
                    </a:cubicBezTo>
                    <a:cubicBezTo>
                      <a:pt x="313" y="25"/>
                      <a:pt x="325" y="38"/>
                      <a:pt x="325" y="53"/>
                    </a:cubicBezTo>
                    <a:cubicBezTo>
                      <a:pt x="325" y="68"/>
                      <a:pt x="313" y="81"/>
                      <a:pt x="297" y="81"/>
                    </a:cubicBezTo>
                    <a:cubicBezTo>
                      <a:pt x="319" y="81"/>
                      <a:pt x="337" y="102"/>
                      <a:pt x="337" y="124"/>
                    </a:cubicBezTo>
                    <a:cubicBezTo>
                      <a:pt x="354" y="111"/>
                      <a:pt x="365" y="91"/>
                      <a:pt x="365" y="68"/>
                    </a:cubicBezTo>
                    <a:close/>
                    <a:moveTo>
                      <a:pt x="325" y="53"/>
                    </a:moveTo>
                    <a:cubicBezTo>
                      <a:pt x="325" y="38"/>
                      <a:pt x="313" y="25"/>
                      <a:pt x="297" y="25"/>
                    </a:cubicBezTo>
                    <a:cubicBezTo>
                      <a:pt x="282" y="25"/>
                      <a:pt x="269" y="38"/>
                      <a:pt x="269" y="53"/>
                    </a:cubicBezTo>
                    <a:cubicBezTo>
                      <a:pt x="269" y="68"/>
                      <a:pt x="282" y="81"/>
                      <a:pt x="297" y="81"/>
                    </a:cubicBezTo>
                    <a:cubicBezTo>
                      <a:pt x="313" y="81"/>
                      <a:pt x="325" y="68"/>
                      <a:pt x="325" y="53"/>
                    </a:cubicBezTo>
                    <a:close/>
                    <a:moveTo>
                      <a:pt x="78" y="223"/>
                    </a:moveTo>
                    <a:cubicBezTo>
                      <a:pt x="91" y="156"/>
                      <a:pt x="91" y="156"/>
                      <a:pt x="91" y="156"/>
                    </a:cubicBezTo>
                    <a:moveTo>
                      <a:pt x="136" y="287"/>
                    </a:moveTo>
                    <a:cubicBezTo>
                      <a:pt x="188" y="275"/>
                      <a:pt x="188" y="275"/>
                      <a:pt x="188" y="275"/>
                    </a:cubicBezTo>
                    <a:moveTo>
                      <a:pt x="263" y="180"/>
                    </a:moveTo>
                    <a:cubicBezTo>
                      <a:pt x="285" y="135"/>
                      <a:pt x="285" y="135"/>
                      <a:pt x="285" y="135"/>
                    </a:cubicBezTo>
                    <a:moveTo>
                      <a:pt x="151" y="129"/>
                    </a:moveTo>
                    <a:cubicBezTo>
                      <a:pt x="214" y="190"/>
                      <a:pt x="214" y="190"/>
                      <a:pt x="214" y="190"/>
                    </a:cubicBezTo>
                    <a:moveTo>
                      <a:pt x="244" y="111"/>
                    </a:moveTo>
                    <a:cubicBezTo>
                      <a:pt x="114" y="241"/>
                      <a:pt x="114" y="241"/>
                      <a:pt x="114" y="241"/>
                    </a:cubicBezTo>
                  </a:path>
                </a:pathLst>
              </a:custGeom>
              <a:noFill/>
              <a:ln w="22225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0" dirty="0">
                  <a:solidFill>
                    <a:srgbClr val="474746"/>
                  </a:solidFill>
                  <a:latin typeface="Arial"/>
                </a:endParaRP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F9DD6A3-AF3A-4034-A704-86E4727BEC64}"/>
                </a:ext>
              </a:extLst>
            </p:cNvPr>
            <p:cNvSpPr/>
            <p:nvPr/>
          </p:nvSpPr>
          <p:spPr>
            <a:xfrm>
              <a:off x="2261146" y="2461934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384DB84-A846-47D1-8DFE-379D6BA23A83}"/>
              </a:ext>
            </a:extLst>
          </p:cNvPr>
          <p:cNvGrpSpPr/>
          <p:nvPr/>
        </p:nvGrpSpPr>
        <p:grpSpPr>
          <a:xfrm>
            <a:off x="4103499" y="2515737"/>
            <a:ext cx="995848" cy="995848"/>
            <a:chOff x="4103499" y="2515737"/>
            <a:chExt cx="995848" cy="995848"/>
          </a:xfrm>
        </p:grpSpPr>
        <p:grpSp>
          <p:nvGrpSpPr>
            <p:cNvPr id="77" name="Group 22">
              <a:extLst>
                <a:ext uri="{FF2B5EF4-FFF2-40B4-BE49-F238E27FC236}">
                  <a16:creationId xmlns:a16="http://schemas.microsoft.com/office/drawing/2014/main" id="{A8977BB3-86A8-4899-84BF-DECB50D5885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98892" y="2713916"/>
              <a:ext cx="405062" cy="599490"/>
              <a:chOff x="2676" y="3565"/>
              <a:chExt cx="600" cy="888"/>
            </a:xfrm>
          </p:grpSpPr>
          <p:sp>
            <p:nvSpPr>
              <p:cNvPr id="78" name="Freeform 26">
                <a:extLst>
                  <a:ext uri="{FF2B5EF4-FFF2-40B4-BE49-F238E27FC236}">
                    <a16:creationId xmlns:a16="http://schemas.microsoft.com/office/drawing/2014/main" id="{8A51F06F-CC7D-4435-9463-75C34DE8E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3647"/>
                <a:ext cx="600" cy="797"/>
              </a:xfrm>
              <a:custGeom>
                <a:avLst/>
                <a:gdLst>
                  <a:gd name="T0" fmla="*/ 286 w 286"/>
                  <a:gd name="T1" fmla="*/ 11 h 381"/>
                  <a:gd name="T2" fmla="*/ 286 w 286"/>
                  <a:gd name="T3" fmla="*/ 11 h 381"/>
                  <a:gd name="T4" fmla="*/ 276 w 286"/>
                  <a:gd name="T5" fmla="*/ 0 h 381"/>
                  <a:gd name="T6" fmla="*/ 184 w 286"/>
                  <a:gd name="T7" fmla="*/ 0 h 381"/>
                  <a:gd name="T8" fmla="*/ 104 w 286"/>
                  <a:gd name="T9" fmla="*/ 0 h 381"/>
                  <a:gd name="T10" fmla="*/ 10 w 286"/>
                  <a:gd name="T11" fmla="*/ 0 h 381"/>
                  <a:gd name="T12" fmla="*/ 0 w 286"/>
                  <a:gd name="T13" fmla="*/ 11 h 381"/>
                  <a:gd name="T14" fmla="*/ 0 w 286"/>
                  <a:gd name="T15" fmla="*/ 374 h 381"/>
                  <a:gd name="T16" fmla="*/ 3 w 286"/>
                  <a:gd name="T17" fmla="*/ 381 h 381"/>
                  <a:gd name="T18" fmla="*/ 286 w 286"/>
                  <a:gd name="T19" fmla="*/ 1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381">
                    <a:moveTo>
                      <a:pt x="286" y="11"/>
                    </a:moveTo>
                    <a:cubicBezTo>
                      <a:pt x="286" y="11"/>
                      <a:pt x="286" y="11"/>
                      <a:pt x="286" y="11"/>
                    </a:cubicBezTo>
                    <a:cubicBezTo>
                      <a:pt x="286" y="5"/>
                      <a:pt x="282" y="0"/>
                      <a:pt x="276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7"/>
                      <a:pt x="1" y="380"/>
                      <a:pt x="3" y="381"/>
                    </a:cubicBezTo>
                    <a:lnTo>
                      <a:pt x="286" y="11"/>
                    </a:lnTo>
                    <a:close/>
                  </a:path>
                </a:pathLst>
              </a:custGeom>
              <a:solidFill>
                <a:schemeClr val="accent1"/>
              </a:solidFill>
              <a:ln w="14288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E92A1DBB-F053-45C6-AE62-DA86763C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565"/>
                <a:ext cx="457" cy="226"/>
              </a:xfrm>
              <a:custGeom>
                <a:avLst/>
                <a:gdLst>
                  <a:gd name="T0" fmla="*/ 218 w 218"/>
                  <a:gd name="T1" fmla="*/ 103 h 108"/>
                  <a:gd name="T2" fmla="*/ 218 w 218"/>
                  <a:gd name="T3" fmla="*/ 87 h 108"/>
                  <a:gd name="T4" fmla="*/ 193 w 218"/>
                  <a:gd name="T5" fmla="*/ 62 h 108"/>
                  <a:gd name="T6" fmla="*/ 152 w 218"/>
                  <a:gd name="T7" fmla="*/ 62 h 108"/>
                  <a:gd name="T8" fmla="*/ 150 w 218"/>
                  <a:gd name="T9" fmla="*/ 60 h 108"/>
                  <a:gd name="T10" fmla="*/ 150 w 218"/>
                  <a:gd name="T11" fmla="*/ 4 h 108"/>
                  <a:gd name="T12" fmla="*/ 145 w 218"/>
                  <a:gd name="T13" fmla="*/ 0 h 108"/>
                  <a:gd name="T14" fmla="*/ 75 w 218"/>
                  <a:gd name="T15" fmla="*/ 0 h 108"/>
                  <a:gd name="T16" fmla="*/ 71 w 218"/>
                  <a:gd name="T17" fmla="*/ 4 h 108"/>
                  <a:gd name="T18" fmla="*/ 71 w 218"/>
                  <a:gd name="T19" fmla="*/ 61 h 108"/>
                  <a:gd name="T20" fmla="*/ 69 w 218"/>
                  <a:gd name="T21" fmla="*/ 62 h 108"/>
                  <a:gd name="T22" fmla="*/ 24 w 218"/>
                  <a:gd name="T23" fmla="*/ 62 h 108"/>
                  <a:gd name="T24" fmla="*/ 0 w 218"/>
                  <a:gd name="T25" fmla="*/ 87 h 108"/>
                  <a:gd name="T26" fmla="*/ 0 w 218"/>
                  <a:gd name="T27" fmla="*/ 103 h 108"/>
                  <a:gd name="T28" fmla="*/ 8 w 218"/>
                  <a:gd name="T29" fmla="*/ 108 h 108"/>
                  <a:gd name="T30" fmla="*/ 53 w 218"/>
                  <a:gd name="T31" fmla="*/ 108 h 108"/>
                  <a:gd name="T32" fmla="*/ 108 w 218"/>
                  <a:gd name="T33" fmla="*/ 108 h 108"/>
                  <a:gd name="T34" fmla="*/ 110 w 218"/>
                  <a:gd name="T35" fmla="*/ 108 h 108"/>
                  <a:gd name="T36" fmla="*/ 165 w 218"/>
                  <a:gd name="T37" fmla="*/ 108 h 108"/>
                  <a:gd name="T38" fmla="*/ 210 w 218"/>
                  <a:gd name="T39" fmla="*/ 108 h 108"/>
                  <a:gd name="T40" fmla="*/ 218 w 218"/>
                  <a:gd name="T41" fmla="*/ 10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108">
                    <a:moveTo>
                      <a:pt x="218" y="103"/>
                    </a:moveTo>
                    <a:cubicBezTo>
                      <a:pt x="218" y="87"/>
                      <a:pt x="218" y="87"/>
                      <a:pt x="218" y="87"/>
                    </a:cubicBezTo>
                    <a:cubicBezTo>
                      <a:pt x="218" y="60"/>
                      <a:pt x="193" y="62"/>
                      <a:pt x="193" y="62"/>
                    </a:cubicBezTo>
                    <a:cubicBezTo>
                      <a:pt x="152" y="62"/>
                      <a:pt x="152" y="62"/>
                      <a:pt x="152" y="62"/>
                    </a:cubicBezTo>
                    <a:cubicBezTo>
                      <a:pt x="151" y="62"/>
                      <a:pt x="150" y="61"/>
                      <a:pt x="150" y="60"/>
                    </a:cubicBezTo>
                    <a:cubicBezTo>
                      <a:pt x="150" y="4"/>
                      <a:pt x="150" y="4"/>
                      <a:pt x="150" y="4"/>
                    </a:cubicBezTo>
                    <a:cubicBezTo>
                      <a:pt x="150" y="2"/>
                      <a:pt x="147" y="0"/>
                      <a:pt x="14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3" y="0"/>
                      <a:pt x="71" y="2"/>
                      <a:pt x="71" y="4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1" y="62"/>
                      <a:pt x="70" y="62"/>
                      <a:pt x="69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0" y="60"/>
                      <a:pt x="0" y="87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3"/>
                      <a:pt x="0" y="108"/>
                      <a:pt x="8" y="108"/>
                    </a:cubicBezTo>
                    <a:cubicBezTo>
                      <a:pt x="11" y="108"/>
                      <a:pt x="32" y="108"/>
                      <a:pt x="53" y="108"/>
                    </a:cubicBezTo>
                    <a:cubicBezTo>
                      <a:pt x="76" y="108"/>
                      <a:pt x="101" y="108"/>
                      <a:pt x="108" y="108"/>
                    </a:cubicBezTo>
                    <a:cubicBezTo>
                      <a:pt x="109" y="108"/>
                      <a:pt x="110" y="108"/>
                      <a:pt x="110" y="108"/>
                    </a:cubicBezTo>
                    <a:cubicBezTo>
                      <a:pt x="116" y="108"/>
                      <a:pt x="141" y="108"/>
                      <a:pt x="165" y="108"/>
                    </a:cubicBezTo>
                    <a:cubicBezTo>
                      <a:pt x="186" y="108"/>
                      <a:pt x="206" y="108"/>
                      <a:pt x="210" y="108"/>
                    </a:cubicBezTo>
                    <a:cubicBezTo>
                      <a:pt x="218" y="108"/>
                      <a:pt x="218" y="103"/>
                      <a:pt x="218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48484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3">
                <a:extLst>
                  <a:ext uri="{FF2B5EF4-FFF2-40B4-BE49-F238E27FC236}">
                    <a16:creationId xmlns:a16="http://schemas.microsoft.com/office/drawing/2014/main" id="{9D68A392-375C-444B-B116-C4732C2C4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2" y="3607"/>
                <a:ext cx="70" cy="88"/>
              </a:xfrm>
              <a:custGeom>
                <a:avLst/>
                <a:gdLst>
                  <a:gd name="T0" fmla="*/ 30 w 33"/>
                  <a:gd name="T1" fmla="*/ 42 h 42"/>
                  <a:gd name="T2" fmla="*/ 3 w 33"/>
                  <a:gd name="T3" fmla="*/ 42 h 42"/>
                  <a:gd name="T4" fmla="*/ 0 w 33"/>
                  <a:gd name="T5" fmla="*/ 39 h 42"/>
                  <a:gd name="T6" fmla="*/ 0 w 33"/>
                  <a:gd name="T7" fmla="*/ 3 h 42"/>
                  <a:gd name="T8" fmla="*/ 3 w 33"/>
                  <a:gd name="T9" fmla="*/ 0 h 42"/>
                  <a:gd name="T10" fmla="*/ 30 w 33"/>
                  <a:gd name="T11" fmla="*/ 0 h 42"/>
                  <a:gd name="T12" fmla="*/ 33 w 33"/>
                  <a:gd name="T13" fmla="*/ 3 h 42"/>
                  <a:gd name="T14" fmla="*/ 33 w 33"/>
                  <a:gd name="T15" fmla="*/ 39 h 42"/>
                  <a:gd name="T16" fmla="*/ 30 w 33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2">
                    <a:moveTo>
                      <a:pt x="30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1" y="42"/>
                      <a:pt x="0" y="41"/>
                      <a:pt x="0" y="3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0"/>
                      <a:pt x="33" y="2"/>
                      <a:pt x="33" y="3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2" y="42"/>
                      <a:pt x="30" y="42"/>
                    </a:cubicBezTo>
                    <a:close/>
                  </a:path>
                </a:pathLst>
              </a:custGeom>
              <a:grpFill/>
              <a:ln w="9525" cap="rnd">
                <a:solidFill>
                  <a:srgbClr val="484847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5">
                <a:extLst>
                  <a:ext uri="{FF2B5EF4-FFF2-40B4-BE49-F238E27FC236}">
                    <a16:creationId xmlns:a16="http://schemas.microsoft.com/office/drawing/2014/main" id="{AC401FCB-395D-4C54-ACBF-D0B136D40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3647"/>
                <a:ext cx="600" cy="806"/>
              </a:xfrm>
              <a:custGeom>
                <a:avLst/>
                <a:gdLst>
                  <a:gd name="T0" fmla="*/ 104 w 286"/>
                  <a:gd name="T1" fmla="*/ 0 h 385"/>
                  <a:gd name="T2" fmla="*/ 10 w 286"/>
                  <a:gd name="T3" fmla="*/ 0 h 385"/>
                  <a:gd name="T4" fmla="*/ 0 w 286"/>
                  <a:gd name="T5" fmla="*/ 11 h 385"/>
                  <a:gd name="T6" fmla="*/ 0 w 286"/>
                  <a:gd name="T7" fmla="*/ 374 h 385"/>
                  <a:gd name="T8" fmla="*/ 10 w 286"/>
                  <a:gd name="T9" fmla="*/ 385 h 385"/>
                  <a:gd name="T10" fmla="*/ 276 w 286"/>
                  <a:gd name="T11" fmla="*/ 385 h 385"/>
                  <a:gd name="T12" fmla="*/ 286 w 286"/>
                  <a:gd name="T13" fmla="*/ 374 h 385"/>
                  <a:gd name="T14" fmla="*/ 286 w 286"/>
                  <a:gd name="T15" fmla="*/ 11 h 385"/>
                  <a:gd name="T16" fmla="*/ 276 w 286"/>
                  <a:gd name="T17" fmla="*/ 0 h 385"/>
                  <a:gd name="T18" fmla="*/ 184 w 286"/>
                  <a:gd name="T19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385">
                    <a:moveTo>
                      <a:pt x="10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80"/>
                      <a:pt x="4" y="385"/>
                      <a:pt x="10" y="385"/>
                    </a:cubicBezTo>
                    <a:cubicBezTo>
                      <a:pt x="276" y="385"/>
                      <a:pt x="276" y="385"/>
                      <a:pt x="276" y="385"/>
                    </a:cubicBezTo>
                    <a:cubicBezTo>
                      <a:pt x="282" y="385"/>
                      <a:pt x="286" y="380"/>
                      <a:pt x="286" y="374"/>
                    </a:cubicBezTo>
                    <a:cubicBezTo>
                      <a:pt x="286" y="11"/>
                      <a:pt x="286" y="11"/>
                      <a:pt x="286" y="11"/>
                    </a:cubicBezTo>
                    <a:cubicBezTo>
                      <a:pt x="286" y="5"/>
                      <a:pt x="282" y="0"/>
                      <a:pt x="276" y="0"/>
                    </a:cubicBezTo>
                    <a:cubicBezTo>
                      <a:pt x="184" y="0"/>
                      <a:pt x="184" y="0"/>
                      <a:pt x="184" y="0"/>
                    </a:cubicBezTo>
                  </a:path>
                </a:pathLst>
              </a:custGeom>
              <a:grpFill/>
              <a:ln w="9525" cap="rnd">
                <a:solidFill>
                  <a:srgbClr val="484847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232AE4F-6D3C-44E2-ABE5-842EC69D1FA0}"/>
                </a:ext>
              </a:extLst>
            </p:cNvPr>
            <p:cNvSpPr/>
            <p:nvPr/>
          </p:nvSpPr>
          <p:spPr>
            <a:xfrm>
              <a:off x="4103499" y="2515737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D16F3FD-291A-4BB7-B126-9C05761D752A}"/>
              </a:ext>
            </a:extLst>
          </p:cNvPr>
          <p:cNvGrpSpPr/>
          <p:nvPr/>
        </p:nvGrpSpPr>
        <p:grpSpPr>
          <a:xfrm>
            <a:off x="5919211" y="2515737"/>
            <a:ext cx="995848" cy="995848"/>
            <a:chOff x="5967035" y="2442451"/>
            <a:chExt cx="995848" cy="99584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E4F6970-3A10-4C44-BA86-B29F729E084A}"/>
                </a:ext>
              </a:extLst>
            </p:cNvPr>
            <p:cNvGrpSpPr/>
            <p:nvPr/>
          </p:nvGrpSpPr>
          <p:grpSpPr>
            <a:xfrm>
              <a:off x="6302151" y="2664409"/>
              <a:ext cx="325616" cy="551932"/>
              <a:chOff x="1321893" y="3346950"/>
              <a:chExt cx="380048" cy="644195"/>
            </a:xfrm>
          </p:grpSpPr>
          <p:sp>
            <p:nvSpPr>
              <p:cNvPr id="73" name="Freeform 14">
                <a:extLst>
                  <a:ext uri="{FF2B5EF4-FFF2-40B4-BE49-F238E27FC236}">
                    <a16:creationId xmlns:a16="http://schemas.microsoft.com/office/drawing/2014/main" id="{10DA7D8E-080F-4F04-955D-C9A37DE48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893" y="3346950"/>
                <a:ext cx="380048" cy="644195"/>
              </a:xfrm>
              <a:custGeom>
                <a:avLst/>
                <a:gdLst>
                  <a:gd name="T0" fmla="*/ 423 w 423"/>
                  <a:gd name="T1" fmla="*/ 241 h 717"/>
                  <a:gd name="T2" fmla="*/ 257 w 423"/>
                  <a:gd name="T3" fmla="*/ 241 h 717"/>
                  <a:gd name="T4" fmla="*/ 414 w 423"/>
                  <a:gd name="T5" fmla="*/ 0 h 717"/>
                  <a:gd name="T6" fmla="*/ 178 w 423"/>
                  <a:gd name="T7" fmla="*/ 0 h 717"/>
                  <a:gd name="T8" fmla="*/ 27 w 423"/>
                  <a:gd name="T9" fmla="*/ 373 h 717"/>
                  <a:gd name="T10" fmla="*/ 161 w 423"/>
                  <a:gd name="T11" fmla="*/ 373 h 717"/>
                  <a:gd name="T12" fmla="*/ 0 w 423"/>
                  <a:gd name="T13" fmla="*/ 717 h 717"/>
                  <a:gd name="T14" fmla="*/ 423 w 423"/>
                  <a:gd name="T15" fmla="*/ 241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3" h="717">
                    <a:moveTo>
                      <a:pt x="423" y="241"/>
                    </a:moveTo>
                    <a:lnTo>
                      <a:pt x="257" y="241"/>
                    </a:lnTo>
                    <a:lnTo>
                      <a:pt x="414" y="0"/>
                    </a:lnTo>
                    <a:lnTo>
                      <a:pt x="178" y="0"/>
                    </a:lnTo>
                    <a:lnTo>
                      <a:pt x="27" y="373"/>
                    </a:lnTo>
                    <a:lnTo>
                      <a:pt x="161" y="373"/>
                    </a:lnTo>
                    <a:lnTo>
                      <a:pt x="0" y="717"/>
                    </a:lnTo>
                    <a:lnTo>
                      <a:pt x="423" y="241"/>
                    </a:lnTo>
                    <a:close/>
                  </a:path>
                </a:pathLst>
              </a:custGeom>
              <a:solidFill>
                <a:schemeClr val="bg1"/>
              </a:solidFill>
              <a:ln w="22225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74746"/>
                  </a:solidFill>
                </a:endParaRPr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A6642BD-9903-4497-850D-06B5C56E39F4}"/>
                  </a:ext>
                </a:extLst>
              </p:cNvPr>
              <p:cNvGrpSpPr/>
              <p:nvPr/>
            </p:nvGrpSpPr>
            <p:grpSpPr>
              <a:xfrm>
                <a:off x="1321893" y="3346950"/>
                <a:ext cx="380048" cy="644195"/>
                <a:chOff x="1814512" y="3005818"/>
                <a:chExt cx="671513" cy="1138238"/>
              </a:xfrm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35EA9CC8-23DF-4C8E-B7B3-B3085E949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375" y="3005818"/>
                  <a:ext cx="607211" cy="592138"/>
                </a:xfrm>
                <a:custGeom>
                  <a:avLst/>
                  <a:gdLst>
                    <a:gd name="connsiteX0" fmla="*/ 239712 w 607211"/>
                    <a:gd name="connsiteY0" fmla="*/ 0 h 592138"/>
                    <a:gd name="connsiteX1" fmla="*/ 607211 w 607211"/>
                    <a:gd name="connsiteY1" fmla="*/ 0 h 592138"/>
                    <a:gd name="connsiteX2" fmla="*/ 154515 w 607211"/>
                    <a:gd name="connsiteY2" fmla="*/ 592138 h 592138"/>
                    <a:gd name="connsiteX3" fmla="*/ 0 w 607211"/>
                    <a:gd name="connsiteY3" fmla="*/ 592138 h 592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7211" h="592138">
                      <a:moveTo>
                        <a:pt x="239712" y="0"/>
                      </a:moveTo>
                      <a:lnTo>
                        <a:pt x="607211" y="0"/>
                      </a:lnTo>
                      <a:lnTo>
                        <a:pt x="154515" y="592138"/>
                      </a:lnTo>
                      <a:lnTo>
                        <a:pt x="0" y="592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2225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rgbClr val="474746"/>
                    </a:solidFill>
                  </a:endParaRPr>
                </a:p>
              </p:txBody>
            </p:sp>
            <p:sp>
              <p:nvSpPr>
                <p:cNvPr id="76" name="Freeform 14">
                  <a:extLst>
                    <a:ext uri="{FF2B5EF4-FFF2-40B4-BE49-F238E27FC236}">
                      <a16:creationId xmlns:a16="http://schemas.microsoft.com/office/drawing/2014/main" id="{8AC61C2F-AAF5-4A00-BAEE-421432E5E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4512" y="3005818"/>
                  <a:ext cx="671513" cy="1138238"/>
                </a:xfrm>
                <a:custGeom>
                  <a:avLst/>
                  <a:gdLst>
                    <a:gd name="T0" fmla="*/ 423 w 423"/>
                    <a:gd name="T1" fmla="*/ 241 h 717"/>
                    <a:gd name="T2" fmla="*/ 257 w 423"/>
                    <a:gd name="T3" fmla="*/ 241 h 717"/>
                    <a:gd name="T4" fmla="*/ 414 w 423"/>
                    <a:gd name="T5" fmla="*/ 0 h 717"/>
                    <a:gd name="T6" fmla="*/ 178 w 423"/>
                    <a:gd name="T7" fmla="*/ 0 h 717"/>
                    <a:gd name="T8" fmla="*/ 27 w 423"/>
                    <a:gd name="T9" fmla="*/ 373 h 717"/>
                    <a:gd name="T10" fmla="*/ 161 w 423"/>
                    <a:gd name="T11" fmla="*/ 373 h 717"/>
                    <a:gd name="T12" fmla="*/ 0 w 423"/>
                    <a:gd name="T13" fmla="*/ 717 h 717"/>
                    <a:gd name="T14" fmla="*/ 423 w 423"/>
                    <a:gd name="T15" fmla="*/ 241 h 7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3" h="717">
                      <a:moveTo>
                        <a:pt x="423" y="241"/>
                      </a:moveTo>
                      <a:lnTo>
                        <a:pt x="257" y="241"/>
                      </a:lnTo>
                      <a:lnTo>
                        <a:pt x="414" y="0"/>
                      </a:lnTo>
                      <a:lnTo>
                        <a:pt x="178" y="0"/>
                      </a:lnTo>
                      <a:lnTo>
                        <a:pt x="27" y="373"/>
                      </a:lnTo>
                      <a:lnTo>
                        <a:pt x="161" y="373"/>
                      </a:lnTo>
                      <a:lnTo>
                        <a:pt x="0" y="717"/>
                      </a:lnTo>
                      <a:lnTo>
                        <a:pt x="423" y="241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474746"/>
                    </a:solidFill>
                  </a:endParaRPr>
                </a:p>
              </p:txBody>
            </p:sp>
          </p:grp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5F09B1-8C97-40F7-97AD-286AEB5E1010}"/>
                </a:ext>
              </a:extLst>
            </p:cNvPr>
            <p:cNvSpPr/>
            <p:nvPr/>
          </p:nvSpPr>
          <p:spPr>
            <a:xfrm>
              <a:off x="5967035" y="2442451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D566717-9CB8-40BF-9982-1719A110B04F}"/>
              </a:ext>
            </a:extLst>
          </p:cNvPr>
          <p:cNvGrpSpPr/>
          <p:nvPr/>
        </p:nvGrpSpPr>
        <p:grpSpPr>
          <a:xfrm>
            <a:off x="7731676" y="2485798"/>
            <a:ext cx="995848" cy="995848"/>
            <a:chOff x="7805252" y="2485798"/>
            <a:chExt cx="995848" cy="99584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8D8F10-F0E2-4F62-AD63-FED642096675}"/>
                </a:ext>
              </a:extLst>
            </p:cNvPr>
            <p:cNvGrpSpPr/>
            <p:nvPr/>
          </p:nvGrpSpPr>
          <p:grpSpPr>
            <a:xfrm>
              <a:off x="8012252" y="2672815"/>
              <a:ext cx="581848" cy="621814"/>
              <a:chOff x="7648575" y="3502225"/>
              <a:chExt cx="620460" cy="66308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463E48F-F543-4D6E-AAB1-149523D69616}"/>
                  </a:ext>
                </a:extLst>
              </p:cNvPr>
              <p:cNvSpPr/>
              <p:nvPr/>
            </p:nvSpPr>
            <p:spPr>
              <a:xfrm>
                <a:off x="7648575" y="3756424"/>
                <a:ext cx="404937" cy="2456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29FBBE5-41A8-4FDE-A98F-F8864D2B3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970" y="3502225"/>
                <a:ext cx="338175" cy="511456"/>
              </a:xfrm>
              <a:custGeom>
                <a:avLst/>
                <a:gdLst>
                  <a:gd name="connsiteX0" fmla="*/ 0 w 245802"/>
                  <a:gd name="connsiteY0" fmla="*/ 0 h 371752"/>
                  <a:gd name="connsiteX1" fmla="*/ 191832 w 245802"/>
                  <a:gd name="connsiteY1" fmla="*/ 0 h 371752"/>
                  <a:gd name="connsiteX2" fmla="*/ 245802 w 245802"/>
                  <a:gd name="connsiteY2" fmla="*/ 54329 h 371752"/>
                  <a:gd name="connsiteX3" fmla="*/ 3129 w 245802"/>
                  <a:gd name="connsiteY3" fmla="*/ 371752 h 371752"/>
                  <a:gd name="connsiteX4" fmla="*/ 0 w 245802"/>
                  <a:gd name="connsiteY4" fmla="*/ 371752 h 37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802" h="371752">
                    <a:moveTo>
                      <a:pt x="0" y="0"/>
                    </a:moveTo>
                    <a:lnTo>
                      <a:pt x="191832" y="0"/>
                    </a:lnTo>
                    <a:lnTo>
                      <a:pt x="245802" y="54329"/>
                    </a:lnTo>
                    <a:lnTo>
                      <a:pt x="3129" y="371752"/>
                    </a:lnTo>
                    <a:lnTo>
                      <a:pt x="0" y="371752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rgbClr val="474746"/>
                  </a:solidFill>
                </a:endParaRPr>
              </a:p>
            </p:txBody>
          </p:sp>
          <p:sp>
            <p:nvSpPr>
              <p:cNvPr id="7" name="Freeform 59">
                <a:extLst>
                  <a:ext uri="{FF2B5EF4-FFF2-40B4-BE49-F238E27FC236}">
                    <a16:creationId xmlns:a16="http://schemas.microsoft.com/office/drawing/2014/main" id="{7CFF0D6F-7B8E-4DC9-B136-1A3972A22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2809" y="3509125"/>
                <a:ext cx="135411" cy="125923"/>
              </a:xfrm>
              <a:custGeom>
                <a:avLst/>
                <a:gdLst>
                  <a:gd name="T0" fmla="*/ 0 w 157"/>
                  <a:gd name="T1" fmla="*/ 0 h 146"/>
                  <a:gd name="T2" fmla="*/ 0 w 157"/>
                  <a:gd name="T3" fmla="*/ 146 h 146"/>
                  <a:gd name="T4" fmla="*/ 157 w 157"/>
                  <a:gd name="T5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" h="146">
                    <a:moveTo>
                      <a:pt x="0" y="0"/>
                    </a:moveTo>
                    <a:lnTo>
                      <a:pt x="0" y="146"/>
                    </a:lnTo>
                    <a:lnTo>
                      <a:pt x="157" y="146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5875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74746"/>
                  </a:solidFill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7EC2092-D6A0-4263-B985-DEE552A30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9119" y="3570581"/>
                <a:ext cx="154017" cy="0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</p:cxn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719EEE67-0539-40C7-9B3C-039829B45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4970" y="3502225"/>
                <a:ext cx="393296" cy="511456"/>
              </a:xfrm>
              <a:custGeom>
                <a:avLst/>
                <a:gdLst>
                  <a:gd name="T0" fmla="*/ 456 w 456"/>
                  <a:gd name="T1" fmla="*/ 151 h 593"/>
                  <a:gd name="T2" fmla="*/ 306 w 456"/>
                  <a:gd name="T3" fmla="*/ 0 h 593"/>
                  <a:gd name="T4" fmla="*/ 0 w 456"/>
                  <a:gd name="T5" fmla="*/ 0 h 593"/>
                  <a:gd name="T6" fmla="*/ 0 w 456"/>
                  <a:gd name="T7" fmla="*/ 593 h 593"/>
                  <a:gd name="T8" fmla="*/ 456 w 456"/>
                  <a:gd name="T9" fmla="*/ 593 h 593"/>
                  <a:gd name="T10" fmla="*/ 456 w 456"/>
                  <a:gd name="T11" fmla="*/ 151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6" h="593">
                    <a:moveTo>
                      <a:pt x="456" y="151"/>
                    </a:moveTo>
                    <a:lnTo>
                      <a:pt x="306" y="0"/>
                    </a:lnTo>
                    <a:lnTo>
                      <a:pt x="0" y="0"/>
                    </a:lnTo>
                    <a:lnTo>
                      <a:pt x="0" y="593"/>
                    </a:lnTo>
                    <a:lnTo>
                      <a:pt x="456" y="593"/>
                    </a:lnTo>
                    <a:lnTo>
                      <a:pt x="456" y="151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74746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88A848D-C84C-457A-82DB-537EE6FDB56F}"/>
                  </a:ext>
                </a:extLst>
              </p:cNvPr>
              <p:cNvGrpSpPr/>
              <p:nvPr/>
            </p:nvGrpSpPr>
            <p:grpSpPr>
              <a:xfrm>
                <a:off x="7699119" y="3680892"/>
                <a:ext cx="297475" cy="254663"/>
                <a:chOff x="6250921" y="1352297"/>
                <a:chExt cx="229201" cy="288512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E6A9077-A635-4F68-B3BB-80485C9BDF06}"/>
                    </a:ext>
                  </a:extLst>
                </p:cNvPr>
                <p:cNvCxnSpPr/>
                <p:nvPr/>
              </p:nvCxnSpPr>
              <p:spPr>
                <a:xfrm>
                  <a:off x="6250921" y="1352297"/>
                  <a:ext cx="229201" cy="0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98A45AA-F3FA-451C-8BEE-2C62B5597369}"/>
                    </a:ext>
                  </a:extLst>
                </p:cNvPr>
                <p:cNvCxnSpPr/>
                <p:nvPr/>
              </p:nvCxnSpPr>
              <p:spPr>
                <a:xfrm>
                  <a:off x="6250921" y="1448468"/>
                  <a:ext cx="229201" cy="0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A4247F0-FC75-4D9B-9B51-6352A426A8C2}"/>
                    </a:ext>
                  </a:extLst>
                </p:cNvPr>
                <p:cNvCxnSpPr/>
                <p:nvPr/>
              </p:nvCxnSpPr>
              <p:spPr>
                <a:xfrm>
                  <a:off x="6250921" y="1640809"/>
                  <a:ext cx="229201" cy="0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6E70E35-0BAC-4394-9B2A-3F87DD1A513D}"/>
                    </a:ext>
                  </a:extLst>
                </p:cNvPr>
                <p:cNvCxnSpPr/>
                <p:nvPr/>
              </p:nvCxnSpPr>
              <p:spPr>
                <a:xfrm>
                  <a:off x="6250921" y="1544638"/>
                  <a:ext cx="229201" cy="0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B4CFF4D-69C1-4556-B912-4E9C9AC72173}"/>
                  </a:ext>
                </a:extLst>
              </p:cNvPr>
              <p:cNvGrpSpPr/>
              <p:nvPr/>
            </p:nvGrpSpPr>
            <p:grpSpPr>
              <a:xfrm>
                <a:off x="7767399" y="3665458"/>
                <a:ext cx="501636" cy="499847"/>
                <a:chOff x="4610100" y="4498331"/>
                <a:chExt cx="438261" cy="436700"/>
              </a:xfrm>
            </p:grpSpPr>
            <p:sp>
              <p:nvSpPr>
                <p:cNvPr id="33" name="Oval 44">
                  <a:extLst>
                    <a:ext uri="{FF2B5EF4-FFF2-40B4-BE49-F238E27FC236}">
                      <a16:creationId xmlns:a16="http://schemas.microsoft.com/office/drawing/2014/main" id="{7133EAA4-D4D7-482A-8C29-06049CA7DB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1660" y="4498331"/>
                  <a:ext cx="350957" cy="350956"/>
                </a:xfrm>
                <a:prstGeom prst="ellipse">
                  <a:avLst/>
                </a:prstGeom>
                <a:solidFill>
                  <a:schemeClr val="bg1"/>
                </a:solidFill>
                <a:ln w="1587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413AF60-25FF-4C0A-9E0D-5F5C525770DA}"/>
                    </a:ext>
                  </a:extLst>
                </p:cNvPr>
                <p:cNvSpPr/>
                <p:nvPr/>
              </p:nvSpPr>
              <p:spPr>
                <a:xfrm>
                  <a:off x="4610100" y="4506261"/>
                  <a:ext cx="350046" cy="350046"/>
                </a:xfrm>
                <a:prstGeom prst="ellipse">
                  <a:avLst/>
                </a:prstGeom>
                <a:noFill/>
                <a:ln w="158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46">
                  <a:extLst>
                    <a:ext uri="{FF2B5EF4-FFF2-40B4-BE49-F238E27FC236}">
                      <a16:creationId xmlns:a16="http://schemas.microsoft.com/office/drawing/2014/main" id="{A83B469D-F2D1-4CAE-BC1E-887A12D70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8835" y="4775505"/>
                  <a:ext cx="159526" cy="159526"/>
                </a:xfrm>
                <a:custGeom>
                  <a:avLst/>
                  <a:gdLst>
                    <a:gd name="T0" fmla="*/ 0 w 47"/>
                    <a:gd name="T1" fmla="*/ 12 h 47"/>
                    <a:gd name="T2" fmla="*/ 32 w 47"/>
                    <a:gd name="T3" fmla="*/ 44 h 47"/>
                    <a:gd name="T4" fmla="*/ 44 w 47"/>
                    <a:gd name="T5" fmla="*/ 44 h 47"/>
                    <a:gd name="T6" fmla="*/ 44 w 47"/>
                    <a:gd name="T7" fmla="*/ 32 h 47"/>
                    <a:gd name="T8" fmla="*/ 12 w 47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0" y="12"/>
                      </a:move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5" y="47"/>
                        <a:pt x="40" y="47"/>
                        <a:pt x="44" y="44"/>
                      </a:cubicBezTo>
                      <a:cubicBezTo>
                        <a:pt x="47" y="40"/>
                        <a:pt x="47" y="35"/>
                        <a:pt x="44" y="32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noFill/>
                <a:ln w="1587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4902903-527C-450F-BFF0-AF0B096D342D}"/>
                </a:ext>
              </a:extLst>
            </p:cNvPr>
            <p:cNvSpPr/>
            <p:nvPr/>
          </p:nvSpPr>
          <p:spPr>
            <a:xfrm>
              <a:off x="7805252" y="2485798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63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Introducing managed service discovery for ECS</a:t>
            </a:r>
            <a:endParaRPr lang="en" dirty="0">
              <a:latin typeface="Amazon Ember Light" panose="020B0403020204020204" pitchFamily="34" charset="0"/>
              <a:ea typeface="Amazon Ember Light" panose="020B0403020204020204" pitchFamily="34" charset="0"/>
              <a:cs typeface="Amazon Ember Light" panose="020B0403020204020204" pitchFamily="34" charset="0"/>
              <a:sym typeface="Arial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2606509" y="3681754"/>
            <a:ext cx="183827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8575" algn="ctr" defTabSz="914400">
              <a:buClr>
                <a:srgbClr val="474746"/>
              </a:buClr>
              <a:buSzPct val="25000"/>
            </a:pPr>
            <a:r>
              <a:rPr lang="en-US" sz="1200" kern="0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You build apps where services are invoked by name &amp; name resolves to IP/port dynamically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FC22D2-A81F-4297-8542-8D69EDBEA478}"/>
              </a:ext>
            </a:extLst>
          </p:cNvPr>
          <p:cNvGrpSpPr/>
          <p:nvPr/>
        </p:nvGrpSpPr>
        <p:grpSpPr>
          <a:xfrm>
            <a:off x="2274427" y="1047750"/>
            <a:ext cx="2502434" cy="2502434"/>
            <a:chOff x="2274427" y="1043810"/>
            <a:chExt cx="2502434" cy="250243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EC02C5-F25C-4C03-9878-37CC16D35E17}"/>
                </a:ext>
              </a:extLst>
            </p:cNvPr>
            <p:cNvSpPr/>
            <p:nvPr/>
          </p:nvSpPr>
          <p:spPr>
            <a:xfrm>
              <a:off x="2274427" y="1043810"/>
              <a:ext cx="2502434" cy="25024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0CCCAA-88CC-417A-B580-1C4BA8293ADD}"/>
                </a:ext>
              </a:extLst>
            </p:cNvPr>
            <p:cNvGrpSpPr/>
            <p:nvPr/>
          </p:nvGrpSpPr>
          <p:grpSpPr>
            <a:xfrm>
              <a:off x="2938139" y="1966222"/>
              <a:ext cx="1175008" cy="657609"/>
              <a:chOff x="2975001" y="2301038"/>
              <a:chExt cx="1084530" cy="60697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2BF0AB4-A43F-490B-9F9C-377DBDBB7EFF}"/>
                  </a:ext>
                </a:extLst>
              </p:cNvPr>
              <p:cNvGrpSpPr/>
              <p:nvPr/>
            </p:nvGrpSpPr>
            <p:grpSpPr>
              <a:xfrm>
                <a:off x="2975001" y="2301038"/>
                <a:ext cx="1084530" cy="606972"/>
                <a:chOff x="3039924" y="2211070"/>
                <a:chExt cx="3064152" cy="1714895"/>
              </a:xfrm>
            </p:grpSpPr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3B6DF2C2-342D-4ABB-B3E8-4C4412360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258" y="3441881"/>
                  <a:ext cx="1079258" cy="459071"/>
                </a:xfrm>
                <a:custGeom>
                  <a:avLst/>
                  <a:gdLst>
                    <a:gd name="T0" fmla="*/ 680 w 1079"/>
                    <a:gd name="T1" fmla="*/ 0 h 459"/>
                    <a:gd name="T2" fmla="*/ 419 w 1079"/>
                    <a:gd name="T3" fmla="*/ 0 h 459"/>
                    <a:gd name="T4" fmla="*/ 20 w 1079"/>
                    <a:gd name="T5" fmla="*/ 376 h 459"/>
                    <a:gd name="T6" fmla="*/ 12 w 1079"/>
                    <a:gd name="T7" fmla="*/ 459 h 459"/>
                    <a:gd name="T8" fmla="*/ 1078 w 1079"/>
                    <a:gd name="T9" fmla="*/ 459 h 459"/>
                    <a:gd name="T10" fmla="*/ 1058 w 1079"/>
                    <a:gd name="T11" fmla="*/ 375 h 459"/>
                    <a:gd name="T12" fmla="*/ 680 w 1079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79" h="459">
                      <a:moveTo>
                        <a:pt x="680" y="0"/>
                      </a:moveTo>
                      <a:cubicBezTo>
                        <a:pt x="419" y="0"/>
                        <a:pt x="419" y="0"/>
                        <a:pt x="419" y="0"/>
                      </a:cubicBezTo>
                      <a:cubicBezTo>
                        <a:pt x="419" y="84"/>
                        <a:pt x="342" y="353"/>
                        <a:pt x="20" y="376"/>
                      </a:cubicBezTo>
                      <a:cubicBezTo>
                        <a:pt x="0" y="378"/>
                        <a:pt x="12" y="459"/>
                        <a:pt x="12" y="459"/>
                      </a:cubicBezTo>
                      <a:cubicBezTo>
                        <a:pt x="1078" y="459"/>
                        <a:pt x="1078" y="459"/>
                        <a:pt x="1078" y="459"/>
                      </a:cubicBezTo>
                      <a:cubicBezTo>
                        <a:pt x="1078" y="459"/>
                        <a:pt x="1079" y="374"/>
                        <a:pt x="1058" y="375"/>
                      </a:cubicBezTo>
                      <a:cubicBezTo>
                        <a:pt x="742" y="387"/>
                        <a:pt x="681" y="83"/>
                        <a:pt x="680" y="0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Freeform 6">
                  <a:extLst>
                    <a:ext uri="{FF2B5EF4-FFF2-40B4-BE49-F238E27FC236}">
                      <a16:creationId xmlns:a16="http://schemas.microsoft.com/office/drawing/2014/main" id="{1173E463-504E-4986-9ACF-6AD9160D7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5917" y="2211070"/>
                  <a:ext cx="2168081" cy="1394870"/>
                </a:xfrm>
                <a:custGeom>
                  <a:avLst/>
                  <a:gdLst>
                    <a:gd name="T0" fmla="*/ 2168 w 2168"/>
                    <a:gd name="T1" fmla="*/ 1350 h 1394"/>
                    <a:gd name="T2" fmla="*/ 2124 w 2168"/>
                    <a:gd name="T3" fmla="*/ 1394 h 1394"/>
                    <a:gd name="T4" fmla="*/ 44 w 2168"/>
                    <a:gd name="T5" fmla="*/ 1394 h 1394"/>
                    <a:gd name="T6" fmla="*/ 0 w 2168"/>
                    <a:gd name="T7" fmla="*/ 1350 h 1394"/>
                    <a:gd name="T8" fmla="*/ 0 w 2168"/>
                    <a:gd name="T9" fmla="*/ 44 h 1394"/>
                    <a:gd name="T10" fmla="*/ 44 w 2168"/>
                    <a:gd name="T11" fmla="*/ 0 h 1394"/>
                    <a:gd name="T12" fmla="*/ 2124 w 2168"/>
                    <a:gd name="T13" fmla="*/ 0 h 1394"/>
                    <a:gd name="T14" fmla="*/ 2168 w 2168"/>
                    <a:gd name="T15" fmla="*/ 44 h 1394"/>
                    <a:gd name="T16" fmla="*/ 2168 w 2168"/>
                    <a:gd name="T17" fmla="*/ 1350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8" h="1394">
                      <a:moveTo>
                        <a:pt x="2168" y="1350"/>
                      </a:moveTo>
                      <a:cubicBezTo>
                        <a:pt x="2168" y="1374"/>
                        <a:pt x="2148" y="1394"/>
                        <a:pt x="2124" y="1394"/>
                      </a:cubicBezTo>
                      <a:cubicBezTo>
                        <a:pt x="44" y="1394"/>
                        <a:pt x="44" y="1394"/>
                        <a:pt x="44" y="1394"/>
                      </a:cubicBezTo>
                      <a:cubicBezTo>
                        <a:pt x="20" y="1394"/>
                        <a:pt x="0" y="1374"/>
                        <a:pt x="0" y="135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0"/>
                        <a:pt x="20" y="0"/>
                        <a:pt x="44" y="0"/>
                      </a:cubicBezTo>
                      <a:cubicBezTo>
                        <a:pt x="2124" y="0"/>
                        <a:pt x="2124" y="0"/>
                        <a:pt x="2124" y="0"/>
                      </a:cubicBezTo>
                      <a:cubicBezTo>
                        <a:pt x="2148" y="0"/>
                        <a:pt x="2168" y="20"/>
                        <a:pt x="2168" y="44"/>
                      </a:cubicBezTo>
                      <a:lnTo>
                        <a:pt x="2168" y="135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5875">
                  <a:solidFill>
                    <a:srgbClr val="47474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Freeform 7">
                  <a:extLst>
                    <a:ext uri="{FF2B5EF4-FFF2-40B4-BE49-F238E27FC236}">
                      <a16:creationId xmlns:a16="http://schemas.microsoft.com/office/drawing/2014/main" id="{3657CD21-C897-429E-B3D7-19F75F703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2286" y="2314802"/>
                  <a:ext cx="1984600" cy="1122664"/>
                </a:xfrm>
                <a:custGeom>
                  <a:avLst/>
                  <a:gdLst>
                    <a:gd name="T0" fmla="*/ 2000 w 2000"/>
                    <a:gd name="T1" fmla="*/ 1098 h 1122"/>
                    <a:gd name="T2" fmla="*/ 1976 w 2000"/>
                    <a:gd name="T3" fmla="*/ 1122 h 1122"/>
                    <a:gd name="T4" fmla="*/ 24 w 2000"/>
                    <a:gd name="T5" fmla="*/ 1122 h 1122"/>
                    <a:gd name="T6" fmla="*/ 0 w 2000"/>
                    <a:gd name="T7" fmla="*/ 1098 h 1122"/>
                    <a:gd name="T8" fmla="*/ 0 w 2000"/>
                    <a:gd name="T9" fmla="*/ 24 h 1122"/>
                    <a:gd name="T10" fmla="*/ 24 w 2000"/>
                    <a:gd name="T11" fmla="*/ 0 h 1122"/>
                    <a:gd name="T12" fmla="*/ 1976 w 2000"/>
                    <a:gd name="T13" fmla="*/ 0 h 1122"/>
                    <a:gd name="T14" fmla="*/ 2000 w 2000"/>
                    <a:gd name="T15" fmla="*/ 24 h 1122"/>
                    <a:gd name="T16" fmla="*/ 2000 w 2000"/>
                    <a:gd name="T17" fmla="*/ 1098 h 1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" h="1122">
                      <a:moveTo>
                        <a:pt x="2000" y="1098"/>
                      </a:moveTo>
                      <a:cubicBezTo>
                        <a:pt x="2000" y="1111"/>
                        <a:pt x="1989" y="1122"/>
                        <a:pt x="1976" y="1122"/>
                      </a:cubicBezTo>
                      <a:cubicBezTo>
                        <a:pt x="24" y="1122"/>
                        <a:pt x="24" y="1122"/>
                        <a:pt x="24" y="1122"/>
                      </a:cubicBezTo>
                      <a:cubicBezTo>
                        <a:pt x="11" y="1122"/>
                        <a:pt x="0" y="1111"/>
                        <a:pt x="0" y="1098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0"/>
                        <a:pt x="11" y="0"/>
                        <a:pt x="24" y="0"/>
                      </a:cubicBezTo>
                      <a:cubicBezTo>
                        <a:pt x="1976" y="0"/>
                        <a:pt x="1976" y="0"/>
                        <a:pt x="1976" y="0"/>
                      </a:cubicBezTo>
                      <a:cubicBezTo>
                        <a:pt x="1989" y="0"/>
                        <a:pt x="2000" y="10"/>
                        <a:pt x="2000" y="24"/>
                      </a:cubicBezTo>
                      <a:lnTo>
                        <a:pt x="2000" y="10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Freeform 8">
                  <a:extLst>
                    <a:ext uri="{FF2B5EF4-FFF2-40B4-BE49-F238E27FC236}">
                      <a16:creationId xmlns:a16="http://schemas.microsoft.com/office/drawing/2014/main" id="{6FBE0170-D11B-4FB6-BBA2-411B8FAB1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3214" y="3591961"/>
                  <a:ext cx="264849" cy="296483"/>
                </a:xfrm>
                <a:custGeom>
                  <a:avLst/>
                  <a:gdLst>
                    <a:gd name="T0" fmla="*/ 0 w 360"/>
                    <a:gd name="T1" fmla="*/ 403 h 403"/>
                    <a:gd name="T2" fmla="*/ 360 w 360"/>
                    <a:gd name="T3" fmla="*/ 305 h 403"/>
                    <a:gd name="T4" fmla="*/ 360 w 360"/>
                    <a:gd name="T5" fmla="*/ 0 h 403"/>
                    <a:gd name="T6" fmla="*/ 114 w 360"/>
                    <a:gd name="T7" fmla="*/ 24 h 403"/>
                    <a:gd name="T8" fmla="*/ 0 w 360"/>
                    <a:gd name="T9" fmla="*/ 403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403">
                      <a:moveTo>
                        <a:pt x="0" y="403"/>
                      </a:moveTo>
                      <a:lnTo>
                        <a:pt x="360" y="305"/>
                      </a:lnTo>
                      <a:lnTo>
                        <a:pt x="360" y="0"/>
                      </a:lnTo>
                      <a:lnTo>
                        <a:pt x="114" y="24"/>
                      </a:lnTo>
                      <a:lnTo>
                        <a:pt x="0" y="403"/>
                      </a:lnTo>
                      <a:close/>
                    </a:path>
                  </a:pathLst>
                </a:custGeom>
                <a:solidFill>
                  <a:srgbClr val="999A98"/>
                </a:solidFill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Freeform 9">
                  <a:extLst>
                    <a:ext uri="{FF2B5EF4-FFF2-40B4-BE49-F238E27FC236}">
                      <a16:creationId xmlns:a16="http://schemas.microsoft.com/office/drawing/2014/main" id="{22E966A5-15C0-4341-B0A2-FB6225BCD7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38" y="3662588"/>
                  <a:ext cx="296483" cy="243514"/>
                </a:xfrm>
                <a:custGeom>
                  <a:avLst/>
                  <a:gdLst>
                    <a:gd name="T0" fmla="*/ 403 w 403"/>
                    <a:gd name="T1" fmla="*/ 331 h 331"/>
                    <a:gd name="T2" fmla="*/ 44 w 403"/>
                    <a:gd name="T3" fmla="*/ 258 h 331"/>
                    <a:gd name="T4" fmla="*/ 0 w 403"/>
                    <a:gd name="T5" fmla="*/ 7 h 331"/>
                    <a:gd name="T6" fmla="*/ 345 w 403"/>
                    <a:gd name="T7" fmla="*/ 0 h 331"/>
                    <a:gd name="T8" fmla="*/ 403 w 403"/>
                    <a:gd name="T9" fmla="*/ 331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3" h="331">
                      <a:moveTo>
                        <a:pt x="403" y="331"/>
                      </a:moveTo>
                      <a:lnTo>
                        <a:pt x="44" y="258"/>
                      </a:lnTo>
                      <a:lnTo>
                        <a:pt x="0" y="7"/>
                      </a:lnTo>
                      <a:lnTo>
                        <a:pt x="345" y="0"/>
                      </a:lnTo>
                      <a:lnTo>
                        <a:pt x="403" y="331"/>
                      </a:lnTo>
                      <a:close/>
                    </a:path>
                  </a:pathLst>
                </a:custGeom>
                <a:solidFill>
                  <a:srgbClr val="999A98"/>
                </a:solidFill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45C8A38C-891E-47B6-B773-35EC1C732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9924" y="3900952"/>
                  <a:ext cx="3064152" cy="25013"/>
                </a:xfrm>
                <a:prstGeom prst="rect">
                  <a:avLst/>
                </a:prstGeom>
                <a:solidFill>
                  <a:srgbClr val="4747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Freeform 12">
                  <a:extLst>
                    <a:ext uri="{FF2B5EF4-FFF2-40B4-BE49-F238E27FC236}">
                      <a16:creationId xmlns:a16="http://schemas.microsoft.com/office/drawing/2014/main" id="{D5B497EA-0587-4110-BAD7-9D1E78599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9043" y="2432513"/>
                  <a:ext cx="466428" cy="747462"/>
                </a:xfrm>
                <a:custGeom>
                  <a:avLst/>
                  <a:gdLst>
                    <a:gd name="T0" fmla="*/ 466 w 466"/>
                    <a:gd name="T1" fmla="*/ 329 h 747"/>
                    <a:gd name="T2" fmla="*/ 306 w 466"/>
                    <a:gd name="T3" fmla="*/ 22 h 747"/>
                    <a:gd name="T4" fmla="*/ 131 w 466"/>
                    <a:gd name="T5" fmla="*/ 42 h 747"/>
                    <a:gd name="T6" fmla="*/ 5 w 466"/>
                    <a:gd name="T7" fmla="*/ 329 h 747"/>
                    <a:gd name="T8" fmla="*/ 112 w 466"/>
                    <a:gd name="T9" fmla="*/ 596 h 747"/>
                    <a:gd name="T10" fmla="*/ 131 w 466"/>
                    <a:gd name="T11" fmla="*/ 747 h 747"/>
                    <a:gd name="T12" fmla="*/ 350 w 466"/>
                    <a:gd name="T13" fmla="*/ 747 h 747"/>
                    <a:gd name="T14" fmla="*/ 364 w 466"/>
                    <a:gd name="T15" fmla="*/ 595 h 747"/>
                    <a:gd name="T16" fmla="*/ 466 w 466"/>
                    <a:gd name="T17" fmla="*/ 329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6" h="747">
                      <a:moveTo>
                        <a:pt x="466" y="329"/>
                      </a:moveTo>
                      <a:cubicBezTo>
                        <a:pt x="466" y="158"/>
                        <a:pt x="466" y="105"/>
                        <a:pt x="306" y="22"/>
                      </a:cubicBezTo>
                      <a:cubicBezTo>
                        <a:pt x="271" y="0"/>
                        <a:pt x="153" y="14"/>
                        <a:pt x="131" y="42"/>
                      </a:cubicBezTo>
                      <a:cubicBezTo>
                        <a:pt x="1" y="111"/>
                        <a:pt x="0" y="152"/>
                        <a:pt x="5" y="329"/>
                      </a:cubicBezTo>
                      <a:cubicBezTo>
                        <a:pt x="5" y="428"/>
                        <a:pt x="78" y="517"/>
                        <a:pt x="112" y="596"/>
                      </a:cubicBezTo>
                      <a:cubicBezTo>
                        <a:pt x="129" y="635"/>
                        <a:pt x="131" y="747"/>
                        <a:pt x="131" y="747"/>
                      </a:cubicBezTo>
                      <a:cubicBezTo>
                        <a:pt x="350" y="747"/>
                        <a:pt x="350" y="747"/>
                        <a:pt x="350" y="747"/>
                      </a:cubicBezTo>
                      <a:cubicBezTo>
                        <a:pt x="350" y="747"/>
                        <a:pt x="348" y="636"/>
                        <a:pt x="364" y="595"/>
                      </a:cubicBezTo>
                      <a:cubicBezTo>
                        <a:pt x="396" y="518"/>
                        <a:pt x="466" y="424"/>
                        <a:pt x="466" y="329"/>
                      </a:cubicBezTo>
                      <a:close/>
                    </a:path>
                  </a:pathLst>
                </a:custGeom>
                <a:noFill/>
                <a:ln w="1587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F5B8DDAE-1E07-4F30-BB82-09448B7B4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2229" y="2661313"/>
                  <a:ext cx="42670" cy="150817"/>
                </a:xfrm>
                <a:custGeom>
                  <a:avLst/>
                  <a:gdLst>
                    <a:gd name="T0" fmla="*/ 38 w 43"/>
                    <a:gd name="T1" fmla="*/ 77 h 151"/>
                    <a:gd name="T2" fmla="*/ 14 w 43"/>
                    <a:gd name="T3" fmla="*/ 150 h 151"/>
                    <a:gd name="T4" fmla="*/ 5 w 43"/>
                    <a:gd name="T5" fmla="*/ 74 h 151"/>
                    <a:gd name="T6" fmla="*/ 30 w 43"/>
                    <a:gd name="T7" fmla="*/ 1 h 151"/>
                    <a:gd name="T8" fmla="*/ 38 w 43"/>
                    <a:gd name="T9" fmla="*/ 7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51">
                      <a:moveTo>
                        <a:pt x="38" y="77"/>
                      </a:moveTo>
                      <a:cubicBezTo>
                        <a:pt x="34" y="118"/>
                        <a:pt x="23" y="151"/>
                        <a:pt x="14" y="150"/>
                      </a:cubicBezTo>
                      <a:cubicBezTo>
                        <a:pt x="4" y="149"/>
                        <a:pt x="0" y="115"/>
                        <a:pt x="5" y="74"/>
                      </a:cubicBezTo>
                      <a:cubicBezTo>
                        <a:pt x="9" y="33"/>
                        <a:pt x="20" y="0"/>
                        <a:pt x="30" y="1"/>
                      </a:cubicBezTo>
                      <a:cubicBezTo>
                        <a:pt x="39" y="2"/>
                        <a:pt x="43" y="36"/>
                        <a:pt x="38" y="77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03B5DB45-4E6A-452E-A842-4288E906C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7408" y="2677498"/>
                  <a:ext cx="47820" cy="150817"/>
                </a:xfrm>
                <a:custGeom>
                  <a:avLst/>
                  <a:gdLst>
                    <a:gd name="T0" fmla="*/ 41 w 48"/>
                    <a:gd name="T1" fmla="*/ 72 h 151"/>
                    <a:gd name="T2" fmla="*/ 37 w 48"/>
                    <a:gd name="T3" fmla="*/ 149 h 151"/>
                    <a:gd name="T4" fmla="*/ 7 w 48"/>
                    <a:gd name="T5" fmla="*/ 78 h 151"/>
                    <a:gd name="T6" fmla="*/ 11 w 48"/>
                    <a:gd name="T7" fmla="*/ 2 h 151"/>
                    <a:gd name="T8" fmla="*/ 41 w 48"/>
                    <a:gd name="T9" fmla="*/ 72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51">
                      <a:moveTo>
                        <a:pt x="41" y="72"/>
                      </a:moveTo>
                      <a:cubicBezTo>
                        <a:pt x="48" y="113"/>
                        <a:pt x="46" y="147"/>
                        <a:pt x="37" y="149"/>
                      </a:cubicBezTo>
                      <a:cubicBezTo>
                        <a:pt x="28" y="151"/>
                        <a:pt x="14" y="119"/>
                        <a:pt x="7" y="78"/>
                      </a:cubicBezTo>
                      <a:cubicBezTo>
                        <a:pt x="0" y="38"/>
                        <a:pt x="2" y="3"/>
                        <a:pt x="11" y="2"/>
                      </a:cubicBezTo>
                      <a:cubicBezTo>
                        <a:pt x="20" y="0"/>
                        <a:pt x="33" y="32"/>
                        <a:pt x="41" y="72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Freeform 15">
                  <a:extLst>
                    <a:ext uri="{FF2B5EF4-FFF2-40B4-BE49-F238E27FC236}">
                      <a16:creationId xmlns:a16="http://schemas.microsoft.com/office/drawing/2014/main" id="{2263E2D9-44CF-4174-BE10-E248348A2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329" y="2432513"/>
                  <a:ext cx="481142" cy="562068"/>
                </a:xfrm>
                <a:custGeom>
                  <a:avLst/>
                  <a:gdLst>
                    <a:gd name="T0" fmla="*/ 321 w 481"/>
                    <a:gd name="T1" fmla="*/ 22 h 562"/>
                    <a:gd name="T2" fmla="*/ 142 w 481"/>
                    <a:gd name="T3" fmla="*/ 38 h 562"/>
                    <a:gd name="T4" fmla="*/ 16 w 481"/>
                    <a:gd name="T5" fmla="*/ 315 h 562"/>
                    <a:gd name="T6" fmla="*/ 45 w 481"/>
                    <a:gd name="T7" fmla="*/ 400 h 562"/>
                    <a:gd name="T8" fmla="*/ 114 w 481"/>
                    <a:gd name="T9" fmla="*/ 522 h 562"/>
                    <a:gd name="T10" fmla="*/ 157 w 481"/>
                    <a:gd name="T11" fmla="*/ 538 h 562"/>
                    <a:gd name="T12" fmla="*/ 181 w 481"/>
                    <a:gd name="T13" fmla="*/ 484 h 562"/>
                    <a:gd name="T14" fmla="*/ 181 w 481"/>
                    <a:gd name="T15" fmla="*/ 546 h 562"/>
                    <a:gd name="T16" fmla="*/ 230 w 481"/>
                    <a:gd name="T17" fmla="*/ 556 h 562"/>
                    <a:gd name="T18" fmla="*/ 236 w 481"/>
                    <a:gd name="T19" fmla="*/ 534 h 562"/>
                    <a:gd name="T20" fmla="*/ 271 w 481"/>
                    <a:gd name="T21" fmla="*/ 560 h 562"/>
                    <a:gd name="T22" fmla="*/ 296 w 481"/>
                    <a:gd name="T23" fmla="*/ 560 h 562"/>
                    <a:gd name="T24" fmla="*/ 304 w 481"/>
                    <a:gd name="T25" fmla="*/ 560 h 562"/>
                    <a:gd name="T26" fmla="*/ 320 w 481"/>
                    <a:gd name="T27" fmla="*/ 496 h 562"/>
                    <a:gd name="T28" fmla="*/ 342 w 481"/>
                    <a:gd name="T29" fmla="*/ 559 h 562"/>
                    <a:gd name="T30" fmla="*/ 379 w 481"/>
                    <a:gd name="T31" fmla="*/ 528 h 562"/>
                    <a:gd name="T32" fmla="*/ 459 w 481"/>
                    <a:gd name="T33" fmla="*/ 394 h 562"/>
                    <a:gd name="T34" fmla="*/ 481 w 481"/>
                    <a:gd name="T35" fmla="*/ 306 h 562"/>
                    <a:gd name="T36" fmla="*/ 321 w 481"/>
                    <a:gd name="T37" fmla="*/ 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81" h="562">
                      <a:moveTo>
                        <a:pt x="321" y="22"/>
                      </a:moveTo>
                      <a:cubicBezTo>
                        <a:pt x="286" y="0"/>
                        <a:pt x="164" y="10"/>
                        <a:pt x="142" y="38"/>
                      </a:cubicBezTo>
                      <a:cubicBezTo>
                        <a:pt x="12" y="107"/>
                        <a:pt x="0" y="141"/>
                        <a:pt x="16" y="315"/>
                      </a:cubicBezTo>
                      <a:cubicBezTo>
                        <a:pt x="18" y="339"/>
                        <a:pt x="38" y="377"/>
                        <a:pt x="45" y="400"/>
                      </a:cubicBezTo>
                      <a:cubicBezTo>
                        <a:pt x="61" y="451"/>
                        <a:pt x="81" y="483"/>
                        <a:pt x="114" y="522"/>
                      </a:cubicBezTo>
                      <a:cubicBezTo>
                        <a:pt x="130" y="528"/>
                        <a:pt x="144" y="534"/>
                        <a:pt x="157" y="538"/>
                      </a:cubicBezTo>
                      <a:cubicBezTo>
                        <a:pt x="181" y="484"/>
                        <a:pt x="181" y="484"/>
                        <a:pt x="181" y="484"/>
                      </a:cubicBezTo>
                      <a:cubicBezTo>
                        <a:pt x="181" y="546"/>
                        <a:pt x="181" y="546"/>
                        <a:pt x="181" y="546"/>
                      </a:cubicBezTo>
                      <a:cubicBezTo>
                        <a:pt x="196" y="551"/>
                        <a:pt x="214" y="554"/>
                        <a:pt x="230" y="556"/>
                      </a:cubicBezTo>
                      <a:cubicBezTo>
                        <a:pt x="236" y="534"/>
                        <a:pt x="236" y="534"/>
                        <a:pt x="236" y="534"/>
                      </a:cubicBezTo>
                      <a:cubicBezTo>
                        <a:pt x="271" y="560"/>
                        <a:pt x="271" y="560"/>
                        <a:pt x="271" y="560"/>
                      </a:cubicBezTo>
                      <a:cubicBezTo>
                        <a:pt x="293" y="562"/>
                        <a:pt x="289" y="560"/>
                        <a:pt x="296" y="560"/>
                      </a:cubicBezTo>
                      <a:cubicBezTo>
                        <a:pt x="299" y="560"/>
                        <a:pt x="301" y="560"/>
                        <a:pt x="304" y="560"/>
                      </a:cubicBezTo>
                      <a:cubicBezTo>
                        <a:pt x="320" y="496"/>
                        <a:pt x="320" y="496"/>
                        <a:pt x="320" y="496"/>
                      </a:cubicBezTo>
                      <a:cubicBezTo>
                        <a:pt x="342" y="559"/>
                        <a:pt x="342" y="559"/>
                        <a:pt x="342" y="559"/>
                      </a:cubicBezTo>
                      <a:cubicBezTo>
                        <a:pt x="360" y="558"/>
                        <a:pt x="330" y="553"/>
                        <a:pt x="379" y="528"/>
                      </a:cubicBezTo>
                      <a:cubicBezTo>
                        <a:pt x="410" y="489"/>
                        <a:pt x="446" y="444"/>
                        <a:pt x="459" y="394"/>
                      </a:cubicBezTo>
                      <a:cubicBezTo>
                        <a:pt x="464" y="374"/>
                        <a:pt x="481" y="327"/>
                        <a:pt x="481" y="306"/>
                      </a:cubicBezTo>
                      <a:cubicBezTo>
                        <a:pt x="481" y="135"/>
                        <a:pt x="481" y="105"/>
                        <a:pt x="321" y="22"/>
                      </a:cubicBezTo>
                      <a:close/>
                    </a:path>
                  </a:pathLst>
                </a:custGeom>
                <a:solidFill>
                  <a:srgbClr val="474746"/>
                </a:solidFill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:a16="http://schemas.microsoft.com/office/drawing/2014/main" id="{0B4EDC90-F3D7-47A3-B592-57058CA2D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4056" y="3041665"/>
                  <a:ext cx="442150" cy="144195"/>
                </a:xfrm>
                <a:custGeom>
                  <a:avLst/>
                  <a:gdLst>
                    <a:gd name="T0" fmla="*/ 412 w 442"/>
                    <a:gd name="T1" fmla="*/ 144 h 144"/>
                    <a:gd name="T2" fmla="*/ 30 w 442"/>
                    <a:gd name="T3" fmla="*/ 144 h 144"/>
                    <a:gd name="T4" fmla="*/ 30 w 442"/>
                    <a:gd name="T5" fmla="*/ 11 h 144"/>
                    <a:gd name="T6" fmla="*/ 412 w 442"/>
                    <a:gd name="T7" fmla="*/ 11 h 144"/>
                    <a:gd name="T8" fmla="*/ 412 w 442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2" h="144">
                      <a:moveTo>
                        <a:pt x="412" y="144"/>
                      </a:moveTo>
                      <a:cubicBezTo>
                        <a:pt x="30" y="144"/>
                        <a:pt x="30" y="144"/>
                        <a:pt x="30" y="144"/>
                      </a:cubicBezTo>
                      <a:cubicBezTo>
                        <a:pt x="30" y="144"/>
                        <a:pt x="0" y="35"/>
                        <a:pt x="30" y="11"/>
                      </a:cubicBezTo>
                      <a:cubicBezTo>
                        <a:pt x="105" y="0"/>
                        <a:pt x="345" y="8"/>
                        <a:pt x="412" y="11"/>
                      </a:cubicBezTo>
                      <a:cubicBezTo>
                        <a:pt x="442" y="35"/>
                        <a:pt x="412" y="144"/>
                        <a:pt x="412" y="144"/>
                      </a:cubicBezTo>
                      <a:close/>
                    </a:path>
                  </a:pathLst>
                </a:custGeom>
                <a:solidFill>
                  <a:srgbClr val="F7A028"/>
                </a:solidFill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Freeform 22">
                  <a:extLst>
                    <a:ext uri="{FF2B5EF4-FFF2-40B4-BE49-F238E27FC236}">
                      <a16:creationId xmlns:a16="http://schemas.microsoft.com/office/drawing/2014/main" id="{A770600D-6002-4506-A6B9-4C5B525BE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940" y="3155697"/>
                  <a:ext cx="1609691" cy="762911"/>
                </a:xfrm>
                <a:custGeom>
                  <a:avLst/>
                  <a:gdLst>
                    <a:gd name="T0" fmla="*/ 1591 w 1609"/>
                    <a:gd name="T1" fmla="*/ 575 h 772"/>
                    <a:gd name="T2" fmla="*/ 1307 w 1609"/>
                    <a:gd name="T3" fmla="*/ 104 h 772"/>
                    <a:gd name="T4" fmla="*/ 1278 w 1609"/>
                    <a:gd name="T5" fmla="*/ 71 h 772"/>
                    <a:gd name="T6" fmla="*/ 827 w 1609"/>
                    <a:gd name="T7" fmla="*/ 0 h 772"/>
                    <a:gd name="T8" fmla="*/ 366 w 1609"/>
                    <a:gd name="T9" fmla="*/ 79 h 772"/>
                    <a:gd name="T10" fmla="*/ 17 w 1609"/>
                    <a:gd name="T11" fmla="*/ 579 h 772"/>
                    <a:gd name="T12" fmla="*/ 4 w 1609"/>
                    <a:gd name="T13" fmla="*/ 639 h 772"/>
                    <a:gd name="T14" fmla="*/ 38 w 1609"/>
                    <a:gd name="T15" fmla="*/ 691 h 772"/>
                    <a:gd name="T16" fmla="*/ 77 w 1609"/>
                    <a:gd name="T17" fmla="*/ 718 h 772"/>
                    <a:gd name="T18" fmla="*/ 150 w 1609"/>
                    <a:gd name="T19" fmla="*/ 734 h 772"/>
                    <a:gd name="T20" fmla="*/ 212 w 1609"/>
                    <a:gd name="T21" fmla="*/ 693 h 772"/>
                    <a:gd name="T22" fmla="*/ 376 w 1609"/>
                    <a:gd name="T23" fmla="*/ 456 h 772"/>
                    <a:gd name="T24" fmla="*/ 413 w 1609"/>
                    <a:gd name="T25" fmla="*/ 757 h 772"/>
                    <a:gd name="T26" fmla="*/ 1211 w 1609"/>
                    <a:gd name="T27" fmla="*/ 757 h 772"/>
                    <a:gd name="T28" fmla="*/ 1211 w 1609"/>
                    <a:gd name="T29" fmla="*/ 772 h 772"/>
                    <a:gd name="T30" fmla="*/ 1257 w 1609"/>
                    <a:gd name="T31" fmla="*/ 458 h 772"/>
                    <a:gd name="T32" fmla="*/ 1406 w 1609"/>
                    <a:gd name="T33" fmla="*/ 706 h 772"/>
                    <a:gd name="T34" fmla="*/ 1456 w 1609"/>
                    <a:gd name="T35" fmla="*/ 742 h 772"/>
                    <a:gd name="T36" fmla="*/ 1517 w 1609"/>
                    <a:gd name="T37" fmla="*/ 733 h 772"/>
                    <a:gd name="T38" fmla="*/ 1558 w 1609"/>
                    <a:gd name="T39" fmla="*/ 708 h 772"/>
                    <a:gd name="T40" fmla="*/ 1602 w 1609"/>
                    <a:gd name="T41" fmla="*/ 649 h 772"/>
                    <a:gd name="T42" fmla="*/ 1591 w 1609"/>
                    <a:gd name="T43" fmla="*/ 575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09" h="772">
                      <a:moveTo>
                        <a:pt x="1591" y="575"/>
                      </a:moveTo>
                      <a:cubicBezTo>
                        <a:pt x="1307" y="104"/>
                        <a:pt x="1307" y="104"/>
                        <a:pt x="1307" y="104"/>
                      </a:cubicBezTo>
                      <a:cubicBezTo>
                        <a:pt x="1306" y="98"/>
                        <a:pt x="1278" y="71"/>
                        <a:pt x="1278" y="71"/>
                      </a:cubicBezTo>
                      <a:cubicBezTo>
                        <a:pt x="1209" y="30"/>
                        <a:pt x="1033" y="0"/>
                        <a:pt x="827" y="0"/>
                      </a:cubicBezTo>
                      <a:cubicBezTo>
                        <a:pt x="609" y="0"/>
                        <a:pt x="425" y="33"/>
                        <a:pt x="366" y="79"/>
                      </a:cubicBezTo>
                      <a:cubicBezTo>
                        <a:pt x="17" y="579"/>
                        <a:pt x="17" y="579"/>
                        <a:pt x="17" y="579"/>
                      </a:cubicBezTo>
                      <a:cubicBezTo>
                        <a:pt x="5" y="596"/>
                        <a:pt x="0" y="617"/>
                        <a:pt x="4" y="639"/>
                      </a:cubicBezTo>
                      <a:cubicBezTo>
                        <a:pt x="8" y="661"/>
                        <a:pt x="21" y="679"/>
                        <a:pt x="38" y="691"/>
                      </a:cubicBezTo>
                      <a:cubicBezTo>
                        <a:pt x="77" y="718"/>
                        <a:pt x="77" y="718"/>
                        <a:pt x="77" y="718"/>
                      </a:cubicBezTo>
                      <a:cubicBezTo>
                        <a:pt x="98" y="732"/>
                        <a:pt x="123" y="738"/>
                        <a:pt x="150" y="734"/>
                      </a:cubicBezTo>
                      <a:cubicBezTo>
                        <a:pt x="176" y="729"/>
                        <a:pt x="198" y="714"/>
                        <a:pt x="212" y="693"/>
                      </a:cubicBezTo>
                      <a:cubicBezTo>
                        <a:pt x="376" y="456"/>
                        <a:pt x="376" y="456"/>
                        <a:pt x="376" y="456"/>
                      </a:cubicBezTo>
                      <a:cubicBezTo>
                        <a:pt x="413" y="757"/>
                        <a:pt x="413" y="757"/>
                        <a:pt x="413" y="757"/>
                      </a:cubicBezTo>
                      <a:cubicBezTo>
                        <a:pt x="1211" y="757"/>
                        <a:pt x="1211" y="757"/>
                        <a:pt x="1211" y="757"/>
                      </a:cubicBezTo>
                      <a:cubicBezTo>
                        <a:pt x="1211" y="772"/>
                        <a:pt x="1211" y="772"/>
                        <a:pt x="1211" y="772"/>
                      </a:cubicBezTo>
                      <a:cubicBezTo>
                        <a:pt x="1257" y="458"/>
                        <a:pt x="1257" y="458"/>
                        <a:pt x="1257" y="458"/>
                      </a:cubicBezTo>
                      <a:cubicBezTo>
                        <a:pt x="1406" y="706"/>
                        <a:pt x="1406" y="706"/>
                        <a:pt x="1406" y="706"/>
                      </a:cubicBezTo>
                      <a:cubicBezTo>
                        <a:pt x="1417" y="723"/>
                        <a:pt x="1434" y="737"/>
                        <a:pt x="1456" y="742"/>
                      </a:cubicBezTo>
                      <a:cubicBezTo>
                        <a:pt x="1477" y="748"/>
                        <a:pt x="1499" y="744"/>
                        <a:pt x="1517" y="733"/>
                      </a:cubicBezTo>
                      <a:cubicBezTo>
                        <a:pt x="1558" y="708"/>
                        <a:pt x="1558" y="708"/>
                        <a:pt x="1558" y="708"/>
                      </a:cubicBezTo>
                      <a:cubicBezTo>
                        <a:pt x="1579" y="696"/>
                        <a:pt x="1596" y="675"/>
                        <a:pt x="1602" y="649"/>
                      </a:cubicBezTo>
                      <a:cubicBezTo>
                        <a:pt x="1609" y="622"/>
                        <a:pt x="1604" y="596"/>
                        <a:pt x="1591" y="575"/>
                      </a:cubicBezTo>
                      <a:close/>
                    </a:path>
                  </a:pathLst>
                </a:custGeom>
                <a:solidFill>
                  <a:srgbClr val="F7A028"/>
                </a:solidFill>
                <a:ln w="19050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87B9FD0-EF6E-4230-B280-1F2042F09DDD}"/>
                  </a:ext>
                </a:extLst>
              </p:cNvPr>
              <p:cNvGrpSpPr/>
              <p:nvPr/>
            </p:nvGrpSpPr>
            <p:grpSpPr>
              <a:xfrm>
                <a:off x="3166168" y="2442375"/>
                <a:ext cx="265971" cy="166447"/>
                <a:chOff x="3608372" y="2738608"/>
                <a:chExt cx="246063" cy="153988"/>
              </a:xfrm>
            </p:grpSpPr>
            <p:sp>
              <p:nvSpPr>
                <p:cNvPr id="29" name="Freeform 353">
                  <a:extLst>
                    <a:ext uri="{FF2B5EF4-FFF2-40B4-BE49-F238E27FC236}">
                      <a16:creationId xmlns:a16="http://schemas.microsoft.com/office/drawing/2014/main" id="{12A71103-2D0F-452B-A56D-8B2FAC11C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8372" y="2738608"/>
                  <a:ext cx="246063" cy="153988"/>
                </a:xfrm>
                <a:custGeom>
                  <a:avLst/>
                  <a:gdLst>
                    <a:gd name="T0" fmla="*/ 155 w 155"/>
                    <a:gd name="T1" fmla="*/ 49 h 97"/>
                    <a:gd name="T2" fmla="*/ 155 w 155"/>
                    <a:gd name="T3" fmla="*/ 97 h 97"/>
                    <a:gd name="T4" fmla="*/ 0 w 155"/>
                    <a:gd name="T5" fmla="*/ 97 h 97"/>
                    <a:gd name="T6" fmla="*/ 0 w 155"/>
                    <a:gd name="T7" fmla="*/ 0 h 97"/>
                    <a:gd name="T8" fmla="*/ 155 w 155"/>
                    <a:gd name="T9" fmla="*/ 0 h 97"/>
                    <a:gd name="T10" fmla="*/ 155 w 155"/>
                    <a:gd name="T11" fmla="*/ 4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" h="97">
                      <a:moveTo>
                        <a:pt x="155" y="49"/>
                      </a:moveTo>
                      <a:lnTo>
                        <a:pt x="155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155" y="0"/>
                      </a:lnTo>
                      <a:lnTo>
                        <a:pt x="155" y="49"/>
                      </a:lnTo>
                    </a:path>
                  </a:pathLst>
                </a:custGeom>
                <a:noFill/>
                <a:ln w="15875" cap="rnd">
                  <a:solidFill>
                    <a:srgbClr val="4747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Freeform 354">
                  <a:extLst>
                    <a:ext uri="{FF2B5EF4-FFF2-40B4-BE49-F238E27FC236}">
                      <a16:creationId xmlns:a16="http://schemas.microsoft.com/office/drawing/2014/main" id="{CBAFB45E-B893-43F4-A7AD-786E890E5F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8372" y="2738608"/>
                  <a:ext cx="246063" cy="74613"/>
                </a:xfrm>
                <a:custGeom>
                  <a:avLst/>
                  <a:gdLst>
                    <a:gd name="T0" fmla="*/ 0 w 155"/>
                    <a:gd name="T1" fmla="*/ 0 h 47"/>
                    <a:gd name="T2" fmla="*/ 78 w 155"/>
                    <a:gd name="T3" fmla="*/ 47 h 47"/>
                    <a:gd name="T4" fmla="*/ 155 w 155"/>
                    <a:gd name="T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" h="47">
                      <a:moveTo>
                        <a:pt x="0" y="0"/>
                      </a:moveTo>
                      <a:lnTo>
                        <a:pt x="78" y="47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15875" cap="rnd">
                  <a:solidFill>
                    <a:srgbClr val="4747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E7A90C-314B-43A0-A8B9-7482E488C614}"/>
              </a:ext>
            </a:extLst>
          </p:cNvPr>
          <p:cNvGrpSpPr/>
          <p:nvPr/>
        </p:nvGrpSpPr>
        <p:grpSpPr>
          <a:xfrm>
            <a:off x="4332915" y="1047750"/>
            <a:ext cx="2502434" cy="2502434"/>
            <a:chOff x="4332915" y="1043810"/>
            <a:chExt cx="2502434" cy="250243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A5581A-479E-4B9D-8044-D76BE13AD143}"/>
                </a:ext>
              </a:extLst>
            </p:cNvPr>
            <p:cNvSpPr/>
            <p:nvPr/>
          </p:nvSpPr>
          <p:spPr>
            <a:xfrm>
              <a:off x="4332915" y="1043810"/>
              <a:ext cx="2502434" cy="25024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70AD98E-623A-4E04-B5FE-8A4230392BA2}"/>
                </a:ext>
              </a:extLst>
            </p:cNvPr>
            <p:cNvGrpSpPr/>
            <p:nvPr/>
          </p:nvGrpSpPr>
          <p:grpSpPr>
            <a:xfrm>
              <a:off x="4996627" y="1966222"/>
              <a:ext cx="1175008" cy="657609"/>
              <a:chOff x="2975001" y="2301038"/>
              <a:chExt cx="1084530" cy="606972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C37B2DE-C19A-48A4-8614-EC17CB6096A4}"/>
                  </a:ext>
                </a:extLst>
              </p:cNvPr>
              <p:cNvGrpSpPr/>
              <p:nvPr/>
            </p:nvGrpSpPr>
            <p:grpSpPr>
              <a:xfrm>
                <a:off x="2975001" y="2301038"/>
                <a:ext cx="1084530" cy="606972"/>
                <a:chOff x="3039924" y="2211070"/>
                <a:chExt cx="3064152" cy="1714895"/>
              </a:xfrm>
            </p:grpSpPr>
            <p:sp>
              <p:nvSpPr>
                <p:cNvPr id="48" name="Freeform 5">
                  <a:extLst>
                    <a:ext uri="{FF2B5EF4-FFF2-40B4-BE49-F238E27FC236}">
                      <a16:creationId xmlns:a16="http://schemas.microsoft.com/office/drawing/2014/main" id="{461B5E83-BE66-4AF4-B7F8-EBCB30FDA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258" y="3441881"/>
                  <a:ext cx="1079258" cy="459071"/>
                </a:xfrm>
                <a:custGeom>
                  <a:avLst/>
                  <a:gdLst>
                    <a:gd name="T0" fmla="*/ 680 w 1079"/>
                    <a:gd name="T1" fmla="*/ 0 h 459"/>
                    <a:gd name="T2" fmla="*/ 419 w 1079"/>
                    <a:gd name="T3" fmla="*/ 0 h 459"/>
                    <a:gd name="T4" fmla="*/ 20 w 1079"/>
                    <a:gd name="T5" fmla="*/ 376 h 459"/>
                    <a:gd name="T6" fmla="*/ 12 w 1079"/>
                    <a:gd name="T7" fmla="*/ 459 h 459"/>
                    <a:gd name="T8" fmla="*/ 1078 w 1079"/>
                    <a:gd name="T9" fmla="*/ 459 h 459"/>
                    <a:gd name="T10" fmla="*/ 1058 w 1079"/>
                    <a:gd name="T11" fmla="*/ 375 h 459"/>
                    <a:gd name="T12" fmla="*/ 680 w 1079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79" h="459">
                      <a:moveTo>
                        <a:pt x="680" y="0"/>
                      </a:moveTo>
                      <a:cubicBezTo>
                        <a:pt x="419" y="0"/>
                        <a:pt x="419" y="0"/>
                        <a:pt x="419" y="0"/>
                      </a:cubicBezTo>
                      <a:cubicBezTo>
                        <a:pt x="419" y="84"/>
                        <a:pt x="342" y="353"/>
                        <a:pt x="20" y="376"/>
                      </a:cubicBezTo>
                      <a:cubicBezTo>
                        <a:pt x="0" y="378"/>
                        <a:pt x="12" y="459"/>
                        <a:pt x="12" y="459"/>
                      </a:cubicBezTo>
                      <a:cubicBezTo>
                        <a:pt x="1078" y="459"/>
                        <a:pt x="1078" y="459"/>
                        <a:pt x="1078" y="459"/>
                      </a:cubicBezTo>
                      <a:cubicBezTo>
                        <a:pt x="1078" y="459"/>
                        <a:pt x="1079" y="374"/>
                        <a:pt x="1058" y="375"/>
                      </a:cubicBezTo>
                      <a:cubicBezTo>
                        <a:pt x="742" y="387"/>
                        <a:pt x="681" y="83"/>
                        <a:pt x="680" y="0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Freeform 6">
                  <a:extLst>
                    <a:ext uri="{FF2B5EF4-FFF2-40B4-BE49-F238E27FC236}">
                      <a16:creationId xmlns:a16="http://schemas.microsoft.com/office/drawing/2014/main" id="{A8505393-8FE2-4031-B182-6B59996091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5917" y="2211070"/>
                  <a:ext cx="2168081" cy="1394870"/>
                </a:xfrm>
                <a:custGeom>
                  <a:avLst/>
                  <a:gdLst>
                    <a:gd name="T0" fmla="*/ 2168 w 2168"/>
                    <a:gd name="T1" fmla="*/ 1350 h 1394"/>
                    <a:gd name="T2" fmla="*/ 2124 w 2168"/>
                    <a:gd name="T3" fmla="*/ 1394 h 1394"/>
                    <a:gd name="T4" fmla="*/ 44 w 2168"/>
                    <a:gd name="T5" fmla="*/ 1394 h 1394"/>
                    <a:gd name="T6" fmla="*/ 0 w 2168"/>
                    <a:gd name="T7" fmla="*/ 1350 h 1394"/>
                    <a:gd name="T8" fmla="*/ 0 w 2168"/>
                    <a:gd name="T9" fmla="*/ 44 h 1394"/>
                    <a:gd name="T10" fmla="*/ 44 w 2168"/>
                    <a:gd name="T11" fmla="*/ 0 h 1394"/>
                    <a:gd name="T12" fmla="*/ 2124 w 2168"/>
                    <a:gd name="T13" fmla="*/ 0 h 1394"/>
                    <a:gd name="T14" fmla="*/ 2168 w 2168"/>
                    <a:gd name="T15" fmla="*/ 44 h 1394"/>
                    <a:gd name="T16" fmla="*/ 2168 w 2168"/>
                    <a:gd name="T17" fmla="*/ 1350 h 1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8" h="1394">
                      <a:moveTo>
                        <a:pt x="2168" y="1350"/>
                      </a:moveTo>
                      <a:cubicBezTo>
                        <a:pt x="2168" y="1374"/>
                        <a:pt x="2148" y="1394"/>
                        <a:pt x="2124" y="1394"/>
                      </a:cubicBezTo>
                      <a:cubicBezTo>
                        <a:pt x="44" y="1394"/>
                        <a:pt x="44" y="1394"/>
                        <a:pt x="44" y="1394"/>
                      </a:cubicBezTo>
                      <a:cubicBezTo>
                        <a:pt x="20" y="1394"/>
                        <a:pt x="0" y="1374"/>
                        <a:pt x="0" y="135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0"/>
                        <a:pt x="20" y="0"/>
                        <a:pt x="44" y="0"/>
                      </a:cubicBezTo>
                      <a:cubicBezTo>
                        <a:pt x="2124" y="0"/>
                        <a:pt x="2124" y="0"/>
                        <a:pt x="2124" y="0"/>
                      </a:cubicBezTo>
                      <a:cubicBezTo>
                        <a:pt x="2148" y="0"/>
                        <a:pt x="2168" y="20"/>
                        <a:pt x="2168" y="44"/>
                      </a:cubicBezTo>
                      <a:lnTo>
                        <a:pt x="2168" y="135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5875">
                  <a:solidFill>
                    <a:srgbClr val="474746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Freeform 7">
                  <a:extLst>
                    <a:ext uri="{FF2B5EF4-FFF2-40B4-BE49-F238E27FC236}">
                      <a16:creationId xmlns:a16="http://schemas.microsoft.com/office/drawing/2014/main" id="{8E691947-A23D-445F-864C-180BCC108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2286" y="2314802"/>
                  <a:ext cx="1984600" cy="1122664"/>
                </a:xfrm>
                <a:custGeom>
                  <a:avLst/>
                  <a:gdLst>
                    <a:gd name="T0" fmla="*/ 2000 w 2000"/>
                    <a:gd name="T1" fmla="*/ 1098 h 1122"/>
                    <a:gd name="T2" fmla="*/ 1976 w 2000"/>
                    <a:gd name="T3" fmla="*/ 1122 h 1122"/>
                    <a:gd name="T4" fmla="*/ 24 w 2000"/>
                    <a:gd name="T5" fmla="*/ 1122 h 1122"/>
                    <a:gd name="T6" fmla="*/ 0 w 2000"/>
                    <a:gd name="T7" fmla="*/ 1098 h 1122"/>
                    <a:gd name="T8" fmla="*/ 0 w 2000"/>
                    <a:gd name="T9" fmla="*/ 24 h 1122"/>
                    <a:gd name="T10" fmla="*/ 24 w 2000"/>
                    <a:gd name="T11" fmla="*/ 0 h 1122"/>
                    <a:gd name="T12" fmla="*/ 1976 w 2000"/>
                    <a:gd name="T13" fmla="*/ 0 h 1122"/>
                    <a:gd name="T14" fmla="*/ 2000 w 2000"/>
                    <a:gd name="T15" fmla="*/ 24 h 1122"/>
                    <a:gd name="T16" fmla="*/ 2000 w 2000"/>
                    <a:gd name="T17" fmla="*/ 1098 h 1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0" h="1122">
                      <a:moveTo>
                        <a:pt x="2000" y="1098"/>
                      </a:moveTo>
                      <a:cubicBezTo>
                        <a:pt x="2000" y="1111"/>
                        <a:pt x="1989" y="1122"/>
                        <a:pt x="1976" y="1122"/>
                      </a:cubicBezTo>
                      <a:cubicBezTo>
                        <a:pt x="24" y="1122"/>
                        <a:pt x="24" y="1122"/>
                        <a:pt x="24" y="1122"/>
                      </a:cubicBezTo>
                      <a:cubicBezTo>
                        <a:pt x="11" y="1122"/>
                        <a:pt x="0" y="1111"/>
                        <a:pt x="0" y="1098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0"/>
                        <a:pt x="11" y="0"/>
                        <a:pt x="24" y="0"/>
                      </a:cubicBezTo>
                      <a:cubicBezTo>
                        <a:pt x="1976" y="0"/>
                        <a:pt x="1976" y="0"/>
                        <a:pt x="1976" y="0"/>
                      </a:cubicBezTo>
                      <a:cubicBezTo>
                        <a:pt x="1989" y="0"/>
                        <a:pt x="2000" y="10"/>
                        <a:pt x="2000" y="24"/>
                      </a:cubicBezTo>
                      <a:lnTo>
                        <a:pt x="2000" y="10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Freeform 8">
                  <a:extLst>
                    <a:ext uri="{FF2B5EF4-FFF2-40B4-BE49-F238E27FC236}">
                      <a16:creationId xmlns:a16="http://schemas.microsoft.com/office/drawing/2014/main" id="{FCF8FFA0-4EBE-431E-B6EB-5AE57FDA3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3214" y="3591961"/>
                  <a:ext cx="264849" cy="296483"/>
                </a:xfrm>
                <a:custGeom>
                  <a:avLst/>
                  <a:gdLst>
                    <a:gd name="T0" fmla="*/ 0 w 360"/>
                    <a:gd name="T1" fmla="*/ 403 h 403"/>
                    <a:gd name="T2" fmla="*/ 360 w 360"/>
                    <a:gd name="T3" fmla="*/ 305 h 403"/>
                    <a:gd name="T4" fmla="*/ 360 w 360"/>
                    <a:gd name="T5" fmla="*/ 0 h 403"/>
                    <a:gd name="T6" fmla="*/ 114 w 360"/>
                    <a:gd name="T7" fmla="*/ 24 h 403"/>
                    <a:gd name="T8" fmla="*/ 0 w 360"/>
                    <a:gd name="T9" fmla="*/ 403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0" h="403">
                      <a:moveTo>
                        <a:pt x="0" y="403"/>
                      </a:moveTo>
                      <a:lnTo>
                        <a:pt x="360" y="305"/>
                      </a:lnTo>
                      <a:lnTo>
                        <a:pt x="360" y="0"/>
                      </a:lnTo>
                      <a:lnTo>
                        <a:pt x="114" y="24"/>
                      </a:lnTo>
                      <a:lnTo>
                        <a:pt x="0" y="403"/>
                      </a:lnTo>
                      <a:close/>
                    </a:path>
                  </a:pathLst>
                </a:custGeom>
                <a:solidFill>
                  <a:srgbClr val="999A98"/>
                </a:solidFill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Freeform 9">
                  <a:extLst>
                    <a:ext uri="{FF2B5EF4-FFF2-40B4-BE49-F238E27FC236}">
                      <a16:creationId xmlns:a16="http://schemas.microsoft.com/office/drawing/2014/main" id="{664DC20A-2FD0-4F04-B763-BC3065C39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1138" y="3662588"/>
                  <a:ext cx="296483" cy="243514"/>
                </a:xfrm>
                <a:custGeom>
                  <a:avLst/>
                  <a:gdLst>
                    <a:gd name="T0" fmla="*/ 403 w 403"/>
                    <a:gd name="T1" fmla="*/ 331 h 331"/>
                    <a:gd name="T2" fmla="*/ 44 w 403"/>
                    <a:gd name="T3" fmla="*/ 258 h 331"/>
                    <a:gd name="T4" fmla="*/ 0 w 403"/>
                    <a:gd name="T5" fmla="*/ 7 h 331"/>
                    <a:gd name="T6" fmla="*/ 345 w 403"/>
                    <a:gd name="T7" fmla="*/ 0 h 331"/>
                    <a:gd name="T8" fmla="*/ 403 w 403"/>
                    <a:gd name="T9" fmla="*/ 331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3" h="331">
                      <a:moveTo>
                        <a:pt x="403" y="331"/>
                      </a:moveTo>
                      <a:lnTo>
                        <a:pt x="44" y="258"/>
                      </a:lnTo>
                      <a:lnTo>
                        <a:pt x="0" y="7"/>
                      </a:lnTo>
                      <a:lnTo>
                        <a:pt x="345" y="0"/>
                      </a:lnTo>
                      <a:lnTo>
                        <a:pt x="403" y="331"/>
                      </a:lnTo>
                      <a:close/>
                    </a:path>
                  </a:pathLst>
                </a:custGeom>
                <a:solidFill>
                  <a:srgbClr val="999A98"/>
                </a:solidFill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A66F67D-FAA5-40DF-BBE8-E6F9DDAA4A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9924" y="3900952"/>
                  <a:ext cx="3064152" cy="25013"/>
                </a:xfrm>
                <a:prstGeom prst="rect">
                  <a:avLst/>
                </a:prstGeom>
                <a:solidFill>
                  <a:srgbClr val="4747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Freeform 12">
                  <a:extLst>
                    <a:ext uri="{FF2B5EF4-FFF2-40B4-BE49-F238E27FC236}">
                      <a16:creationId xmlns:a16="http://schemas.microsoft.com/office/drawing/2014/main" id="{3A356631-15BA-4CE8-851D-B02E5DBF6D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9043" y="2432513"/>
                  <a:ext cx="466428" cy="747462"/>
                </a:xfrm>
                <a:custGeom>
                  <a:avLst/>
                  <a:gdLst>
                    <a:gd name="T0" fmla="*/ 466 w 466"/>
                    <a:gd name="T1" fmla="*/ 329 h 747"/>
                    <a:gd name="T2" fmla="*/ 306 w 466"/>
                    <a:gd name="T3" fmla="*/ 22 h 747"/>
                    <a:gd name="T4" fmla="*/ 131 w 466"/>
                    <a:gd name="T5" fmla="*/ 42 h 747"/>
                    <a:gd name="T6" fmla="*/ 5 w 466"/>
                    <a:gd name="T7" fmla="*/ 329 h 747"/>
                    <a:gd name="T8" fmla="*/ 112 w 466"/>
                    <a:gd name="T9" fmla="*/ 596 h 747"/>
                    <a:gd name="T10" fmla="*/ 131 w 466"/>
                    <a:gd name="T11" fmla="*/ 747 h 747"/>
                    <a:gd name="T12" fmla="*/ 350 w 466"/>
                    <a:gd name="T13" fmla="*/ 747 h 747"/>
                    <a:gd name="T14" fmla="*/ 364 w 466"/>
                    <a:gd name="T15" fmla="*/ 595 h 747"/>
                    <a:gd name="T16" fmla="*/ 466 w 466"/>
                    <a:gd name="T17" fmla="*/ 329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6" h="747">
                      <a:moveTo>
                        <a:pt x="466" y="329"/>
                      </a:moveTo>
                      <a:cubicBezTo>
                        <a:pt x="466" y="158"/>
                        <a:pt x="466" y="105"/>
                        <a:pt x="306" y="22"/>
                      </a:cubicBezTo>
                      <a:cubicBezTo>
                        <a:pt x="271" y="0"/>
                        <a:pt x="153" y="14"/>
                        <a:pt x="131" y="42"/>
                      </a:cubicBezTo>
                      <a:cubicBezTo>
                        <a:pt x="1" y="111"/>
                        <a:pt x="0" y="152"/>
                        <a:pt x="5" y="329"/>
                      </a:cubicBezTo>
                      <a:cubicBezTo>
                        <a:pt x="5" y="428"/>
                        <a:pt x="78" y="517"/>
                        <a:pt x="112" y="596"/>
                      </a:cubicBezTo>
                      <a:cubicBezTo>
                        <a:pt x="129" y="635"/>
                        <a:pt x="131" y="747"/>
                        <a:pt x="131" y="747"/>
                      </a:cubicBezTo>
                      <a:cubicBezTo>
                        <a:pt x="350" y="747"/>
                        <a:pt x="350" y="747"/>
                        <a:pt x="350" y="747"/>
                      </a:cubicBezTo>
                      <a:cubicBezTo>
                        <a:pt x="350" y="747"/>
                        <a:pt x="348" y="636"/>
                        <a:pt x="364" y="595"/>
                      </a:cubicBezTo>
                      <a:cubicBezTo>
                        <a:pt x="396" y="518"/>
                        <a:pt x="466" y="424"/>
                        <a:pt x="466" y="329"/>
                      </a:cubicBezTo>
                      <a:close/>
                    </a:path>
                  </a:pathLst>
                </a:custGeom>
                <a:noFill/>
                <a:ln w="1587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Freeform 13">
                  <a:extLst>
                    <a:ext uri="{FF2B5EF4-FFF2-40B4-BE49-F238E27FC236}">
                      <a16:creationId xmlns:a16="http://schemas.microsoft.com/office/drawing/2014/main" id="{A9671FAA-EB38-4E79-AEAF-BE143B13E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2229" y="2661313"/>
                  <a:ext cx="42670" cy="150817"/>
                </a:xfrm>
                <a:custGeom>
                  <a:avLst/>
                  <a:gdLst>
                    <a:gd name="T0" fmla="*/ 38 w 43"/>
                    <a:gd name="T1" fmla="*/ 77 h 151"/>
                    <a:gd name="T2" fmla="*/ 14 w 43"/>
                    <a:gd name="T3" fmla="*/ 150 h 151"/>
                    <a:gd name="T4" fmla="*/ 5 w 43"/>
                    <a:gd name="T5" fmla="*/ 74 h 151"/>
                    <a:gd name="T6" fmla="*/ 30 w 43"/>
                    <a:gd name="T7" fmla="*/ 1 h 151"/>
                    <a:gd name="T8" fmla="*/ 38 w 43"/>
                    <a:gd name="T9" fmla="*/ 7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51">
                      <a:moveTo>
                        <a:pt x="38" y="77"/>
                      </a:moveTo>
                      <a:cubicBezTo>
                        <a:pt x="34" y="118"/>
                        <a:pt x="23" y="151"/>
                        <a:pt x="14" y="150"/>
                      </a:cubicBezTo>
                      <a:cubicBezTo>
                        <a:pt x="4" y="149"/>
                        <a:pt x="0" y="115"/>
                        <a:pt x="5" y="74"/>
                      </a:cubicBezTo>
                      <a:cubicBezTo>
                        <a:pt x="9" y="33"/>
                        <a:pt x="20" y="0"/>
                        <a:pt x="30" y="1"/>
                      </a:cubicBezTo>
                      <a:cubicBezTo>
                        <a:pt x="39" y="2"/>
                        <a:pt x="43" y="36"/>
                        <a:pt x="38" y="77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id="{CA783888-2ACA-4644-8873-641599922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7408" y="2677498"/>
                  <a:ext cx="47820" cy="150817"/>
                </a:xfrm>
                <a:custGeom>
                  <a:avLst/>
                  <a:gdLst>
                    <a:gd name="T0" fmla="*/ 41 w 48"/>
                    <a:gd name="T1" fmla="*/ 72 h 151"/>
                    <a:gd name="T2" fmla="*/ 37 w 48"/>
                    <a:gd name="T3" fmla="*/ 149 h 151"/>
                    <a:gd name="T4" fmla="*/ 7 w 48"/>
                    <a:gd name="T5" fmla="*/ 78 h 151"/>
                    <a:gd name="T6" fmla="*/ 11 w 48"/>
                    <a:gd name="T7" fmla="*/ 2 h 151"/>
                    <a:gd name="T8" fmla="*/ 41 w 48"/>
                    <a:gd name="T9" fmla="*/ 72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51">
                      <a:moveTo>
                        <a:pt x="41" y="72"/>
                      </a:moveTo>
                      <a:cubicBezTo>
                        <a:pt x="48" y="113"/>
                        <a:pt x="46" y="147"/>
                        <a:pt x="37" y="149"/>
                      </a:cubicBezTo>
                      <a:cubicBezTo>
                        <a:pt x="28" y="151"/>
                        <a:pt x="14" y="119"/>
                        <a:pt x="7" y="78"/>
                      </a:cubicBezTo>
                      <a:cubicBezTo>
                        <a:pt x="0" y="38"/>
                        <a:pt x="2" y="3"/>
                        <a:pt x="11" y="2"/>
                      </a:cubicBezTo>
                      <a:cubicBezTo>
                        <a:pt x="20" y="0"/>
                        <a:pt x="33" y="32"/>
                        <a:pt x="41" y="72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E3A8381B-5E8C-4EFB-ABE3-2BC41A436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329" y="2432513"/>
                  <a:ext cx="481142" cy="562068"/>
                </a:xfrm>
                <a:custGeom>
                  <a:avLst/>
                  <a:gdLst>
                    <a:gd name="T0" fmla="*/ 321 w 481"/>
                    <a:gd name="T1" fmla="*/ 22 h 562"/>
                    <a:gd name="T2" fmla="*/ 142 w 481"/>
                    <a:gd name="T3" fmla="*/ 38 h 562"/>
                    <a:gd name="T4" fmla="*/ 16 w 481"/>
                    <a:gd name="T5" fmla="*/ 315 h 562"/>
                    <a:gd name="T6" fmla="*/ 45 w 481"/>
                    <a:gd name="T7" fmla="*/ 400 h 562"/>
                    <a:gd name="T8" fmla="*/ 114 w 481"/>
                    <a:gd name="T9" fmla="*/ 522 h 562"/>
                    <a:gd name="T10" fmla="*/ 157 w 481"/>
                    <a:gd name="T11" fmla="*/ 538 h 562"/>
                    <a:gd name="T12" fmla="*/ 181 w 481"/>
                    <a:gd name="T13" fmla="*/ 484 h 562"/>
                    <a:gd name="T14" fmla="*/ 181 w 481"/>
                    <a:gd name="T15" fmla="*/ 546 h 562"/>
                    <a:gd name="T16" fmla="*/ 230 w 481"/>
                    <a:gd name="T17" fmla="*/ 556 h 562"/>
                    <a:gd name="T18" fmla="*/ 236 w 481"/>
                    <a:gd name="T19" fmla="*/ 534 h 562"/>
                    <a:gd name="T20" fmla="*/ 271 w 481"/>
                    <a:gd name="T21" fmla="*/ 560 h 562"/>
                    <a:gd name="T22" fmla="*/ 296 w 481"/>
                    <a:gd name="T23" fmla="*/ 560 h 562"/>
                    <a:gd name="T24" fmla="*/ 304 w 481"/>
                    <a:gd name="T25" fmla="*/ 560 h 562"/>
                    <a:gd name="T26" fmla="*/ 320 w 481"/>
                    <a:gd name="T27" fmla="*/ 496 h 562"/>
                    <a:gd name="T28" fmla="*/ 342 w 481"/>
                    <a:gd name="T29" fmla="*/ 559 h 562"/>
                    <a:gd name="T30" fmla="*/ 379 w 481"/>
                    <a:gd name="T31" fmla="*/ 528 h 562"/>
                    <a:gd name="T32" fmla="*/ 459 w 481"/>
                    <a:gd name="T33" fmla="*/ 394 h 562"/>
                    <a:gd name="T34" fmla="*/ 481 w 481"/>
                    <a:gd name="T35" fmla="*/ 306 h 562"/>
                    <a:gd name="T36" fmla="*/ 321 w 481"/>
                    <a:gd name="T37" fmla="*/ 2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81" h="562">
                      <a:moveTo>
                        <a:pt x="321" y="22"/>
                      </a:moveTo>
                      <a:cubicBezTo>
                        <a:pt x="286" y="0"/>
                        <a:pt x="164" y="10"/>
                        <a:pt x="142" y="38"/>
                      </a:cubicBezTo>
                      <a:cubicBezTo>
                        <a:pt x="12" y="107"/>
                        <a:pt x="0" y="141"/>
                        <a:pt x="16" y="315"/>
                      </a:cubicBezTo>
                      <a:cubicBezTo>
                        <a:pt x="18" y="339"/>
                        <a:pt x="38" y="377"/>
                        <a:pt x="45" y="400"/>
                      </a:cubicBezTo>
                      <a:cubicBezTo>
                        <a:pt x="61" y="451"/>
                        <a:pt x="81" y="483"/>
                        <a:pt x="114" y="522"/>
                      </a:cubicBezTo>
                      <a:cubicBezTo>
                        <a:pt x="130" y="528"/>
                        <a:pt x="144" y="534"/>
                        <a:pt x="157" y="538"/>
                      </a:cubicBezTo>
                      <a:cubicBezTo>
                        <a:pt x="181" y="484"/>
                        <a:pt x="181" y="484"/>
                        <a:pt x="181" y="484"/>
                      </a:cubicBezTo>
                      <a:cubicBezTo>
                        <a:pt x="181" y="546"/>
                        <a:pt x="181" y="546"/>
                        <a:pt x="181" y="546"/>
                      </a:cubicBezTo>
                      <a:cubicBezTo>
                        <a:pt x="196" y="551"/>
                        <a:pt x="214" y="554"/>
                        <a:pt x="230" y="556"/>
                      </a:cubicBezTo>
                      <a:cubicBezTo>
                        <a:pt x="236" y="534"/>
                        <a:pt x="236" y="534"/>
                        <a:pt x="236" y="534"/>
                      </a:cubicBezTo>
                      <a:cubicBezTo>
                        <a:pt x="271" y="560"/>
                        <a:pt x="271" y="560"/>
                        <a:pt x="271" y="560"/>
                      </a:cubicBezTo>
                      <a:cubicBezTo>
                        <a:pt x="293" y="562"/>
                        <a:pt x="289" y="560"/>
                        <a:pt x="296" y="560"/>
                      </a:cubicBezTo>
                      <a:cubicBezTo>
                        <a:pt x="299" y="560"/>
                        <a:pt x="301" y="560"/>
                        <a:pt x="304" y="560"/>
                      </a:cubicBezTo>
                      <a:cubicBezTo>
                        <a:pt x="320" y="496"/>
                        <a:pt x="320" y="496"/>
                        <a:pt x="320" y="496"/>
                      </a:cubicBezTo>
                      <a:cubicBezTo>
                        <a:pt x="342" y="559"/>
                        <a:pt x="342" y="559"/>
                        <a:pt x="342" y="559"/>
                      </a:cubicBezTo>
                      <a:cubicBezTo>
                        <a:pt x="360" y="558"/>
                        <a:pt x="330" y="553"/>
                        <a:pt x="379" y="528"/>
                      </a:cubicBezTo>
                      <a:cubicBezTo>
                        <a:pt x="410" y="489"/>
                        <a:pt x="446" y="444"/>
                        <a:pt x="459" y="394"/>
                      </a:cubicBezTo>
                      <a:cubicBezTo>
                        <a:pt x="464" y="374"/>
                        <a:pt x="481" y="327"/>
                        <a:pt x="481" y="306"/>
                      </a:cubicBezTo>
                      <a:cubicBezTo>
                        <a:pt x="481" y="135"/>
                        <a:pt x="481" y="105"/>
                        <a:pt x="321" y="22"/>
                      </a:cubicBezTo>
                      <a:close/>
                    </a:path>
                  </a:pathLst>
                </a:custGeom>
                <a:solidFill>
                  <a:srgbClr val="474746"/>
                </a:solidFill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id="{56A6F903-F2EE-474E-9006-6186AE8408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4056" y="3041665"/>
                  <a:ext cx="442150" cy="144195"/>
                </a:xfrm>
                <a:custGeom>
                  <a:avLst/>
                  <a:gdLst>
                    <a:gd name="T0" fmla="*/ 412 w 442"/>
                    <a:gd name="T1" fmla="*/ 144 h 144"/>
                    <a:gd name="T2" fmla="*/ 30 w 442"/>
                    <a:gd name="T3" fmla="*/ 144 h 144"/>
                    <a:gd name="T4" fmla="*/ 30 w 442"/>
                    <a:gd name="T5" fmla="*/ 11 h 144"/>
                    <a:gd name="T6" fmla="*/ 412 w 442"/>
                    <a:gd name="T7" fmla="*/ 11 h 144"/>
                    <a:gd name="T8" fmla="*/ 412 w 442"/>
                    <a:gd name="T9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2" h="144">
                      <a:moveTo>
                        <a:pt x="412" y="144"/>
                      </a:moveTo>
                      <a:cubicBezTo>
                        <a:pt x="30" y="144"/>
                        <a:pt x="30" y="144"/>
                        <a:pt x="30" y="144"/>
                      </a:cubicBezTo>
                      <a:cubicBezTo>
                        <a:pt x="30" y="144"/>
                        <a:pt x="0" y="35"/>
                        <a:pt x="30" y="11"/>
                      </a:cubicBezTo>
                      <a:cubicBezTo>
                        <a:pt x="105" y="0"/>
                        <a:pt x="345" y="8"/>
                        <a:pt x="412" y="11"/>
                      </a:cubicBezTo>
                      <a:cubicBezTo>
                        <a:pt x="442" y="35"/>
                        <a:pt x="412" y="144"/>
                        <a:pt x="412" y="144"/>
                      </a:cubicBezTo>
                      <a:close/>
                    </a:path>
                  </a:pathLst>
                </a:custGeom>
                <a:solidFill>
                  <a:srgbClr val="F7A028"/>
                </a:solidFill>
                <a:ln w="22225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Freeform 22">
                  <a:extLst>
                    <a:ext uri="{FF2B5EF4-FFF2-40B4-BE49-F238E27FC236}">
                      <a16:creationId xmlns:a16="http://schemas.microsoft.com/office/drawing/2014/main" id="{575FFFF5-724F-4A8C-847A-7C52582189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5940" y="3155697"/>
                  <a:ext cx="1609691" cy="762911"/>
                </a:xfrm>
                <a:custGeom>
                  <a:avLst/>
                  <a:gdLst>
                    <a:gd name="T0" fmla="*/ 1591 w 1609"/>
                    <a:gd name="T1" fmla="*/ 575 h 772"/>
                    <a:gd name="T2" fmla="*/ 1307 w 1609"/>
                    <a:gd name="T3" fmla="*/ 104 h 772"/>
                    <a:gd name="T4" fmla="*/ 1278 w 1609"/>
                    <a:gd name="T5" fmla="*/ 71 h 772"/>
                    <a:gd name="T6" fmla="*/ 827 w 1609"/>
                    <a:gd name="T7" fmla="*/ 0 h 772"/>
                    <a:gd name="T8" fmla="*/ 366 w 1609"/>
                    <a:gd name="T9" fmla="*/ 79 h 772"/>
                    <a:gd name="T10" fmla="*/ 17 w 1609"/>
                    <a:gd name="T11" fmla="*/ 579 h 772"/>
                    <a:gd name="T12" fmla="*/ 4 w 1609"/>
                    <a:gd name="T13" fmla="*/ 639 h 772"/>
                    <a:gd name="T14" fmla="*/ 38 w 1609"/>
                    <a:gd name="T15" fmla="*/ 691 h 772"/>
                    <a:gd name="T16" fmla="*/ 77 w 1609"/>
                    <a:gd name="T17" fmla="*/ 718 h 772"/>
                    <a:gd name="T18" fmla="*/ 150 w 1609"/>
                    <a:gd name="T19" fmla="*/ 734 h 772"/>
                    <a:gd name="T20" fmla="*/ 212 w 1609"/>
                    <a:gd name="T21" fmla="*/ 693 h 772"/>
                    <a:gd name="T22" fmla="*/ 376 w 1609"/>
                    <a:gd name="T23" fmla="*/ 456 h 772"/>
                    <a:gd name="T24" fmla="*/ 413 w 1609"/>
                    <a:gd name="T25" fmla="*/ 757 h 772"/>
                    <a:gd name="T26" fmla="*/ 1211 w 1609"/>
                    <a:gd name="T27" fmla="*/ 757 h 772"/>
                    <a:gd name="T28" fmla="*/ 1211 w 1609"/>
                    <a:gd name="T29" fmla="*/ 772 h 772"/>
                    <a:gd name="T30" fmla="*/ 1257 w 1609"/>
                    <a:gd name="T31" fmla="*/ 458 h 772"/>
                    <a:gd name="T32" fmla="*/ 1406 w 1609"/>
                    <a:gd name="T33" fmla="*/ 706 h 772"/>
                    <a:gd name="T34" fmla="*/ 1456 w 1609"/>
                    <a:gd name="T35" fmla="*/ 742 h 772"/>
                    <a:gd name="T36" fmla="*/ 1517 w 1609"/>
                    <a:gd name="T37" fmla="*/ 733 h 772"/>
                    <a:gd name="T38" fmla="*/ 1558 w 1609"/>
                    <a:gd name="T39" fmla="*/ 708 h 772"/>
                    <a:gd name="T40" fmla="*/ 1602 w 1609"/>
                    <a:gd name="T41" fmla="*/ 649 h 772"/>
                    <a:gd name="T42" fmla="*/ 1591 w 1609"/>
                    <a:gd name="T43" fmla="*/ 575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09" h="772">
                      <a:moveTo>
                        <a:pt x="1591" y="575"/>
                      </a:moveTo>
                      <a:cubicBezTo>
                        <a:pt x="1307" y="104"/>
                        <a:pt x="1307" y="104"/>
                        <a:pt x="1307" y="104"/>
                      </a:cubicBezTo>
                      <a:cubicBezTo>
                        <a:pt x="1306" y="98"/>
                        <a:pt x="1278" y="71"/>
                        <a:pt x="1278" y="71"/>
                      </a:cubicBezTo>
                      <a:cubicBezTo>
                        <a:pt x="1209" y="30"/>
                        <a:pt x="1033" y="0"/>
                        <a:pt x="827" y="0"/>
                      </a:cubicBezTo>
                      <a:cubicBezTo>
                        <a:pt x="609" y="0"/>
                        <a:pt x="425" y="33"/>
                        <a:pt x="366" y="79"/>
                      </a:cubicBezTo>
                      <a:cubicBezTo>
                        <a:pt x="17" y="579"/>
                        <a:pt x="17" y="579"/>
                        <a:pt x="17" y="579"/>
                      </a:cubicBezTo>
                      <a:cubicBezTo>
                        <a:pt x="5" y="596"/>
                        <a:pt x="0" y="617"/>
                        <a:pt x="4" y="639"/>
                      </a:cubicBezTo>
                      <a:cubicBezTo>
                        <a:pt x="8" y="661"/>
                        <a:pt x="21" y="679"/>
                        <a:pt x="38" y="691"/>
                      </a:cubicBezTo>
                      <a:cubicBezTo>
                        <a:pt x="77" y="718"/>
                        <a:pt x="77" y="718"/>
                        <a:pt x="77" y="718"/>
                      </a:cubicBezTo>
                      <a:cubicBezTo>
                        <a:pt x="98" y="732"/>
                        <a:pt x="123" y="738"/>
                        <a:pt x="150" y="734"/>
                      </a:cubicBezTo>
                      <a:cubicBezTo>
                        <a:pt x="176" y="729"/>
                        <a:pt x="198" y="714"/>
                        <a:pt x="212" y="693"/>
                      </a:cubicBezTo>
                      <a:cubicBezTo>
                        <a:pt x="376" y="456"/>
                        <a:pt x="376" y="456"/>
                        <a:pt x="376" y="456"/>
                      </a:cubicBezTo>
                      <a:cubicBezTo>
                        <a:pt x="413" y="757"/>
                        <a:pt x="413" y="757"/>
                        <a:pt x="413" y="757"/>
                      </a:cubicBezTo>
                      <a:cubicBezTo>
                        <a:pt x="1211" y="757"/>
                        <a:pt x="1211" y="757"/>
                        <a:pt x="1211" y="757"/>
                      </a:cubicBezTo>
                      <a:cubicBezTo>
                        <a:pt x="1211" y="772"/>
                        <a:pt x="1211" y="772"/>
                        <a:pt x="1211" y="772"/>
                      </a:cubicBezTo>
                      <a:cubicBezTo>
                        <a:pt x="1257" y="458"/>
                        <a:pt x="1257" y="458"/>
                        <a:pt x="1257" y="458"/>
                      </a:cubicBezTo>
                      <a:cubicBezTo>
                        <a:pt x="1406" y="706"/>
                        <a:pt x="1406" y="706"/>
                        <a:pt x="1406" y="706"/>
                      </a:cubicBezTo>
                      <a:cubicBezTo>
                        <a:pt x="1417" y="723"/>
                        <a:pt x="1434" y="737"/>
                        <a:pt x="1456" y="742"/>
                      </a:cubicBezTo>
                      <a:cubicBezTo>
                        <a:pt x="1477" y="748"/>
                        <a:pt x="1499" y="744"/>
                        <a:pt x="1517" y="733"/>
                      </a:cubicBezTo>
                      <a:cubicBezTo>
                        <a:pt x="1558" y="708"/>
                        <a:pt x="1558" y="708"/>
                        <a:pt x="1558" y="708"/>
                      </a:cubicBezTo>
                      <a:cubicBezTo>
                        <a:pt x="1579" y="696"/>
                        <a:pt x="1596" y="675"/>
                        <a:pt x="1602" y="649"/>
                      </a:cubicBezTo>
                      <a:cubicBezTo>
                        <a:pt x="1609" y="622"/>
                        <a:pt x="1604" y="596"/>
                        <a:pt x="1591" y="575"/>
                      </a:cubicBezTo>
                      <a:close/>
                    </a:path>
                  </a:pathLst>
                </a:custGeom>
                <a:solidFill>
                  <a:srgbClr val="F7A028"/>
                </a:solidFill>
                <a:ln w="19050">
                  <a:solidFill>
                    <a:srgbClr val="474746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830C505-83B1-4AD1-AC5E-B71BE2FB6911}"/>
                  </a:ext>
                </a:extLst>
              </p:cNvPr>
              <p:cNvGrpSpPr/>
              <p:nvPr/>
            </p:nvGrpSpPr>
            <p:grpSpPr>
              <a:xfrm>
                <a:off x="3166168" y="2442375"/>
                <a:ext cx="265971" cy="166447"/>
                <a:chOff x="3608372" y="2738608"/>
                <a:chExt cx="246063" cy="153988"/>
              </a:xfrm>
            </p:grpSpPr>
            <p:sp>
              <p:nvSpPr>
                <p:cNvPr id="46" name="Freeform 353">
                  <a:extLst>
                    <a:ext uri="{FF2B5EF4-FFF2-40B4-BE49-F238E27FC236}">
                      <a16:creationId xmlns:a16="http://schemas.microsoft.com/office/drawing/2014/main" id="{115D269B-3736-43FE-99BA-6604EBA32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8372" y="2738608"/>
                  <a:ext cx="246063" cy="153988"/>
                </a:xfrm>
                <a:custGeom>
                  <a:avLst/>
                  <a:gdLst>
                    <a:gd name="T0" fmla="*/ 155 w 155"/>
                    <a:gd name="T1" fmla="*/ 49 h 97"/>
                    <a:gd name="T2" fmla="*/ 155 w 155"/>
                    <a:gd name="T3" fmla="*/ 97 h 97"/>
                    <a:gd name="T4" fmla="*/ 0 w 155"/>
                    <a:gd name="T5" fmla="*/ 97 h 97"/>
                    <a:gd name="T6" fmla="*/ 0 w 155"/>
                    <a:gd name="T7" fmla="*/ 0 h 97"/>
                    <a:gd name="T8" fmla="*/ 155 w 155"/>
                    <a:gd name="T9" fmla="*/ 0 h 97"/>
                    <a:gd name="T10" fmla="*/ 155 w 155"/>
                    <a:gd name="T11" fmla="*/ 49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" h="97">
                      <a:moveTo>
                        <a:pt x="155" y="49"/>
                      </a:moveTo>
                      <a:lnTo>
                        <a:pt x="155" y="97"/>
                      </a:lnTo>
                      <a:lnTo>
                        <a:pt x="0" y="97"/>
                      </a:lnTo>
                      <a:lnTo>
                        <a:pt x="0" y="0"/>
                      </a:lnTo>
                      <a:lnTo>
                        <a:pt x="155" y="0"/>
                      </a:lnTo>
                      <a:lnTo>
                        <a:pt x="155" y="49"/>
                      </a:lnTo>
                    </a:path>
                  </a:pathLst>
                </a:custGeom>
                <a:noFill/>
                <a:ln w="15875" cap="rnd">
                  <a:solidFill>
                    <a:srgbClr val="4747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Freeform 354">
                  <a:extLst>
                    <a:ext uri="{FF2B5EF4-FFF2-40B4-BE49-F238E27FC236}">
                      <a16:creationId xmlns:a16="http://schemas.microsoft.com/office/drawing/2014/main" id="{5101058F-EAAC-4541-898A-D88A9E73DB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8372" y="2738608"/>
                  <a:ext cx="246063" cy="74613"/>
                </a:xfrm>
                <a:custGeom>
                  <a:avLst/>
                  <a:gdLst>
                    <a:gd name="T0" fmla="*/ 0 w 155"/>
                    <a:gd name="T1" fmla="*/ 0 h 47"/>
                    <a:gd name="T2" fmla="*/ 78 w 155"/>
                    <a:gd name="T3" fmla="*/ 47 h 47"/>
                    <a:gd name="T4" fmla="*/ 155 w 155"/>
                    <a:gd name="T5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" h="47">
                      <a:moveTo>
                        <a:pt x="0" y="0"/>
                      </a:moveTo>
                      <a:lnTo>
                        <a:pt x="78" y="47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15875" cap="rnd">
                  <a:solidFill>
                    <a:srgbClr val="4747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8" name="Shape 301">
            <a:extLst>
              <a:ext uri="{FF2B5EF4-FFF2-40B4-BE49-F238E27FC236}">
                <a16:creationId xmlns:a16="http://schemas.microsoft.com/office/drawing/2014/main" id="{771D55A9-C2F7-4F41-8A9A-0503E2B070F8}"/>
              </a:ext>
            </a:extLst>
          </p:cNvPr>
          <p:cNvSpPr txBox="1"/>
          <p:nvPr/>
        </p:nvSpPr>
        <p:spPr>
          <a:xfrm>
            <a:off x="4736185" y="3681754"/>
            <a:ext cx="169589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8575" algn="ctr" defTabSz="914400">
              <a:buClr>
                <a:srgbClr val="474746"/>
              </a:buClr>
              <a:buSzPct val="25000"/>
            </a:pPr>
            <a:r>
              <a:rPr lang="en-US" sz="1200" kern="0" dirty="0">
                <a:solidFill>
                  <a:srgbClr val="474746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You turn on service discovery during deployment — service creation</a:t>
            </a:r>
          </a:p>
        </p:txBody>
      </p:sp>
      <p:sp>
        <p:nvSpPr>
          <p:cNvPr id="69" name="Shape 301">
            <a:extLst>
              <a:ext uri="{FF2B5EF4-FFF2-40B4-BE49-F238E27FC236}">
                <a16:creationId xmlns:a16="http://schemas.microsoft.com/office/drawing/2014/main" id="{8C4A9A35-C32F-4D7B-AE27-0B515C84714B}"/>
              </a:ext>
            </a:extLst>
          </p:cNvPr>
          <p:cNvSpPr txBox="1"/>
          <p:nvPr/>
        </p:nvSpPr>
        <p:spPr>
          <a:xfrm>
            <a:off x="2677696" y="2750490"/>
            <a:ext cx="1695894" cy="341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85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DEV</a:t>
            </a:r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474746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70" name="Shape 301">
            <a:extLst>
              <a:ext uri="{FF2B5EF4-FFF2-40B4-BE49-F238E27FC236}">
                <a16:creationId xmlns:a16="http://schemas.microsoft.com/office/drawing/2014/main" id="{DC6DA7CE-D527-4B83-95B1-11A8F0E452AC}"/>
              </a:ext>
            </a:extLst>
          </p:cNvPr>
          <p:cNvSpPr txBox="1"/>
          <p:nvPr/>
        </p:nvSpPr>
        <p:spPr>
          <a:xfrm>
            <a:off x="4736184" y="2750490"/>
            <a:ext cx="1695894" cy="341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85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ct val="250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OPS</a:t>
            </a:r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474746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28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ECS service discovery is powered by Route 53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4F4901-7AA6-4DAF-9B0C-73B12DF4C973}"/>
              </a:ext>
            </a:extLst>
          </p:cNvPr>
          <p:cNvGrpSpPr/>
          <p:nvPr/>
        </p:nvGrpSpPr>
        <p:grpSpPr>
          <a:xfrm>
            <a:off x="393518" y="1321115"/>
            <a:ext cx="8356964" cy="3119708"/>
            <a:chOff x="356615" y="1321115"/>
            <a:chExt cx="8356964" cy="3119708"/>
          </a:xfrm>
        </p:grpSpPr>
        <p:sp>
          <p:nvSpPr>
            <p:cNvPr id="31" name="TextBox 30"/>
            <p:cNvSpPr txBox="1"/>
            <p:nvPr/>
          </p:nvSpPr>
          <p:spPr>
            <a:xfrm>
              <a:off x="356615" y="3240494"/>
              <a:ext cx="4132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" charset="0"/>
                  <a:ea typeface="Amazon Ember" charset="0"/>
                  <a:cs typeface="Amazon Ember" charset="0"/>
                </a:rPr>
                <a:t>ECS updates service registry based </a:t>
              </a:r>
              <a:br>
                <a:rPr lang="en-US" dirty="0">
                  <a:latin typeface="Amazon Ember" charset="0"/>
                  <a:ea typeface="Amazon Ember" charset="0"/>
                  <a:cs typeface="Amazon Ember" charset="0"/>
                </a:rPr>
              </a:br>
              <a:r>
                <a:rPr lang="en-US" dirty="0">
                  <a:latin typeface="Amazon Ember" charset="0"/>
                  <a:ea typeface="Amazon Ember" charset="0"/>
                  <a:cs typeface="Amazon Ember" charset="0"/>
                </a:rPr>
                <a:t>on naming convention, task registrations, de-registrations </a:t>
              </a:r>
              <a:br>
                <a:rPr lang="en-US" dirty="0">
                  <a:latin typeface="Amazon Ember" charset="0"/>
                  <a:ea typeface="Amazon Ember" charset="0"/>
                  <a:cs typeface="Amazon Ember" charset="0"/>
                </a:rPr>
              </a:br>
              <a:r>
                <a:rPr lang="en-US" dirty="0">
                  <a:latin typeface="Amazon Ember" charset="0"/>
                  <a:ea typeface="Amazon Ember" charset="0"/>
                  <a:cs typeface="Amazon Ember" charset="0"/>
                </a:rPr>
                <a:t>and health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81143" y="3240494"/>
              <a:ext cx="4132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mazon Ember" charset="0"/>
                  <a:ea typeface="Amazon Ember" charset="0"/>
                  <a:cs typeface="Amazon Ember" charset="0"/>
                </a:rPr>
                <a:t>Route 53 provides Service Registry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9D57389-F968-4D78-96C1-1D284357BDA2}"/>
                </a:ext>
              </a:extLst>
            </p:cNvPr>
            <p:cNvGrpSpPr/>
            <p:nvPr/>
          </p:nvGrpSpPr>
          <p:grpSpPr>
            <a:xfrm>
              <a:off x="581769" y="1321115"/>
              <a:ext cx="7980463" cy="1874270"/>
              <a:chOff x="731551" y="1022350"/>
              <a:chExt cx="7980463" cy="187427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52BFB95-28D2-42E7-AAE1-21994E5456AF}"/>
                  </a:ext>
                </a:extLst>
              </p:cNvPr>
              <p:cNvGrpSpPr/>
              <p:nvPr/>
            </p:nvGrpSpPr>
            <p:grpSpPr>
              <a:xfrm>
                <a:off x="5081546" y="1022350"/>
                <a:ext cx="3630468" cy="1874270"/>
                <a:chOff x="5081546" y="1022350"/>
                <a:chExt cx="3630468" cy="187427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C1C60CB-6115-4EFC-8841-7923C4D93EDB}"/>
                    </a:ext>
                  </a:extLst>
                </p:cNvPr>
                <p:cNvGrpSpPr/>
                <p:nvPr/>
              </p:nvGrpSpPr>
              <p:grpSpPr>
                <a:xfrm>
                  <a:off x="5081546" y="1022350"/>
                  <a:ext cx="3118040" cy="1438404"/>
                  <a:chOff x="4752182" y="1917853"/>
                  <a:chExt cx="1171568" cy="540464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776614" y="2055095"/>
                    <a:ext cx="1122704" cy="265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>
                        <a:latin typeface="Amazon Ember Light" panose="02000000000000000000" pitchFamily="2" charset="0"/>
                        <a:ea typeface="Amazon Ember Light" panose="02000000000000000000" pitchFamily="2" charset="0"/>
                      </a:rPr>
                      <a:t>Route 53</a:t>
                    </a: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4752182" y="1917853"/>
                    <a:ext cx="1171568" cy="540464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pic>
              <p:nvPicPr>
                <p:cNvPr id="11" name="Picture 10" descr="Route-53-Hosted-Zone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87157" y="1871763"/>
                  <a:ext cx="1024857" cy="1024857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E5C1C87-ED2B-436D-BC84-9973BBAE9FCC}"/>
                  </a:ext>
                </a:extLst>
              </p:cNvPr>
              <p:cNvGrpSpPr/>
              <p:nvPr/>
            </p:nvGrpSpPr>
            <p:grpSpPr>
              <a:xfrm>
                <a:off x="731551" y="1022350"/>
                <a:ext cx="3460512" cy="1844291"/>
                <a:chOff x="731551" y="1022350"/>
                <a:chExt cx="3460512" cy="1844291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B9C2C75-A62D-490E-978C-48025A2B5EE8}"/>
                    </a:ext>
                  </a:extLst>
                </p:cNvPr>
                <p:cNvGrpSpPr/>
                <p:nvPr/>
              </p:nvGrpSpPr>
              <p:grpSpPr>
                <a:xfrm>
                  <a:off x="731551" y="1022350"/>
                  <a:ext cx="3118040" cy="1438404"/>
                  <a:chOff x="2949513" y="1917853"/>
                  <a:chExt cx="1171568" cy="540464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2949513" y="1917853"/>
                    <a:ext cx="1171568" cy="540464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949513" y="2055095"/>
                    <a:ext cx="1171568" cy="2659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>
                        <a:latin typeface="Amazon Ember Light" panose="02000000000000000000" pitchFamily="2" charset="0"/>
                        <a:ea typeface="Amazon Ember Light" panose="02000000000000000000" pitchFamily="2" charset="0"/>
                      </a:rPr>
                      <a:t>ECS</a:t>
                    </a:r>
                  </a:p>
                </p:txBody>
              </p:sp>
            </p:grpSp>
            <p:pic>
              <p:nvPicPr>
                <p:cNvPr id="5" name="Content Placeholder 5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37404" y="1901741"/>
                  <a:ext cx="1054659" cy="964900"/>
                </a:xfrm>
                <a:prstGeom prst="rect">
                  <a:avLst/>
                </a:prstGeom>
                <a:noFill/>
              </p:spPr>
            </p:pic>
          </p:grpSp>
          <p:cxnSp>
            <p:nvCxnSpPr>
              <p:cNvPr id="21" name="Straight Arrow Connector 20"/>
              <p:cNvCxnSpPr>
                <a:cxnSpLocks/>
              </p:cNvCxnSpPr>
              <p:nvPr/>
            </p:nvCxnSpPr>
            <p:spPr>
              <a:xfrm>
                <a:off x="4061350" y="1738777"/>
                <a:ext cx="808436" cy="555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4483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B8B14A-9B51-5C44-B0DA-E3A2F296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BFD0AE-AA27-FA43-86B1-BF782D84720B}"/>
              </a:ext>
            </a:extLst>
          </p:cNvPr>
          <p:cNvSpPr/>
          <p:nvPr/>
        </p:nvSpPr>
        <p:spPr>
          <a:xfrm>
            <a:off x="411647" y="2925096"/>
            <a:ext cx="3976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servicediscovery.ranman.com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9378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Enables these use cases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D2C1A-442B-41A0-B2CD-357D7F26FFCB}"/>
              </a:ext>
            </a:extLst>
          </p:cNvPr>
          <p:cNvSpPr/>
          <p:nvPr/>
        </p:nvSpPr>
        <p:spPr>
          <a:xfrm>
            <a:off x="0" y="-5773446"/>
            <a:ext cx="30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51931-9960-4E98-B3D8-DB77A06E4333}"/>
              </a:ext>
            </a:extLst>
          </p:cNvPr>
          <p:cNvSpPr/>
          <p:nvPr/>
        </p:nvSpPr>
        <p:spPr>
          <a:xfrm>
            <a:off x="3048000" y="-5773446"/>
            <a:ext cx="3048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5E19-8475-4577-A68A-9D3C749E400B}"/>
              </a:ext>
            </a:extLst>
          </p:cNvPr>
          <p:cNvSpPr/>
          <p:nvPr/>
        </p:nvSpPr>
        <p:spPr>
          <a:xfrm>
            <a:off x="6096000" y="-5773446"/>
            <a:ext cx="3048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EEBCD-911F-4011-A79E-437F4D82B904}"/>
              </a:ext>
            </a:extLst>
          </p:cNvPr>
          <p:cNvSpPr txBox="1"/>
          <p:nvPr/>
        </p:nvSpPr>
        <p:spPr>
          <a:xfrm>
            <a:off x="1788319" y="1162923"/>
            <a:ext cx="35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mazon Ember Light" panose="02000000000000000000" pitchFamily="2" charset="0"/>
                <a:ea typeface="Amazon Ember Light" panose="02000000000000000000" pitchFamily="2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9AA19-F7AD-45C3-9639-45D1C443E260}"/>
              </a:ext>
            </a:extLst>
          </p:cNvPr>
          <p:cNvCxnSpPr>
            <a:cxnSpLocks/>
          </p:cNvCxnSpPr>
          <p:nvPr/>
        </p:nvCxnSpPr>
        <p:spPr>
          <a:xfrm>
            <a:off x="1611357" y="1973179"/>
            <a:ext cx="7063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294D5-207E-4841-A779-8BAADC8E53FC}"/>
              </a:ext>
            </a:extLst>
          </p:cNvPr>
          <p:cNvSpPr/>
          <p:nvPr/>
        </p:nvSpPr>
        <p:spPr>
          <a:xfrm>
            <a:off x="797147" y="2075549"/>
            <a:ext cx="2334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Blue green deployments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CFB1FAC-9732-4333-83DA-A8DD74BE19E1}"/>
              </a:ext>
            </a:extLst>
          </p:cNvPr>
          <p:cNvSpPr txBox="1">
            <a:spLocks/>
          </p:cNvSpPr>
          <p:nvPr/>
        </p:nvSpPr>
        <p:spPr>
          <a:xfrm>
            <a:off x="797147" y="2485697"/>
            <a:ext cx="2334768" cy="123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400" i="1" dirty="0" err="1"/>
              <a:t>myapp.</a:t>
            </a:r>
            <a:r>
              <a:rPr lang="en-US" sz="1400" i="1" u="sng" dirty="0" err="1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staging</a:t>
            </a:r>
            <a:r>
              <a:rPr lang="en-US" sz="1400" i="1" dirty="0" err="1"/>
              <a:t>.local</a:t>
            </a:r>
            <a:endParaRPr lang="en-US" sz="1400" i="1" dirty="0"/>
          </a:p>
          <a:p>
            <a:pPr marL="285750" indent="-285750">
              <a:buFont typeface="Arial" charset="0"/>
              <a:buChar char="•"/>
            </a:pPr>
            <a:r>
              <a:rPr lang="en-US" sz="1400" i="1" dirty="0" err="1"/>
              <a:t>myapp.</a:t>
            </a:r>
            <a:r>
              <a:rPr lang="en-US" sz="1400" i="1" u="sng" dirty="0" err="1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prod</a:t>
            </a:r>
            <a:r>
              <a:rPr lang="en-US" sz="1400" i="1" dirty="0" err="1"/>
              <a:t>.local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ym typeface="Wingdings"/>
              </a:rPr>
              <a:t>Private IP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ym typeface="Wingdings"/>
              </a:rPr>
              <a:t>a</a:t>
            </a:r>
            <a:r>
              <a:rPr lang="en-US" sz="1400" dirty="0"/>
              <a:t>bstract cluster details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94173C-EFE2-408C-9620-6FE0743901B6}"/>
              </a:ext>
            </a:extLst>
          </p:cNvPr>
          <p:cNvSpPr txBox="1"/>
          <p:nvPr/>
        </p:nvSpPr>
        <p:spPr>
          <a:xfrm>
            <a:off x="4395788" y="1162923"/>
            <a:ext cx="35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mazon Ember Light" panose="02000000000000000000" pitchFamily="2" charset="0"/>
                <a:ea typeface="Amazon Ember Light" panose="02000000000000000000" pitchFamily="2" charset="0"/>
              </a:rPr>
              <a:t>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BEB2BB-6188-4600-B3C3-52CA8AFA0F1F}"/>
              </a:ext>
            </a:extLst>
          </p:cNvPr>
          <p:cNvCxnSpPr/>
          <p:nvPr/>
        </p:nvCxnSpPr>
        <p:spPr>
          <a:xfrm>
            <a:off x="4218826" y="1973179"/>
            <a:ext cx="7063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090EB13-C237-4A28-A6D3-5F78CF4A89AD}"/>
              </a:ext>
            </a:extLst>
          </p:cNvPr>
          <p:cNvSpPr/>
          <p:nvPr/>
        </p:nvSpPr>
        <p:spPr>
          <a:xfrm>
            <a:off x="3404616" y="2075549"/>
            <a:ext cx="2334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Internal micro services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60800FAD-3E77-4DC0-B339-6956FC391D31}"/>
              </a:ext>
            </a:extLst>
          </p:cNvPr>
          <p:cNvSpPr txBox="1">
            <a:spLocks/>
          </p:cNvSpPr>
          <p:nvPr/>
        </p:nvSpPr>
        <p:spPr>
          <a:xfrm>
            <a:off x="3404616" y="2485697"/>
            <a:ext cx="2334768" cy="134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400" i="1" dirty="0" err="1"/>
              <a:t>web.myapp.local</a:t>
            </a:r>
            <a:endParaRPr lang="en-US" sz="1400" i="1" dirty="0"/>
          </a:p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Expose Private 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6609A5-F4C7-461E-8623-31E9B9011BF7}"/>
              </a:ext>
            </a:extLst>
          </p:cNvPr>
          <p:cNvSpPr txBox="1"/>
          <p:nvPr/>
        </p:nvSpPr>
        <p:spPr>
          <a:xfrm>
            <a:off x="7003257" y="1162923"/>
            <a:ext cx="35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mazon Ember Light" panose="02000000000000000000" pitchFamily="2" charset="0"/>
                <a:ea typeface="Amazon Ember Light" panose="02000000000000000000" pitchFamily="2" charset="0"/>
              </a:rPr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8A602-DA0F-49C4-9D65-F56A8B0E5675}"/>
              </a:ext>
            </a:extLst>
          </p:cNvPr>
          <p:cNvCxnSpPr/>
          <p:nvPr/>
        </p:nvCxnSpPr>
        <p:spPr>
          <a:xfrm>
            <a:off x="6826295" y="1973179"/>
            <a:ext cx="7063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259C5BF-C922-4FAE-A1D7-D65093D5BECE}"/>
              </a:ext>
            </a:extLst>
          </p:cNvPr>
          <p:cNvSpPr/>
          <p:nvPr/>
        </p:nvSpPr>
        <p:spPr>
          <a:xfrm>
            <a:off x="6012085" y="2075548"/>
            <a:ext cx="2334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External micro services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EEFFAC21-5DA0-41A5-BE2B-6B4C0FDE9DC3}"/>
              </a:ext>
            </a:extLst>
          </p:cNvPr>
          <p:cNvSpPr txBox="1">
            <a:spLocks/>
          </p:cNvSpPr>
          <p:nvPr/>
        </p:nvSpPr>
        <p:spPr>
          <a:xfrm>
            <a:off x="6012085" y="2480948"/>
            <a:ext cx="2334768" cy="123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web.myapp.mycompany.com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Expose public IP or ELB EIP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network + container health check</a:t>
            </a:r>
          </a:p>
        </p:txBody>
      </p:sp>
    </p:spTree>
    <p:extLst>
      <p:ext uri="{BB962C8B-B14F-4D97-AF65-F5344CB8AC3E}">
        <p14:creationId xmlns:p14="http://schemas.microsoft.com/office/powerpoint/2010/main" val="414420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Enables these use cases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D2C1A-442B-41A0-B2CD-357D7F26FFCB}"/>
              </a:ext>
            </a:extLst>
          </p:cNvPr>
          <p:cNvSpPr/>
          <p:nvPr/>
        </p:nvSpPr>
        <p:spPr>
          <a:xfrm>
            <a:off x="0" y="-5773446"/>
            <a:ext cx="30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451931-9960-4E98-B3D8-DB77A06E4333}"/>
              </a:ext>
            </a:extLst>
          </p:cNvPr>
          <p:cNvSpPr/>
          <p:nvPr/>
        </p:nvSpPr>
        <p:spPr>
          <a:xfrm>
            <a:off x="3048000" y="-5773446"/>
            <a:ext cx="3048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5E19-8475-4577-A68A-9D3C749E400B}"/>
              </a:ext>
            </a:extLst>
          </p:cNvPr>
          <p:cNvSpPr/>
          <p:nvPr/>
        </p:nvSpPr>
        <p:spPr>
          <a:xfrm>
            <a:off x="6096000" y="-5773446"/>
            <a:ext cx="3048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EEBCD-911F-4011-A79E-437F4D82B904}"/>
              </a:ext>
            </a:extLst>
          </p:cNvPr>
          <p:cNvSpPr txBox="1"/>
          <p:nvPr/>
        </p:nvSpPr>
        <p:spPr>
          <a:xfrm>
            <a:off x="1788319" y="1162923"/>
            <a:ext cx="35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mazon Ember Light" panose="02000000000000000000" pitchFamily="2" charset="0"/>
                <a:ea typeface="Amazon Ember Light" panose="02000000000000000000" pitchFamily="2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99AA19-F7AD-45C3-9639-45D1C443E260}"/>
              </a:ext>
            </a:extLst>
          </p:cNvPr>
          <p:cNvCxnSpPr>
            <a:cxnSpLocks/>
          </p:cNvCxnSpPr>
          <p:nvPr/>
        </p:nvCxnSpPr>
        <p:spPr>
          <a:xfrm>
            <a:off x="1611357" y="1973179"/>
            <a:ext cx="7063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294D5-207E-4841-A779-8BAADC8E53FC}"/>
              </a:ext>
            </a:extLst>
          </p:cNvPr>
          <p:cNvSpPr/>
          <p:nvPr/>
        </p:nvSpPr>
        <p:spPr>
          <a:xfrm>
            <a:off x="797147" y="2075549"/>
            <a:ext cx="2334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Across ECS &amp; Kubernetes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CFB1FAC-9732-4333-83DA-A8DD74BE19E1}"/>
              </a:ext>
            </a:extLst>
          </p:cNvPr>
          <p:cNvSpPr txBox="1">
            <a:spLocks/>
          </p:cNvSpPr>
          <p:nvPr/>
        </p:nvSpPr>
        <p:spPr>
          <a:xfrm>
            <a:off x="797147" y="2637224"/>
            <a:ext cx="2334768" cy="123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400" dirty="0"/>
              <a:t>Service1.myapp.ecs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Service2.myapp.eks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94173C-EFE2-408C-9620-6FE0743901B6}"/>
              </a:ext>
            </a:extLst>
          </p:cNvPr>
          <p:cNvSpPr txBox="1"/>
          <p:nvPr/>
        </p:nvSpPr>
        <p:spPr>
          <a:xfrm>
            <a:off x="4395788" y="1162923"/>
            <a:ext cx="35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mazon Ember Light" panose="02000000000000000000" pitchFamily="2" charset="0"/>
                <a:ea typeface="Amazon Ember Light" panose="02000000000000000000" pitchFamily="2" charset="0"/>
              </a:rPr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BEB2BB-6188-4600-B3C3-52CA8AFA0F1F}"/>
              </a:ext>
            </a:extLst>
          </p:cNvPr>
          <p:cNvCxnSpPr/>
          <p:nvPr/>
        </p:nvCxnSpPr>
        <p:spPr>
          <a:xfrm>
            <a:off x="4218826" y="1973179"/>
            <a:ext cx="7063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090EB13-C237-4A28-A6D3-5F78CF4A89AD}"/>
              </a:ext>
            </a:extLst>
          </p:cNvPr>
          <p:cNvSpPr/>
          <p:nvPr/>
        </p:nvSpPr>
        <p:spPr>
          <a:xfrm>
            <a:off x="3404616" y="2075549"/>
            <a:ext cx="2334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Across ECS &amp; </a:t>
            </a:r>
            <a:br>
              <a:rPr lang="en-US" sz="14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</a:br>
            <a:r>
              <a:rPr lang="en-US" sz="14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AWS &amp; On-</a:t>
            </a:r>
            <a:r>
              <a:rPr lang="en-US" sz="1400" dirty="0" err="1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Prem</a:t>
            </a:r>
            <a:endParaRPr lang="en-US" sz="1400" dirty="0"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60800FAD-3E77-4DC0-B339-6956FC391D31}"/>
              </a:ext>
            </a:extLst>
          </p:cNvPr>
          <p:cNvSpPr txBox="1">
            <a:spLocks/>
          </p:cNvSpPr>
          <p:nvPr/>
        </p:nvSpPr>
        <p:spPr>
          <a:xfrm>
            <a:off x="3308684" y="2637224"/>
            <a:ext cx="2526632" cy="134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Service1.myapp.ecs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Service2.myapp.ec2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Service3.myapp.onprem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6609A5-F4C7-461E-8623-31E9B9011BF7}"/>
              </a:ext>
            </a:extLst>
          </p:cNvPr>
          <p:cNvSpPr txBox="1"/>
          <p:nvPr/>
        </p:nvSpPr>
        <p:spPr>
          <a:xfrm>
            <a:off x="7003257" y="1162923"/>
            <a:ext cx="35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mazon Ember Light" panose="02000000000000000000" pitchFamily="2" charset="0"/>
                <a:ea typeface="Amazon Ember Light" panose="02000000000000000000" pitchFamily="2" charset="0"/>
              </a:rPr>
              <a:t>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8A602-DA0F-49C4-9D65-F56A8B0E5675}"/>
              </a:ext>
            </a:extLst>
          </p:cNvPr>
          <p:cNvCxnSpPr/>
          <p:nvPr/>
        </p:nvCxnSpPr>
        <p:spPr>
          <a:xfrm>
            <a:off x="6826295" y="1973179"/>
            <a:ext cx="7063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259C5BF-C922-4FAE-A1D7-D65093D5BECE}"/>
              </a:ext>
            </a:extLst>
          </p:cNvPr>
          <p:cNvSpPr/>
          <p:nvPr/>
        </p:nvSpPr>
        <p:spPr>
          <a:xfrm>
            <a:off x="6012085" y="2115169"/>
            <a:ext cx="2334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Expose to service mesh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EEFFAC21-5DA0-41A5-BE2B-6B4C0FDE9DC3}"/>
              </a:ext>
            </a:extLst>
          </p:cNvPr>
          <p:cNvSpPr txBox="1">
            <a:spLocks/>
          </p:cNvSpPr>
          <p:nvPr/>
        </p:nvSpPr>
        <p:spPr>
          <a:xfrm>
            <a:off x="6012085" y="2632475"/>
            <a:ext cx="2334768" cy="123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spc="50" baseline="0">
                <a:solidFill>
                  <a:schemeClr val="tx1"/>
                </a:solidFill>
                <a:latin typeface="Roboto Condensed" charset="0"/>
                <a:ea typeface="Roboto Condensed" charset="0"/>
                <a:cs typeface="Roboto Condensed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Service1.myapp.local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i="1" dirty="0"/>
              <a:t>Service2.myapp.local</a:t>
            </a:r>
          </a:p>
        </p:txBody>
      </p:sp>
    </p:spTree>
    <p:extLst>
      <p:ext uri="{BB962C8B-B14F-4D97-AF65-F5344CB8AC3E}">
        <p14:creationId xmlns:p14="http://schemas.microsoft.com/office/powerpoint/2010/main" val="368310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D5681B-F4D3-1344-9EF0-A1928BA6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70843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Route 53 provides Service Registry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671588" y="1019014"/>
            <a:ext cx="4129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Route 53 provides APIs to create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</a:rPr>
              <a:t>Namespace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</a:rPr>
              <a:t>CNAME per service </a:t>
            </a:r>
            <a:r>
              <a:rPr lang="en-US" dirty="0" err="1">
                <a:latin typeface="Amazon Ember" charset="0"/>
                <a:ea typeface="Amazon Ember" charset="0"/>
              </a:rPr>
              <a:t>autoname</a:t>
            </a:r>
            <a:endParaRPr lang="en-US" dirty="0">
              <a:latin typeface="Amazon Ember" charset="0"/>
              <a:ea typeface="Amazon Ember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</a:rPr>
              <a:t>A records per task IP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</a:rPr>
              <a:t>SRV records per task IP + port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2E90B1-291A-469F-B3BB-A8401FEC8315}"/>
              </a:ext>
            </a:extLst>
          </p:cNvPr>
          <p:cNvGrpSpPr/>
          <p:nvPr/>
        </p:nvGrpSpPr>
        <p:grpSpPr>
          <a:xfrm>
            <a:off x="648296" y="1022350"/>
            <a:ext cx="3948425" cy="3456503"/>
            <a:chOff x="648296" y="1022350"/>
            <a:chExt cx="3948425" cy="34565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6D5EDC1-2259-4319-9665-B5BF21A6D7AC}"/>
                </a:ext>
              </a:extLst>
            </p:cNvPr>
            <p:cNvGrpSpPr/>
            <p:nvPr/>
          </p:nvGrpSpPr>
          <p:grpSpPr>
            <a:xfrm>
              <a:off x="648296" y="1022350"/>
              <a:ext cx="3604445" cy="3139678"/>
              <a:chOff x="648296" y="1274525"/>
              <a:chExt cx="3604445" cy="313967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899208" y="1528278"/>
                <a:ext cx="3102620" cy="2632172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1131683" y="2321520"/>
                <a:ext cx="2637670" cy="1045689"/>
              </a:xfrm>
              <a:prstGeom prst="roundRect">
                <a:avLst>
                  <a:gd name="adj" fmla="val 0"/>
                </a:avLst>
              </a:prstGeom>
              <a:noFill/>
              <a:ln w="19050">
                <a:solidFill>
                  <a:schemeClr val="accent2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accent2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</a:rPr>
                  <a:t>Service</a:t>
                </a:r>
              </a:p>
              <a:p>
                <a:pPr algn="ctr"/>
                <a:r>
                  <a:rPr lang="en-US" dirty="0">
                    <a:solidFill>
                      <a:schemeClr val="accent2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</a:rPr>
                  <a:t>CNAME: A / SRV record</a:t>
                </a:r>
              </a:p>
              <a:p>
                <a:pPr algn="ctr"/>
                <a:endParaRPr lang="en-US" sz="6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48296" y="1274525"/>
                <a:ext cx="3604445" cy="3139678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72728AE-7806-4FC9-B986-BD9D21F8BFB2}"/>
                  </a:ext>
                </a:extLst>
              </p:cNvPr>
              <p:cNvSpPr/>
              <p:nvPr/>
            </p:nvSpPr>
            <p:spPr>
              <a:xfrm>
                <a:off x="1690334" y="1708557"/>
                <a:ext cx="1520369" cy="4707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</a:rPr>
                  <a:t>Namespace</a:t>
                </a:r>
              </a:p>
            </p:txBody>
          </p:sp>
        </p:grpSp>
        <p:pic>
          <p:nvPicPr>
            <p:cNvPr id="16" name="Picture 15" descr="Route-53-Hosted-Zone.png">
              <a:extLst>
                <a:ext uri="{FF2B5EF4-FFF2-40B4-BE49-F238E27FC236}">
                  <a16:creationId xmlns:a16="http://schemas.microsoft.com/office/drawing/2014/main" id="{05A0C23D-A65F-424A-B249-636B36406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759" y="3790891"/>
              <a:ext cx="687962" cy="687962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76291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ct val="100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Application </a:t>
            </a:r>
            <a:r>
              <a:rPr lang="en-US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c</a:t>
            </a:r>
            <a:r>
              <a:rPr lang="e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ommunication is </a:t>
            </a:r>
            <a:r>
              <a:rPr lang="en-US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e</a:t>
            </a:r>
            <a:r>
              <a:rPr lang="e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volving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4294967295"/>
          </p:nvPr>
        </p:nvSpPr>
        <p:spPr>
          <a:xfrm>
            <a:off x="0" y="3956050"/>
            <a:ext cx="2622550" cy="46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50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Functional calls</a:t>
            </a:r>
            <a:endParaRPr lang="en" sz="1200" b="0" i="0" u="none" strike="noStrike" cap="none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body" idx="4294967295"/>
          </p:nvPr>
        </p:nvSpPr>
        <p:spPr>
          <a:xfrm>
            <a:off x="6521450" y="3956050"/>
            <a:ext cx="2622550" cy="46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50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Find endpoints, </a:t>
            </a:r>
            <a:br>
              <a:rPr lang="en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</a:br>
            <a:r>
              <a:rPr lang="en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then connect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4294967295"/>
          </p:nvPr>
        </p:nvSpPr>
        <p:spPr>
          <a:xfrm>
            <a:off x="0" y="1979613"/>
            <a:ext cx="2622550" cy="46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50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Across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the room</a:t>
            </a:r>
            <a:endParaRPr lang="en" sz="1200" b="0" i="0" u="none" strike="noStrike" cap="none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4294967295"/>
          </p:nvPr>
        </p:nvSpPr>
        <p:spPr>
          <a:xfrm>
            <a:off x="6181725" y="1979613"/>
            <a:ext cx="2962275" cy="46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50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Dynamic name, </a:t>
            </a:r>
            <a:br>
              <a:rPr lang="en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</a:br>
            <a:r>
              <a:rPr lang="en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number, </a:t>
            </a:r>
            <a:r>
              <a:rPr lang="en-US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and</a:t>
            </a:r>
            <a:r>
              <a:rPr lang="en" sz="1200" b="0" i="0" u="none" strike="noStrike" cap="none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 location</a:t>
            </a:r>
          </a:p>
        </p:txBody>
      </p:sp>
      <p:sp>
        <p:nvSpPr>
          <p:cNvPr id="59" name="Shape 256">
            <a:extLst>
              <a:ext uri="{FF2B5EF4-FFF2-40B4-BE49-F238E27FC236}">
                <a16:creationId xmlns:a16="http://schemas.microsoft.com/office/drawing/2014/main" id="{CAF735C7-E3E5-4536-9FFA-2AF9FAFCF773}"/>
              </a:ext>
            </a:extLst>
          </p:cNvPr>
          <p:cNvSpPr txBox="1">
            <a:spLocks/>
          </p:cNvSpPr>
          <p:nvPr/>
        </p:nvSpPr>
        <p:spPr>
          <a:xfrm>
            <a:off x="3260725" y="1979172"/>
            <a:ext cx="2622550" cy="4698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50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ct val="1000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Across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cities / continents 1:1</a:t>
            </a:r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474746"/>
              </a:solidFill>
              <a:effectLst/>
              <a:uLnTx/>
              <a:uFillTx/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A93EA25-9319-4785-A1BC-84E1122B2C1A}"/>
              </a:ext>
            </a:extLst>
          </p:cNvPr>
          <p:cNvGrpSpPr/>
          <p:nvPr/>
        </p:nvGrpSpPr>
        <p:grpSpPr>
          <a:xfrm>
            <a:off x="811326" y="2898849"/>
            <a:ext cx="999898" cy="861980"/>
            <a:chOff x="720819" y="2613242"/>
            <a:chExt cx="1192400" cy="1027930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5B5BC3A9-F534-4DA6-A179-F8CBAE5DFBEC}"/>
                </a:ext>
              </a:extLst>
            </p:cNvPr>
            <p:cNvSpPr/>
            <p:nvPr/>
          </p:nvSpPr>
          <p:spPr>
            <a:xfrm>
              <a:off x="720819" y="2613242"/>
              <a:ext cx="1192400" cy="1027930"/>
            </a:xfrm>
            <a:prstGeom prst="hexag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53BF74-B02D-4DA1-9109-4700C65FC86C}"/>
                </a:ext>
              </a:extLst>
            </p:cNvPr>
            <p:cNvGrpSpPr/>
            <p:nvPr/>
          </p:nvGrpSpPr>
          <p:grpSpPr>
            <a:xfrm>
              <a:off x="799755" y="2835008"/>
              <a:ext cx="1034528" cy="584399"/>
              <a:chOff x="-1694223" y="2189446"/>
              <a:chExt cx="1431181" cy="80846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3A26ED8-DF84-4949-8305-B04DFE931E2B}"/>
                  </a:ext>
                </a:extLst>
              </p:cNvPr>
              <p:cNvGrpSpPr/>
              <p:nvPr/>
            </p:nvGrpSpPr>
            <p:grpSpPr>
              <a:xfrm>
                <a:off x="-1395663" y="2189446"/>
                <a:ext cx="834061" cy="204351"/>
                <a:chOff x="-1521547" y="2189446"/>
                <a:chExt cx="834061" cy="204351"/>
              </a:xfrm>
            </p:grpSpPr>
            <p:sp>
              <p:nvSpPr>
                <p:cNvPr id="139" name="Hexagon 138">
                  <a:extLst>
                    <a:ext uri="{FF2B5EF4-FFF2-40B4-BE49-F238E27FC236}">
                      <a16:creationId xmlns:a16="http://schemas.microsoft.com/office/drawing/2014/main" id="{8F9CB23A-52DC-43F8-91CB-C19C0BE95F96}"/>
                    </a:ext>
                  </a:extLst>
                </p:cNvPr>
                <p:cNvSpPr/>
                <p:nvPr/>
              </p:nvSpPr>
              <p:spPr>
                <a:xfrm>
                  <a:off x="-1521547" y="2189446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0" name="Hexagon 139">
                  <a:extLst>
                    <a:ext uri="{FF2B5EF4-FFF2-40B4-BE49-F238E27FC236}">
                      <a16:creationId xmlns:a16="http://schemas.microsoft.com/office/drawing/2014/main" id="{B49CF710-5600-4308-B98E-8EDEAC510BC0}"/>
                    </a:ext>
                  </a:extLst>
                </p:cNvPr>
                <p:cNvSpPr/>
                <p:nvPr/>
              </p:nvSpPr>
              <p:spPr>
                <a:xfrm>
                  <a:off x="-1223097" y="2189446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1" name="Hexagon 140">
                  <a:extLst>
                    <a:ext uri="{FF2B5EF4-FFF2-40B4-BE49-F238E27FC236}">
                      <a16:creationId xmlns:a16="http://schemas.microsoft.com/office/drawing/2014/main" id="{E6EF7235-E167-41FB-AE42-DC8EFCAB3DC9}"/>
                    </a:ext>
                  </a:extLst>
                </p:cNvPr>
                <p:cNvSpPr/>
                <p:nvPr/>
              </p:nvSpPr>
              <p:spPr>
                <a:xfrm>
                  <a:off x="-924533" y="2189446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B33793F-06AB-47B6-A253-FB62F178B464}"/>
                  </a:ext>
                </a:extLst>
              </p:cNvPr>
              <p:cNvGrpSpPr/>
              <p:nvPr/>
            </p:nvGrpSpPr>
            <p:grpSpPr>
              <a:xfrm>
                <a:off x="-1694223" y="2493788"/>
                <a:ext cx="1431181" cy="204351"/>
                <a:chOff x="-1521547" y="2493788"/>
                <a:chExt cx="1431181" cy="204351"/>
              </a:xfrm>
            </p:grpSpPr>
            <p:sp>
              <p:nvSpPr>
                <p:cNvPr id="142" name="Hexagon 141">
                  <a:extLst>
                    <a:ext uri="{FF2B5EF4-FFF2-40B4-BE49-F238E27FC236}">
                      <a16:creationId xmlns:a16="http://schemas.microsoft.com/office/drawing/2014/main" id="{1B76D5EA-4C40-4EE8-846E-C0065722C1EC}"/>
                    </a:ext>
                  </a:extLst>
                </p:cNvPr>
                <p:cNvSpPr/>
                <p:nvPr/>
              </p:nvSpPr>
              <p:spPr>
                <a:xfrm>
                  <a:off x="-1521547" y="2493788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3" name="Hexagon 142">
                  <a:extLst>
                    <a:ext uri="{FF2B5EF4-FFF2-40B4-BE49-F238E27FC236}">
                      <a16:creationId xmlns:a16="http://schemas.microsoft.com/office/drawing/2014/main" id="{90A20A50-D502-4BEC-860F-29C960A2AC75}"/>
                    </a:ext>
                  </a:extLst>
                </p:cNvPr>
                <p:cNvSpPr/>
                <p:nvPr/>
              </p:nvSpPr>
              <p:spPr>
                <a:xfrm>
                  <a:off x="-1223097" y="2493788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4" name="Hexagon 143">
                  <a:extLst>
                    <a:ext uri="{FF2B5EF4-FFF2-40B4-BE49-F238E27FC236}">
                      <a16:creationId xmlns:a16="http://schemas.microsoft.com/office/drawing/2014/main" id="{15DC1BFA-F6E1-43E8-9C32-F8361BA3B4CD}"/>
                    </a:ext>
                  </a:extLst>
                </p:cNvPr>
                <p:cNvSpPr/>
                <p:nvPr/>
              </p:nvSpPr>
              <p:spPr>
                <a:xfrm>
                  <a:off x="-924533" y="2493788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5" name="Hexagon 144">
                  <a:extLst>
                    <a:ext uri="{FF2B5EF4-FFF2-40B4-BE49-F238E27FC236}">
                      <a16:creationId xmlns:a16="http://schemas.microsoft.com/office/drawing/2014/main" id="{0D6B40E0-F6CA-480A-837C-43982998DAC0}"/>
                    </a:ext>
                  </a:extLst>
                </p:cNvPr>
                <p:cNvSpPr/>
                <p:nvPr/>
              </p:nvSpPr>
              <p:spPr>
                <a:xfrm>
                  <a:off x="-625977" y="2493788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6" name="Hexagon 145">
                  <a:extLst>
                    <a:ext uri="{FF2B5EF4-FFF2-40B4-BE49-F238E27FC236}">
                      <a16:creationId xmlns:a16="http://schemas.microsoft.com/office/drawing/2014/main" id="{FCF9EAFC-F20B-4A53-8104-9D1E71C02A2D}"/>
                    </a:ext>
                  </a:extLst>
                </p:cNvPr>
                <p:cNvSpPr/>
                <p:nvPr/>
              </p:nvSpPr>
              <p:spPr>
                <a:xfrm>
                  <a:off x="-327413" y="2493788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78E5C07-4CEE-4897-9CE2-0F2ED7F2DC97}"/>
                  </a:ext>
                </a:extLst>
              </p:cNvPr>
              <p:cNvGrpSpPr/>
              <p:nvPr/>
            </p:nvGrpSpPr>
            <p:grpSpPr>
              <a:xfrm>
                <a:off x="-1246381" y="2793562"/>
                <a:ext cx="535497" cy="204351"/>
                <a:chOff x="-1521547" y="2793562"/>
                <a:chExt cx="535497" cy="204351"/>
              </a:xfrm>
            </p:grpSpPr>
            <p:sp>
              <p:nvSpPr>
                <p:cNvPr id="147" name="Hexagon 146">
                  <a:extLst>
                    <a:ext uri="{FF2B5EF4-FFF2-40B4-BE49-F238E27FC236}">
                      <a16:creationId xmlns:a16="http://schemas.microsoft.com/office/drawing/2014/main" id="{0DC8ACF4-614C-42FC-BA94-B623B4228C97}"/>
                    </a:ext>
                  </a:extLst>
                </p:cNvPr>
                <p:cNvSpPr/>
                <p:nvPr/>
              </p:nvSpPr>
              <p:spPr>
                <a:xfrm>
                  <a:off x="-1521547" y="2793562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148" name="Hexagon 147">
                  <a:extLst>
                    <a:ext uri="{FF2B5EF4-FFF2-40B4-BE49-F238E27FC236}">
                      <a16:creationId xmlns:a16="http://schemas.microsoft.com/office/drawing/2014/main" id="{74C8790A-363B-4107-A3B4-BED93C824AB4}"/>
                    </a:ext>
                  </a:extLst>
                </p:cNvPr>
                <p:cNvSpPr/>
                <p:nvPr/>
              </p:nvSpPr>
              <p:spPr>
                <a:xfrm>
                  <a:off x="-1223097" y="2793562"/>
                  <a:ext cx="237047" cy="204351"/>
                </a:xfrm>
                <a:prstGeom prst="hexagon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</p:grpSp>
      <p:sp>
        <p:nvSpPr>
          <p:cNvPr id="58" name="Shape 253">
            <a:extLst>
              <a:ext uri="{FF2B5EF4-FFF2-40B4-BE49-F238E27FC236}">
                <a16:creationId xmlns:a16="http://schemas.microsoft.com/office/drawing/2014/main" id="{A3A2A516-04D5-4056-9ECA-AA298514E2F0}"/>
              </a:ext>
            </a:extLst>
          </p:cNvPr>
          <p:cNvSpPr txBox="1">
            <a:spLocks/>
          </p:cNvSpPr>
          <p:nvPr/>
        </p:nvSpPr>
        <p:spPr>
          <a:xfrm>
            <a:off x="3260725" y="3956013"/>
            <a:ext cx="2622550" cy="4698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50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ct val="1000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Known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e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ndpoints, APIs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3B0E276-C294-4A77-A229-C2BF967931B1}"/>
              </a:ext>
            </a:extLst>
          </p:cNvPr>
          <p:cNvGrpSpPr/>
          <p:nvPr/>
        </p:nvGrpSpPr>
        <p:grpSpPr>
          <a:xfrm>
            <a:off x="3869472" y="2897131"/>
            <a:ext cx="1405056" cy="916940"/>
            <a:chOff x="3869472" y="2694499"/>
            <a:chExt cx="1405056" cy="91694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EF56E0B-C047-4B8A-8E27-0E41A0ABF24A}"/>
                </a:ext>
              </a:extLst>
            </p:cNvPr>
            <p:cNvGrpSpPr/>
            <p:nvPr/>
          </p:nvGrpSpPr>
          <p:grpSpPr>
            <a:xfrm>
              <a:off x="3869472" y="2694499"/>
              <a:ext cx="1405056" cy="916940"/>
              <a:chOff x="-2882058" y="2147836"/>
              <a:chExt cx="3682411" cy="2403144"/>
            </a:xfrm>
          </p:grpSpPr>
          <p:sp>
            <p:nvSpPr>
              <p:cNvPr id="155" name="Hexagon 154">
                <a:extLst>
                  <a:ext uri="{FF2B5EF4-FFF2-40B4-BE49-F238E27FC236}">
                    <a16:creationId xmlns:a16="http://schemas.microsoft.com/office/drawing/2014/main" id="{89340F15-5162-43ED-A7B8-D9D990480CB0}"/>
                  </a:ext>
                </a:extLst>
              </p:cNvPr>
              <p:cNvSpPr/>
              <p:nvPr/>
            </p:nvSpPr>
            <p:spPr>
              <a:xfrm>
                <a:off x="-392047" y="2147836"/>
                <a:ext cx="1192400" cy="1027930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6" name="Hexagon 155">
                <a:extLst>
                  <a:ext uri="{FF2B5EF4-FFF2-40B4-BE49-F238E27FC236}">
                    <a16:creationId xmlns:a16="http://schemas.microsoft.com/office/drawing/2014/main" id="{16166711-A887-42E4-803F-A176A6F34CF2}"/>
                  </a:ext>
                </a:extLst>
              </p:cNvPr>
              <p:cNvSpPr/>
              <p:nvPr/>
            </p:nvSpPr>
            <p:spPr>
              <a:xfrm>
                <a:off x="-1678052" y="3523050"/>
                <a:ext cx="1192400" cy="1027930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57" name="Hexagon 156">
                <a:extLst>
                  <a:ext uri="{FF2B5EF4-FFF2-40B4-BE49-F238E27FC236}">
                    <a16:creationId xmlns:a16="http://schemas.microsoft.com/office/drawing/2014/main" id="{1E993CED-CBAB-4279-BDD0-1CB89D58E699}"/>
                  </a:ext>
                </a:extLst>
              </p:cNvPr>
              <p:cNvSpPr/>
              <p:nvPr/>
            </p:nvSpPr>
            <p:spPr>
              <a:xfrm>
                <a:off x="-2882058" y="2147836"/>
                <a:ext cx="1192400" cy="1027930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26C7B12-F6D8-43E5-8381-3DD61DD4B719}"/>
                </a:ext>
              </a:extLst>
            </p:cNvPr>
            <p:cNvCxnSpPr/>
            <p:nvPr/>
          </p:nvCxnSpPr>
          <p:spPr>
            <a:xfrm>
              <a:off x="4048378" y="3134052"/>
              <a:ext cx="222408" cy="2224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83C41BB-AB33-4D01-9075-3750194A0E63}"/>
                </a:ext>
              </a:extLst>
            </p:cNvPr>
            <p:cNvCxnSpPr/>
            <p:nvPr/>
          </p:nvCxnSpPr>
          <p:spPr>
            <a:xfrm flipV="1">
              <a:off x="4850006" y="3132981"/>
              <a:ext cx="224551" cy="2245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4CF1428-5F86-469D-9C39-F8F3CE16AFAF}"/>
              </a:ext>
            </a:extLst>
          </p:cNvPr>
          <p:cNvGrpSpPr/>
          <p:nvPr/>
        </p:nvGrpSpPr>
        <p:grpSpPr>
          <a:xfrm>
            <a:off x="6696556" y="2782222"/>
            <a:ext cx="1876342" cy="1016070"/>
            <a:chOff x="6839631" y="2481782"/>
            <a:chExt cx="2237575" cy="121168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83D8BF-720E-4336-9585-DF1E02FBA0A6}"/>
                </a:ext>
              </a:extLst>
            </p:cNvPr>
            <p:cNvGrpSpPr/>
            <p:nvPr/>
          </p:nvGrpSpPr>
          <p:grpSpPr>
            <a:xfrm>
              <a:off x="6839631" y="2612260"/>
              <a:ext cx="217503" cy="950728"/>
              <a:chOff x="6334233" y="2489025"/>
              <a:chExt cx="271281" cy="1185796"/>
            </a:xfrm>
          </p:grpSpPr>
          <p:sp>
            <p:nvSpPr>
              <p:cNvPr id="165" name="Hexagon 164">
                <a:extLst>
                  <a:ext uri="{FF2B5EF4-FFF2-40B4-BE49-F238E27FC236}">
                    <a16:creationId xmlns:a16="http://schemas.microsoft.com/office/drawing/2014/main" id="{6CC8B813-E58C-41C3-BB1B-080861DBEE83}"/>
                  </a:ext>
                </a:extLst>
              </p:cNvPr>
              <p:cNvSpPr/>
              <p:nvPr/>
            </p:nvSpPr>
            <p:spPr>
              <a:xfrm>
                <a:off x="6334233" y="2489025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6" name="Hexagon 165">
                <a:extLst>
                  <a:ext uri="{FF2B5EF4-FFF2-40B4-BE49-F238E27FC236}">
                    <a16:creationId xmlns:a16="http://schemas.microsoft.com/office/drawing/2014/main" id="{9E27E460-A37D-4BF1-962C-528AFAD99732}"/>
                  </a:ext>
                </a:extLst>
              </p:cNvPr>
              <p:cNvSpPr/>
              <p:nvPr/>
            </p:nvSpPr>
            <p:spPr>
              <a:xfrm>
                <a:off x="6334233" y="2806336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7" name="Hexagon 166">
                <a:extLst>
                  <a:ext uri="{FF2B5EF4-FFF2-40B4-BE49-F238E27FC236}">
                    <a16:creationId xmlns:a16="http://schemas.microsoft.com/office/drawing/2014/main" id="{AD8365A7-F943-4F02-B7E0-54725ED88E99}"/>
                  </a:ext>
                </a:extLst>
              </p:cNvPr>
              <p:cNvSpPr/>
              <p:nvPr/>
            </p:nvSpPr>
            <p:spPr>
              <a:xfrm>
                <a:off x="6334233" y="3123647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68" name="Hexagon 167">
                <a:extLst>
                  <a:ext uri="{FF2B5EF4-FFF2-40B4-BE49-F238E27FC236}">
                    <a16:creationId xmlns:a16="http://schemas.microsoft.com/office/drawing/2014/main" id="{BA7D645C-F712-4DD8-B6FE-F124259BE567}"/>
                  </a:ext>
                </a:extLst>
              </p:cNvPr>
              <p:cNvSpPr/>
              <p:nvPr/>
            </p:nvSpPr>
            <p:spPr>
              <a:xfrm>
                <a:off x="6334233" y="3440958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37C90A-2A3D-4137-8A5F-7590D003FBE5}"/>
                </a:ext>
              </a:extLst>
            </p:cNvPr>
            <p:cNvGrpSpPr/>
            <p:nvPr/>
          </p:nvGrpSpPr>
          <p:grpSpPr>
            <a:xfrm>
              <a:off x="7565399" y="2738105"/>
              <a:ext cx="501771" cy="699039"/>
              <a:chOff x="6819919" y="2489025"/>
              <a:chExt cx="625834" cy="871877"/>
            </a:xfrm>
          </p:grpSpPr>
          <p:sp>
            <p:nvSpPr>
              <p:cNvPr id="169" name="Hexagon 168">
                <a:extLst>
                  <a:ext uri="{FF2B5EF4-FFF2-40B4-BE49-F238E27FC236}">
                    <a16:creationId xmlns:a16="http://schemas.microsoft.com/office/drawing/2014/main" id="{D004F54B-0449-491C-9691-FFE0B229D199}"/>
                  </a:ext>
                </a:extLst>
              </p:cNvPr>
              <p:cNvSpPr/>
              <p:nvPr/>
            </p:nvSpPr>
            <p:spPr>
              <a:xfrm>
                <a:off x="6992870" y="2489025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1" name="Hexagon 170">
                <a:extLst>
                  <a:ext uri="{FF2B5EF4-FFF2-40B4-BE49-F238E27FC236}">
                    <a16:creationId xmlns:a16="http://schemas.microsoft.com/office/drawing/2014/main" id="{9E06CB5A-AA01-4E09-942C-A7BDBC792E71}"/>
                  </a:ext>
                </a:extLst>
              </p:cNvPr>
              <p:cNvSpPr/>
              <p:nvPr/>
            </p:nvSpPr>
            <p:spPr>
              <a:xfrm>
                <a:off x="6819919" y="2806336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2" name="Hexagon 171">
                <a:extLst>
                  <a:ext uri="{FF2B5EF4-FFF2-40B4-BE49-F238E27FC236}">
                    <a16:creationId xmlns:a16="http://schemas.microsoft.com/office/drawing/2014/main" id="{9FA88FA2-B441-4EC5-9AD3-6A1F3E836C1E}"/>
                  </a:ext>
                </a:extLst>
              </p:cNvPr>
              <p:cNvSpPr/>
              <p:nvPr/>
            </p:nvSpPr>
            <p:spPr>
              <a:xfrm>
                <a:off x="7174472" y="2806336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3" name="Hexagon 172">
                <a:extLst>
                  <a:ext uri="{FF2B5EF4-FFF2-40B4-BE49-F238E27FC236}">
                    <a16:creationId xmlns:a16="http://schemas.microsoft.com/office/drawing/2014/main" id="{3446D871-810F-4EE8-9DA3-CB9430362360}"/>
                  </a:ext>
                </a:extLst>
              </p:cNvPr>
              <p:cNvSpPr/>
              <p:nvPr/>
            </p:nvSpPr>
            <p:spPr>
              <a:xfrm>
                <a:off x="6992870" y="3127039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524C5A8-5D35-4C5B-BFFE-DB9DE676D7EC}"/>
                </a:ext>
              </a:extLst>
            </p:cNvPr>
            <p:cNvGrpSpPr/>
            <p:nvPr/>
          </p:nvGrpSpPr>
          <p:grpSpPr>
            <a:xfrm>
              <a:off x="8575435" y="2481782"/>
              <a:ext cx="501771" cy="1211685"/>
              <a:chOff x="7726807" y="2489025"/>
              <a:chExt cx="625834" cy="1511275"/>
            </a:xfrm>
          </p:grpSpPr>
          <p:sp>
            <p:nvSpPr>
              <p:cNvPr id="174" name="Hexagon 173">
                <a:extLst>
                  <a:ext uri="{FF2B5EF4-FFF2-40B4-BE49-F238E27FC236}">
                    <a16:creationId xmlns:a16="http://schemas.microsoft.com/office/drawing/2014/main" id="{EBC7724F-9D7D-4F21-A153-A2583BD18CAA}"/>
                  </a:ext>
                </a:extLst>
              </p:cNvPr>
              <p:cNvSpPr/>
              <p:nvPr/>
            </p:nvSpPr>
            <p:spPr>
              <a:xfrm>
                <a:off x="7899758" y="2489025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5" name="Hexagon 174">
                <a:extLst>
                  <a:ext uri="{FF2B5EF4-FFF2-40B4-BE49-F238E27FC236}">
                    <a16:creationId xmlns:a16="http://schemas.microsoft.com/office/drawing/2014/main" id="{1CEA808D-C93D-40B8-AA7B-31387B631E10}"/>
                  </a:ext>
                </a:extLst>
              </p:cNvPr>
              <p:cNvSpPr/>
              <p:nvPr/>
            </p:nvSpPr>
            <p:spPr>
              <a:xfrm>
                <a:off x="7726807" y="2806336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6" name="Hexagon 175">
                <a:extLst>
                  <a:ext uri="{FF2B5EF4-FFF2-40B4-BE49-F238E27FC236}">
                    <a16:creationId xmlns:a16="http://schemas.microsoft.com/office/drawing/2014/main" id="{CAC9D02F-A61C-43DC-8BE2-C5DEA5C82F1C}"/>
                  </a:ext>
                </a:extLst>
              </p:cNvPr>
              <p:cNvSpPr/>
              <p:nvPr/>
            </p:nvSpPr>
            <p:spPr>
              <a:xfrm>
                <a:off x="8081360" y="2806336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77" name="Hexagon 176">
                <a:extLst>
                  <a:ext uri="{FF2B5EF4-FFF2-40B4-BE49-F238E27FC236}">
                    <a16:creationId xmlns:a16="http://schemas.microsoft.com/office/drawing/2014/main" id="{0A6ECA91-C0CC-4676-B904-FDD3EFEF532C}"/>
                  </a:ext>
                </a:extLst>
              </p:cNvPr>
              <p:cNvSpPr/>
              <p:nvPr/>
            </p:nvSpPr>
            <p:spPr>
              <a:xfrm>
                <a:off x="7899758" y="3127039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1" name="Hexagon 180">
                <a:extLst>
                  <a:ext uri="{FF2B5EF4-FFF2-40B4-BE49-F238E27FC236}">
                    <a16:creationId xmlns:a16="http://schemas.microsoft.com/office/drawing/2014/main" id="{E7CA7F45-5765-4B4B-972E-A4E016C207E0}"/>
                  </a:ext>
                </a:extLst>
              </p:cNvPr>
              <p:cNvSpPr/>
              <p:nvPr/>
            </p:nvSpPr>
            <p:spPr>
              <a:xfrm>
                <a:off x="7726807" y="3443671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2" name="Hexagon 181">
                <a:extLst>
                  <a:ext uri="{FF2B5EF4-FFF2-40B4-BE49-F238E27FC236}">
                    <a16:creationId xmlns:a16="http://schemas.microsoft.com/office/drawing/2014/main" id="{9831E678-5E32-4614-98C7-CDCDD6497555}"/>
                  </a:ext>
                </a:extLst>
              </p:cNvPr>
              <p:cNvSpPr/>
              <p:nvPr/>
            </p:nvSpPr>
            <p:spPr>
              <a:xfrm>
                <a:off x="8081360" y="3443671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83" name="Hexagon 182">
                <a:extLst>
                  <a:ext uri="{FF2B5EF4-FFF2-40B4-BE49-F238E27FC236}">
                    <a16:creationId xmlns:a16="http://schemas.microsoft.com/office/drawing/2014/main" id="{86AD1CE1-8186-4C92-BDA5-CDC40C91B1D3}"/>
                  </a:ext>
                </a:extLst>
              </p:cNvPr>
              <p:cNvSpPr/>
              <p:nvPr/>
            </p:nvSpPr>
            <p:spPr>
              <a:xfrm>
                <a:off x="7899758" y="3766437"/>
                <a:ext cx="271281" cy="233863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6C40A891-200C-4955-9039-6CECF587675A}"/>
                </a:ext>
              </a:extLst>
            </p:cNvPr>
            <p:cNvCxnSpPr/>
            <p:nvPr/>
          </p:nvCxnSpPr>
          <p:spPr>
            <a:xfrm>
              <a:off x="7135054" y="3093392"/>
              <a:ext cx="35242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F4B4A402-F68F-4136-8985-C57B62F6F4C1}"/>
                </a:ext>
              </a:extLst>
            </p:cNvPr>
            <p:cNvCxnSpPr/>
            <p:nvPr/>
          </p:nvCxnSpPr>
          <p:spPr>
            <a:xfrm>
              <a:off x="8145090" y="3093392"/>
              <a:ext cx="35242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BF4FCDF-FD08-4FFC-954C-C5811A66A669}"/>
              </a:ext>
            </a:extLst>
          </p:cNvPr>
          <p:cNvGrpSpPr/>
          <p:nvPr/>
        </p:nvGrpSpPr>
        <p:grpSpPr>
          <a:xfrm>
            <a:off x="4281308" y="1110553"/>
            <a:ext cx="581385" cy="739627"/>
            <a:chOff x="247345" y="1655060"/>
            <a:chExt cx="812114" cy="1033156"/>
          </a:xfrm>
        </p:grpSpPr>
        <p:sp>
          <p:nvSpPr>
            <p:cNvPr id="244" name="Freeform 22">
              <a:extLst>
                <a:ext uri="{FF2B5EF4-FFF2-40B4-BE49-F238E27FC236}">
                  <a16:creationId xmlns:a16="http://schemas.microsoft.com/office/drawing/2014/main" id="{C47DA71D-EBE8-453D-B93B-ABEE30AB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0" y="1655060"/>
              <a:ext cx="53975" cy="122238"/>
            </a:xfrm>
            <a:custGeom>
              <a:avLst/>
              <a:gdLst>
                <a:gd name="T0" fmla="*/ 7 w 25"/>
                <a:gd name="T1" fmla="*/ 10 h 56"/>
                <a:gd name="T2" fmla="*/ 12 w 25"/>
                <a:gd name="T3" fmla="*/ 0 h 56"/>
                <a:gd name="T4" fmla="*/ 18 w 25"/>
                <a:gd name="T5" fmla="*/ 10 h 56"/>
                <a:gd name="T6" fmla="*/ 20 w 25"/>
                <a:gd name="T7" fmla="*/ 29 h 56"/>
                <a:gd name="T8" fmla="*/ 25 w 25"/>
                <a:gd name="T9" fmla="*/ 29 h 56"/>
                <a:gd name="T10" fmla="*/ 25 w 25"/>
                <a:gd name="T11" fmla="*/ 56 h 56"/>
                <a:gd name="T12" fmla="*/ 0 w 25"/>
                <a:gd name="T13" fmla="*/ 56 h 56"/>
                <a:gd name="T14" fmla="*/ 0 w 25"/>
                <a:gd name="T15" fmla="*/ 29 h 56"/>
                <a:gd name="T16" fmla="*/ 6 w 25"/>
                <a:gd name="T17" fmla="*/ 29 h 56"/>
                <a:gd name="T18" fmla="*/ 7 w 25"/>
                <a:gd name="T1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56">
                  <a:moveTo>
                    <a:pt x="7" y="10"/>
                  </a:moveTo>
                  <a:cubicBezTo>
                    <a:pt x="7" y="10"/>
                    <a:pt x="7" y="1"/>
                    <a:pt x="12" y="0"/>
                  </a:cubicBezTo>
                  <a:cubicBezTo>
                    <a:pt x="18" y="0"/>
                    <a:pt x="18" y="10"/>
                    <a:pt x="18" y="1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Rectangle 23">
              <a:extLst>
                <a:ext uri="{FF2B5EF4-FFF2-40B4-BE49-F238E27FC236}">
                  <a16:creationId xmlns:a16="http://schemas.microsoft.com/office/drawing/2014/main" id="{ADFF31D9-8EBC-4DDF-84F2-82D32E8B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095" y="1777298"/>
              <a:ext cx="123825" cy="63500"/>
            </a:xfrm>
            <a:prstGeom prst="rect">
              <a:avLst/>
            </a:pr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Rectangle 24">
              <a:extLst>
                <a:ext uri="{FF2B5EF4-FFF2-40B4-BE49-F238E27FC236}">
                  <a16:creationId xmlns:a16="http://schemas.microsoft.com/office/drawing/2014/main" id="{505FEE10-2B04-4837-9E5B-1B0030DDD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458" y="1840798"/>
              <a:ext cx="163513" cy="50800"/>
            </a:xfrm>
            <a:prstGeom prst="rect">
              <a:avLst/>
            </a:pr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Rectangle 25">
              <a:extLst>
                <a:ext uri="{FF2B5EF4-FFF2-40B4-BE49-F238E27FC236}">
                  <a16:creationId xmlns:a16="http://schemas.microsoft.com/office/drawing/2014/main" id="{F6F71FFC-9E0D-4A98-B425-1DC8BFEC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058" y="1891598"/>
              <a:ext cx="215900" cy="57150"/>
            </a:xfrm>
            <a:prstGeom prst="rect">
              <a:avLst/>
            </a:pr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Rectangle 26">
              <a:extLst>
                <a:ext uri="{FF2B5EF4-FFF2-40B4-BE49-F238E27FC236}">
                  <a16:creationId xmlns:a16="http://schemas.microsoft.com/office/drawing/2014/main" id="{06FF20E9-5D2F-4CCF-BC0F-07D886A0A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83" y="1948748"/>
              <a:ext cx="295275" cy="53975"/>
            </a:xfrm>
            <a:prstGeom prst="rect">
              <a:avLst/>
            </a:pr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Freeform 27">
              <a:extLst>
                <a:ext uri="{FF2B5EF4-FFF2-40B4-BE49-F238E27FC236}">
                  <a16:creationId xmlns:a16="http://schemas.microsoft.com/office/drawing/2014/main" id="{B7F24890-507D-42D9-8198-2283FFD3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58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Line 28">
              <a:extLst>
                <a:ext uri="{FF2B5EF4-FFF2-40B4-BE49-F238E27FC236}">
                  <a16:creationId xmlns:a16="http://schemas.microsoft.com/office/drawing/2014/main" id="{A00BFBBD-5DE8-4434-B22E-4B008D7F4B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058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Freeform 29">
              <a:extLst>
                <a:ext uri="{FF2B5EF4-FFF2-40B4-BE49-F238E27FC236}">
                  <a16:creationId xmlns:a16="http://schemas.microsoft.com/office/drawing/2014/main" id="{1CF7EDEA-D787-408F-A593-2922E137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83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Line 30">
              <a:extLst>
                <a:ext uri="{FF2B5EF4-FFF2-40B4-BE49-F238E27FC236}">
                  <a16:creationId xmlns:a16="http://schemas.microsoft.com/office/drawing/2014/main" id="{04F9CBD7-AF91-49C2-93D1-798D2C8A2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483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Freeform 31">
              <a:extLst>
                <a:ext uri="{FF2B5EF4-FFF2-40B4-BE49-F238E27FC236}">
                  <a16:creationId xmlns:a16="http://schemas.microsoft.com/office/drawing/2014/main" id="{C85C87D7-5442-43C0-BD2B-3C0987740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20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Line 32">
              <a:extLst>
                <a:ext uri="{FF2B5EF4-FFF2-40B4-BE49-F238E27FC236}">
                  <a16:creationId xmlns:a16="http://schemas.microsoft.com/office/drawing/2014/main" id="{A9C972CC-B604-4B32-9DB9-5D8C0B983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320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Freeform 33">
              <a:extLst>
                <a:ext uri="{FF2B5EF4-FFF2-40B4-BE49-F238E27FC236}">
                  <a16:creationId xmlns:a16="http://schemas.microsoft.com/office/drawing/2014/main" id="{81D6BA54-DA42-498C-BDC3-E2084139F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45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Line 34">
              <a:extLst>
                <a:ext uri="{FF2B5EF4-FFF2-40B4-BE49-F238E27FC236}">
                  <a16:creationId xmlns:a16="http://schemas.microsoft.com/office/drawing/2014/main" id="{1D15785D-D160-4050-A8A3-8DA031FE2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745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Freeform 35">
              <a:extLst>
                <a:ext uri="{FF2B5EF4-FFF2-40B4-BE49-F238E27FC236}">
                  <a16:creationId xmlns:a16="http://schemas.microsoft.com/office/drawing/2014/main" id="{707D4ED8-A120-49DC-88BA-B88885A60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83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Line 36">
              <a:extLst>
                <a:ext uri="{FF2B5EF4-FFF2-40B4-BE49-F238E27FC236}">
                  <a16:creationId xmlns:a16="http://schemas.microsoft.com/office/drawing/2014/main" id="{F02E77E8-5EF4-4B80-9BE6-9F58BEE4E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583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Freeform 37">
              <a:extLst>
                <a:ext uri="{FF2B5EF4-FFF2-40B4-BE49-F238E27FC236}">
                  <a16:creationId xmlns:a16="http://schemas.microsoft.com/office/drawing/2014/main" id="{3BEBCA5F-C93B-439D-9EF8-7A064F43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420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Line 38">
              <a:extLst>
                <a:ext uri="{FF2B5EF4-FFF2-40B4-BE49-F238E27FC236}">
                  <a16:creationId xmlns:a16="http://schemas.microsoft.com/office/drawing/2014/main" id="{DDC6BC60-A0EF-46A5-BCAE-E997C03A6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420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Freeform 39">
              <a:extLst>
                <a:ext uri="{FF2B5EF4-FFF2-40B4-BE49-F238E27FC236}">
                  <a16:creationId xmlns:a16="http://schemas.microsoft.com/office/drawing/2014/main" id="{854AAF95-B0A8-4EAF-8C74-BF8A78A0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45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Line 40">
              <a:extLst>
                <a:ext uri="{FF2B5EF4-FFF2-40B4-BE49-F238E27FC236}">
                  <a16:creationId xmlns:a16="http://schemas.microsoft.com/office/drawing/2014/main" id="{2E8DB7BC-805B-4D0C-835C-9AAB1A558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845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Freeform 41">
              <a:extLst>
                <a:ext uri="{FF2B5EF4-FFF2-40B4-BE49-F238E27FC236}">
                  <a16:creationId xmlns:a16="http://schemas.microsoft.com/office/drawing/2014/main" id="{F1013B4B-BD94-4EED-BE2C-3930EFA46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83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Line 42">
              <a:extLst>
                <a:ext uri="{FF2B5EF4-FFF2-40B4-BE49-F238E27FC236}">
                  <a16:creationId xmlns:a16="http://schemas.microsoft.com/office/drawing/2014/main" id="{31C0D764-7DDE-4793-B949-A32224FE7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683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Freeform 43">
              <a:extLst>
                <a:ext uri="{FF2B5EF4-FFF2-40B4-BE49-F238E27FC236}">
                  <a16:creationId xmlns:a16="http://schemas.microsoft.com/office/drawing/2014/main" id="{25BF0B45-0181-4BE4-AEDB-C2A89B58E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8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Line 44">
              <a:extLst>
                <a:ext uri="{FF2B5EF4-FFF2-40B4-BE49-F238E27FC236}">
                  <a16:creationId xmlns:a16="http://schemas.microsoft.com/office/drawing/2014/main" id="{6B9EF66A-F89C-42AF-A172-327517193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108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Freeform 45">
              <a:extLst>
                <a:ext uri="{FF2B5EF4-FFF2-40B4-BE49-F238E27FC236}">
                  <a16:creationId xmlns:a16="http://schemas.microsoft.com/office/drawing/2014/main" id="{F54CCBC9-58E5-434E-87F4-EE11AD1B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45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Line 46">
              <a:extLst>
                <a:ext uri="{FF2B5EF4-FFF2-40B4-BE49-F238E27FC236}">
                  <a16:creationId xmlns:a16="http://schemas.microsoft.com/office/drawing/2014/main" id="{44F54593-04AE-42A1-9C23-EC2F7C61D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945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Freeform 47">
              <a:extLst>
                <a:ext uri="{FF2B5EF4-FFF2-40B4-BE49-F238E27FC236}">
                  <a16:creationId xmlns:a16="http://schemas.microsoft.com/office/drawing/2014/main" id="{04047664-A84E-4D83-B7DC-71CF4A34E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83" y="2002723"/>
              <a:ext cx="0" cy="414338"/>
            </a:xfrm>
            <a:custGeom>
              <a:avLst/>
              <a:gdLst>
                <a:gd name="T0" fmla="*/ 0 h 261"/>
                <a:gd name="T1" fmla="*/ 261 h 261"/>
                <a:gd name="T2" fmla="*/ 0 h 2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1">
                  <a:moveTo>
                    <a:pt x="0" y="0"/>
                  </a:moveTo>
                  <a:lnTo>
                    <a:pt x="0" y="2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Line 48">
              <a:extLst>
                <a:ext uri="{FF2B5EF4-FFF2-40B4-BE49-F238E27FC236}">
                  <a16:creationId xmlns:a16="http://schemas.microsoft.com/office/drawing/2014/main" id="{091411FF-FCBD-47AB-9AA2-6EFCB83AE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783" y="2002723"/>
              <a:ext cx="0" cy="4143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Rectangle 53">
              <a:extLst>
                <a:ext uri="{FF2B5EF4-FFF2-40B4-BE49-F238E27FC236}">
                  <a16:creationId xmlns:a16="http://schemas.microsoft.com/office/drawing/2014/main" id="{AA597711-7785-402B-B409-05651D22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20" y="2221798"/>
              <a:ext cx="352425" cy="341313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Freeform 54">
              <a:extLst>
                <a:ext uri="{FF2B5EF4-FFF2-40B4-BE49-F238E27FC236}">
                  <a16:creationId xmlns:a16="http://schemas.microsoft.com/office/drawing/2014/main" id="{4659C83F-D4E0-42E7-8277-24C7E0F1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95" y="2250373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1 h 35"/>
                <a:gd name="T6" fmla="*/ 0 w 35"/>
                <a:gd name="T7" fmla="*/ 3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3 h 35"/>
                <a:gd name="T14" fmla="*/ 35 w 35"/>
                <a:gd name="T15" fmla="*/ 31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Freeform 55">
              <a:extLst>
                <a:ext uri="{FF2B5EF4-FFF2-40B4-BE49-F238E27FC236}">
                  <a16:creationId xmlns:a16="http://schemas.microsoft.com/office/drawing/2014/main" id="{897B34C7-78F8-4953-A3B4-D2FCB085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45" y="2250373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1 h 35"/>
                <a:gd name="T6" fmla="*/ 0 w 35"/>
                <a:gd name="T7" fmla="*/ 3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3 h 35"/>
                <a:gd name="T14" fmla="*/ 35 w 35"/>
                <a:gd name="T15" fmla="*/ 31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Freeform 56">
              <a:extLst>
                <a:ext uri="{FF2B5EF4-FFF2-40B4-BE49-F238E27FC236}">
                  <a16:creationId xmlns:a16="http://schemas.microsoft.com/office/drawing/2014/main" id="{342865B3-3416-4F12-9538-8EA348949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83" y="2250373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1 h 35"/>
                <a:gd name="T6" fmla="*/ 0 w 35"/>
                <a:gd name="T7" fmla="*/ 3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3 h 35"/>
                <a:gd name="T14" fmla="*/ 35 w 35"/>
                <a:gd name="T15" fmla="*/ 31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Freeform 57">
              <a:extLst>
                <a:ext uri="{FF2B5EF4-FFF2-40B4-BE49-F238E27FC236}">
                  <a16:creationId xmlns:a16="http://schemas.microsoft.com/office/drawing/2014/main" id="{3619BD4F-4DF7-4D7D-B2FC-BD19463CA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95" y="2467860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2 h 35"/>
                <a:gd name="T6" fmla="*/ 0 w 35"/>
                <a:gd name="T7" fmla="*/ 4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4 h 35"/>
                <a:gd name="T14" fmla="*/ 35 w 35"/>
                <a:gd name="T15" fmla="*/ 32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4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Freeform 58">
              <a:extLst>
                <a:ext uri="{FF2B5EF4-FFF2-40B4-BE49-F238E27FC236}">
                  <a16:creationId xmlns:a16="http://schemas.microsoft.com/office/drawing/2014/main" id="{93401FBA-E286-4A53-94FB-D6F8D186C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45" y="2467860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2 h 35"/>
                <a:gd name="T6" fmla="*/ 0 w 35"/>
                <a:gd name="T7" fmla="*/ 4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4 h 35"/>
                <a:gd name="T14" fmla="*/ 35 w 35"/>
                <a:gd name="T15" fmla="*/ 32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4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Freeform 59">
              <a:extLst>
                <a:ext uri="{FF2B5EF4-FFF2-40B4-BE49-F238E27FC236}">
                  <a16:creationId xmlns:a16="http://schemas.microsoft.com/office/drawing/2014/main" id="{14C95B65-BE31-4034-9F36-E0DDCC6A2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83" y="2467860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2 h 35"/>
                <a:gd name="T6" fmla="*/ 0 w 35"/>
                <a:gd name="T7" fmla="*/ 4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4 h 35"/>
                <a:gd name="T14" fmla="*/ 35 w 35"/>
                <a:gd name="T15" fmla="*/ 32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4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Freeform 60">
              <a:extLst>
                <a:ext uri="{FF2B5EF4-FFF2-40B4-BE49-F238E27FC236}">
                  <a16:creationId xmlns:a16="http://schemas.microsoft.com/office/drawing/2014/main" id="{1C9A3AA2-84B4-4ECB-A53B-050F6B25F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95" y="2358323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2 h 35"/>
                <a:gd name="T6" fmla="*/ 0 w 35"/>
                <a:gd name="T7" fmla="*/ 3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3 h 35"/>
                <a:gd name="T14" fmla="*/ 35 w 35"/>
                <a:gd name="T15" fmla="*/ 32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4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Freeform 61">
              <a:extLst>
                <a:ext uri="{FF2B5EF4-FFF2-40B4-BE49-F238E27FC236}">
                  <a16:creationId xmlns:a16="http://schemas.microsoft.com/office/drawing/2014/main" id="{B3059716-ABBF-462A-B29B-1074E4B7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45" y="2358323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2 h 35"/>
                <a:gd name="T6" fmla="*/ 0 w 35"/>
                <a:gd name="T7" fmla="*/ 3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3 h 35"/>
                <a:gd name="T14" fmla="*/ 35 w 35"/>
                <a:gd name="T15" fmla="*/ 32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4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Freeform 62">
              <a:extLst>
                <a:ext uri="{FF2B5EF4-FFF2-40B4-BE49-F238E27FC236}">
                  <a16:creationId xmlns:a16="http://schemas.microsoft.com/office/drawing/2014/main" id="{97CD5AB4-8047-4E4F-AED8-F6EDDBEC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283" y="2358323"/>
              <a:ext cx="76200" cy="76200"/>
            </a:xfrm>
            <a:custGeom>
              <a:avLst/>
              <a:gdLst>
                <a:gd name="T0" fmla="*/ 31 w 35"/>
                <a:gd name="T1" fmla="*/ 35 h 35"/>
                <a:gd name="T2" fmla="*/ 3 w 35"/>
                <a:gd name="T3" fmla="*/ 35 h 35"/>
                <a:gd name="T4" fmla="*/ 0 w 35"/>
                <a:gd name="T5" fmla="*/ 32 h 35"/>
                <a:gd name="T6" fmla="*/ 0 w 35"/>
                <a:gd name="T7" fmla="*/ 3 h 35"/>
                <a:gd name="T8" fmla="*/ 3 w 35"/>
                <a:gd name="T9" fmla="*/ 0 h 35"/>
                <a:gd name="T10" fmla="*/ 31 w 35"/>
                <a:gd name="T11" fmla="*/ 0 h 35"/>
                <a:gd name="T12" fmla="*/ 35 w 35"/>
                <a:gd name="T13" fmla="*/ 3 h 35"/>
                <a:gd name="T14" fmla="*/ 35 w 35"/>
                <a:gd name="T15" fmla="*/ 32 h 35"/>
                <a:gd name="T16" fmla="*/ 31 w 3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4"/>
                    <a:pt x="33" y="35"/>
                    <a:pt x="31" y="35"/>
                  </a:cubicBezTo>
                  <a:close/>
                </a:path>
              </a:pathLst>
            </a:custGeom>
            <a:solidFill>
              <a:srgbClr val="FCE7CD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Freeform 63">
              <a:extLst>
                <a:ext uri="{FF2B5EF4-FFF2-40B4-BE49-F238E27FC236}">
                  <a16:creationId xmlns:a16="http://schemas.microsoft.com/office/drawing/2014/main" id="{9CC35332-29EA-4832-8ACB-B0C0BA901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45" y="2567873"/>
              <a:ext cx="371475" cy="96838"/>
            </a:xfrm>
            <a:custGeom>
              <a:avLst/>
              <a:gdLst>
                <a:gd name="T0" fmla="*/ 164 w 170"/>
                <a:gd name="T1" fmla="*/ 45 h 45"/>
                <a:gd name="T2" fmla="*/ 5 w 170"/>
                <a:gd name="T3" fmla="*/ 45 h 45"/>
                <a:gd name="T4" fmla="*/ 0 w 170"/>
                <a:gd name="T5" fmla="*/ 39 h 45"/>
                <a:gd name="T6" fmla="*/ 0 w 170"/>
                <a:gd name="T7" fmla="*/ 6 h 45"/>
                <a:gd name="T8" fmla="*/ 5 w 170"/>
                <a:gd name="T9" fmla="*/ 0 h 45"/>
                <a:gd name="T10" fmla="*/ 164 w 170"/>
                <a:gd name="T11" fmla="*/ 0 h 45"/>
                <a:gd name="T12" fmla="*/ 170 w 170"/>
                <a:gd name="T13" fmla="*/ 6 h 45"/>
                <a:gd name="T14" fmla="*/ 170 w 170"/>
                <a:gd name="T15" fmla="*/ 39 h 45"/>
                <a:gd name="T16" fmla="*/ 164 w 170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45">
                  <a:moveTo>
                    <a:pt x="164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0" y="43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8" y="0"/>
                    <a:pt x="170" y="3"/>
                    <a:pt x="170" y="6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70" y="43"/>
                    <a:pt x="168" y="45"/>
                    <a:pt x="164" y="45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Line 64">
              <a:extLst>
                <a:ext uri="{FF2B5EF4-FFF2-40B4-BE49-F238E27FC236}">
                  <a16:creationId xmlns:a16="http://schemas.microsoft.com/office/drawing/2014/main" id="{4329A4D6-7D91-4697-96D9-1EBC661B9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95" y="2617085"/>
              <a:ext cx="35718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Line 65">
              <a:extLst>
                <a:ext uri="{FF2B5EF4-FFF2-40B4-BE49-F238E27FC236}">
                  <a16:creationId xmlns:a16="http://schemas.microsoft.com/office/drawing/2014/main" id="{BB32EF1A-44AB-4FF2-A8CD-0C5A9A33F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745" y="2567873"/>
              <a:ext cx="0" cy="968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Line 66">
              <a:extLst>
                <a:ext uri="{FF2B5EF4-FFF2-40B4-BE49-F238E27FC236}">
                  <a16:creationId xmlns:a16="http://schemas.microsoft.com/office/drawing/2014/main" id="{D0A4BA94-C8F4-4531-AF72-EB394A4C9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945" y="2567873"/>
              <a:ext cx="0" cy="9683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Line 67">
              <a:extLst>
                <a:ext uri="{FF2B5EF4-FFF2-40B4-BE49-F238E27FC236}">
                  <a16:creationId xmlns:a16="http://schemas.microsoft.com/office/drawing/2014/main" id="{D8DE4047-919F-41BA-9A78-99D26199B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08" y="2593273"/>
              <a:ext cx="68263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Line 68">
              <a:extLst>
                <a:ext uri="{FF2B5EF4-FFF2-40B4-BE49-F238E27FC236}">
                  <a16:creationId xmlns:a16="http://schemas.microsoft.com/office/drawing/2014/main" id="{D0BF16A9-0806-45A5-BBB8-FF6D24A97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08" y="2640898"/>
              <a:ext cx="68263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Freeform 52">
              <a:extLst>
                <a:ext uri="{FF2B5EF4-FFF2-40B4-BE49-F238E27FC236}">
                  <a16:creationId xmlns:a16="http://schemas.microsoft.com/office/drawing/2014/main" id="{2820E54B-3800-48C2-8DEB-71F75FBFC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95" y="2085273"/>
              <a:ext cx="274638" cy="42863"/>
            </a:xfrm>
            <a:custGeom>
              <a:avLst/>
              <a:gdLst>
                <a:gd name="T0" fmla="*/ 0 w 173"/>
                <a:gd name="T1" fmla="*/ 23 h 27"/>
                <a:gd name="T2" fmla="*/ 0 w 173"/>
                <a:gd name="T3" fmla="*/ 0 h 27"/>
                <a:gd name="T4" fmla="*/ 173 w 173"/>
                <a:gd name="T5" fmla="*/ 0 h 27"/>
                <a:gd name="T6" fmla="*/ 173 w 173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7">
                  <a:moveTo>
                    <a:pt x="0" y="23"/>
                  </a:moveTo>
                  <a:lnTo>
                    <a:pt x="0" y="0"/>
                  </a:lnTo>
                  <a:lnTo>
                    <a:pt x="173" y="0"/>
                  </a:lnTo>
                  <a:lnTo>
                    <a:pt x="173" y="2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Freeform 50">
              <a:extLst>
                <a:ext uri="{FF2B5EF4-FFF2-40B4-BE49-F238E27FC236}">
                  <a16:creationId xmlns:a16="http://schemas.microsoft.com/office/drawing/2014/main" id="{854B21BB-E3AA-4966-8C45-B5632BA61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45" y="2115435"/>
              <a:ext cx="377825" cy="103188"/>
            </a:xfrm>
            <a:custGeom>
              <a:avLst/>
              <a:gdLst>
                <a:gd name="T0" fmla="*/ 146 w 238"/>
                <a:gd name="T1" fmla="*/ 0 h 65"/>
                <a:gd name="T2" fmla="*/ 0 w 238"/>
                <a:gd name="T3" fmla="*/ 0 h 65"/>
                <a:gd name="T4" fmla="*/ 0 w 238"/>
                <a:gd name="T5" fmla="*/ 65 h 65"/>
                <a:gd name="T6" fmla="*/ 238 w 238"/>
                <a:gd name="T7" fmla="*/ 65 h 65"/>
                <a:gd name="T8" fmla="*/ 238 w 238"/>
                <a:gd name="T9" fmla="*/ 3 h 65"/>
                <a:gd name="T10" fmla="*/ 190 w 238"/>
                <a:gd name="T1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65">
                  <a:moveTo>
                    <a:pt x="146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238" y="65"/>
                  </a:lnTo>
                  <a:lnTo>
                    <a:pt x="238" y="3"/>
                  </a:lnTo>
                  <a:lnTo>
                    <a:pt x="190" y="3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0A11433D-322E-4726-A0AC-4799831BC341}"/>
                </a:ext>
              </a:extLst>
            </p:cNvPr>
            <p:cNvGrpSpPr/>
            <p:nvPr/>
          </p:nvGrpSpPr>
          <p:grpSpPr>
            <a:xfrm>
              <a:off x="549573" y="2423160"/>
              <a:ext cx="509886" cy="265056"/>
              <a:chOff x="1460742" y="1355691"/>
              <a:chExt cx="1520825" cy="790575"/>
            </a:xfrm>
          </p:grpSpPr>
          <p:grpSp>
            <p:nvGrpSpPr>
              <p:cNvPr id="337" name="Group 66">
                <a:extLst>
                  <a:ext uri="{FF2B5EF4-FFF2-40B4-BE49-F238E27FC236}">
                    <a16:creationId xmlns:a16="http://schemas.microsoft.com/office/drawing/2014/main" id="{D72A3D75-9CFC-45E3-B4BB-B0BB3080566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60742" y="1355691"/>
                <a:ext cx="1520825" cy="790575"/>
                <a:chOff x="-3" y="950"/>
                <a:chExt cx="958" cy="498"/>
              </a:xfrm>
            </p:grpSpPr>
            <p:sp>
              <p:nvSpPr>
                <p:cNvPr id="339" name="Rectangle 70">
                  <a:extLst>
                    <a:ext uri="{FF2B5EF4-FFF2-40B4-BE49-F238E27FC236}">
                      <a16:creationId xmlns:a16="http://schemas.microsoft.com/office/drawing/2014/main" id="{BC409A21-06BC-4528-91AA-BD3F12DEC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" y="1062"/>
                  <a:ext cx="791" cy="386"/>
                </a:xfrm>
                <a:prstGeom prst="rect">
                  <a:avLst/>
                </a:prstGeom>
                <a:solidFill>
                  <a:srgbClr val="FFFFFF"/>
                </a:solidFill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Freeform 67">
                  <a:extLst>
                    <a:ext uri="{FF2B5EF4-FFF2-40B4-BE49-F238E27FC236}">
                      <a16:creationId xmlns:a16="http://schemas.microsoft.com/office/drawing/2014/main" id="{549D5DE6-32E4-4EFE-B8A9-FBBEF64D3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" y="1062"/>
                  <a:ext cx="624" cy="386"/>
                </a:xfrm>
                <a:custGeom>
                  <a:avLst/>
                  <a:gdLst>
                    <a:gd name="T0" fmla="*/ 0 w 624"/>
                    <a:gd name="T1" fmla="*/ 0 h 386"/>
                    <a:gd name="T2" fmla="*/ 0 w 624"/>
                    <a:gd name="T3" fmla="*/ 386 h 386"/>
                    <a:gd name="T4" fmla="*/ 330 w 624"/>
                    <a:gd name="T5" fmla="*/ 386 h 386"/>
                    <a:gd name="T6" fmla="*/ 624 w 624"/>
                    <a:gd name="T7" fmla="*/ 0 h 386"/>
                    <a:gd name="T8" fmla="*/ 0 w 624"/>
                    <a:gd name="T9" fmla="*/ 0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4" h="386">
                      <a:moveTo>
                        <a:pt x="0" y="0"/>
                      </a:moveTo>
                      <a:lnTo>
                        <a:pt x="0" y="386"/>
                      </a:lnTo>
                      <a:lnTo>
                        <a:pt x="330" y="386"/>
                      </a:lnTo>
                      <a:lnTo>
                        <a:pt x="6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Freeform 68">
                  <a:extLst>
                    <a:ext uri="{FF2B5EF4-FFF2-40B4-BE49-F238E27FC236}">
                      <a16:creationId xmlns:a16="http://schemas.microsoft.com/office/drawing/2014/main" id="{E00A44D9-8786-40E0-A279-C81273B022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" y="1055"/>
                  <a:ext cx="788" cy="393"/>
                </a:xfrm>
                <a:custGeom>
                  <a:avLst/>
                  <a:gdLst>
                    <a:gd name="T0" fmla="*/ 0 w 788"/>
                    <a:gd name="T1" fmla="*/ 0 h 393"/>
                    <a:gd name="T2" fmla="*/ 0 w 788"/>
                    <a:gd name="T3" fmla="*/ 393 h 393"/>
                    <a:gd name="T4" fmla="*/ 134 w 788"/>
                    <a:gd name="T5" fmla="*/ 393 h 393"/>
                    <a:gd name="T6" fmla="*/ 134 w 788"/>
                    <a:gd name="T7" fmla="*/ 142 h 393"/>
                    <a:gd name="T8" fmla="*/ 311 w 788"/>
                    <a:gd name="T9" fmla="*/ 142 h 393"/>
                    <a:gd name="T10" fmla="*/ 311 w 788"/>
                    <a:gd name="T11" fmla="*/ 393 h 393"/>
                    <a:gd name="T12" fmla="*/ 788 w 788"/>
                    <a:gd name="T13" fmla="*/ 393 h 393"/>
                    <a:gd name="T14" fmla="*/ 788 w 788"/>
                    <a:gd name="T15" fmla="*/ 0 h 393"/>
                    <a:gd name="T16" fmla="*/ 0 w 788"/>
                    <a:gd name="T17" fmla="*/ 0 h 393"/>
                    <a:gd name="T18" fmla="*/ 0 w 788"/>
                    <a:gd name="T19" fmla="*/ 0 h 393"/>
                    <a:gd name="T20" fmla="*/ 0 w 788"/>
                    <a:gd name="T21" fmla="*/ 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88" h="393">
                      <a:moveTo>
                        <a:pt x="0" y="0"/>
                      </a:moveTo>
                      <a:lnTo>
                        <a:pt x="0" y="393"/>
                      </a:lnTo>
                      <a:lnTo>
                        <a:pt x="134" y="393"/>
                      </a:lnTo>
                      <a:lnTo>
                        <a:pt x="134" y="142"/>
                      </a:lnTo>
                      <a:lnTo>
                        <a:pt x="311" y="142"/>
                      </a:lnTo>
                      <a:lnTo>
                        <a:pt x="311" y="393"/>
                      </a:lnTo>
                      <a:lnTo>
                        <a:pt x="788" y="393"/>
                      </a:lnTo>
                      <a:lnTo>
                        <a:pt x="78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Rectangle 69">
                  <a:extLst>
                    <a:ext uri="{FF2B5EF4-FFF2-40B4-BE49-F238E27FC236}">
                      <a16:creationId xmlns:a16="http://schemas.microsoft.com/office/drawing/2014/main" id="{35D05936-33C1-467F-AE47-4284A2C59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" y="1197"/>
                  <a:ext cx="294" cy="165"/>
                </a:xfrm>
                <a:prstGeom prst="rect">
                  <a:avLst/>
                </a:prstGeom>
                <a:solidFill>
                  <a:srgbClr val="FCE7CD"/>
                </a:solidFill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Freeform 71">
                  <a:extLst>
                    <a:ext uri="{FF2B5EF4-FFF2-40B4-BE49-F238E27FC236}">
                      <a16:creationId xmlns:a16="http://schemas.microsoft.com/office/drawing/2014/main" id="{F9B57C29-D456-4AD8-89D0-58B01B7DC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3" y="950"/>
                  <a:ext cx="958" cy="191"/>
                </a:xfrm>
                <a:custGeom>
                  <a:avLst/>
                  <a:gdLst>
                    <a:gd name="T0" fmla="*/ 267 w 293"/>
                    <a:gd name="T1" fmla="*/ 0 h 58"/>
                    <a:gd name="T2" fmla="*/ 26 w 293"/>
                    <a:gd name="T3" fmla="*/ 0 h 58"/>
                    <a:gd name="T4" fmla="*/ 0 w 293"/>
                    <a:gd name="T5" fmla="*/ 29 h 58"/>
                    <a:gd name="T6" fmla="*/ 0 w 293"/>
                    <a:gd name="T7" fmla="*/ 40 h 58"/>
                    <a:gd name="T8" fmla="*/ 19 w 293"/>
                    <a:gd name="T9" fmla="*/ 58 h 58"/>
                    <a:gd name="T10" fmla="*/ 37 w 293"/>
                    <a:gd name="T11" fmla="*/ 40 h 58"/>
                    <a:gd name="T12" fmla="*/ 55 w 293"/>
                    <a:gd name="T13" fmla="*/ 58 h 58"/>
                    <a:gd name="T14" fmla="*/ 73 w 293"/>
                    <a:gd name="T15" fmla="*/ 40 h 58"/>
                    <a:gd name="T16" fmla="*/ 92 w 293"/>
                    <a:gd name="T17" fmla="*/ 58 h 58"/>
                    <a:gd name="T18" fmla="*/ 110 w 293"/>
                    <a:gd name="T19" fmla="*/ 40 h 58"/>
                    <a:gd name="T20" fmla="*/ 128 w 293"/>
                    <a:gd name="T21" fmla="*/ 58 h 58"/>
                    <a:gd name="T22" fmla="*/ 147 w 293"/>
                    <a:gd name="T23" fmla="*/ 40 h 58"/>
                    <a:gd name="T24" fmla="*/ 147 w 293"/>
                    <a:gd name="T25" fmla="*/ 40 h 58"/>
                    <a:gd name="T26" fmla="*/ 147 w 293"/>
                    <a:gd name="T27" fmla="*/ 40 h 58"/>
                    <a:gd name="T28" fmla="*/ 165 w 293"/>
                    <a:gd name="T29" fmla="*/ 58 h 58"/>
                    <a:gd name="T30" fmla="*/ 183 w 293"/>
                    <a:gd name="T31" fmla="*/ 40 h 58"/>
                    <a:gd name="T32" fmla="*/ 183 w 293"/>
                    <a:gd name="T33" fmla="*/ 40 h 58"/>
                    <a:gd name="T34" fmla="*/ 183 w 293"/>
                    <a:gd name="T35" fmla="*/ 40 h 58"/>
                    <a:gd name="T36" fmla="*/ 183 w 293"/>
                    <a:gd name="T37" fmla="*/ 40 h 58"/>
                    <a:gd name="T38" fmla="*/ 201 w 293"/>
                    <a:gd name="T39" fmla="*/ 58 h 58"/>
                    <a:gd name="T40" fmla="*/ 220 w 293"/>
                    <a:gd name="T41" fmla="*/ 40 h 58"/>
                    <a:gd name="T42" fmla="*/ 220 w 293"/>
                    <a:gd name="T43" fmla="*/ 40 h 58"/>
                    <a:gd name="T44" fmla="*/ 220 w 293"/>
                    <a:gd name="T45" fmla="*/ 40 h 58"/>
                    <a:gd name="T46" fmla="*/ 220 w 293"/>
                    <a:gd name="T47" fmla="*/ 40 h 58"/>
                    <a:gd name="T48" fmla="*/ 238 w 293"/>
                    <a:gd name="T49" fmla="*/ 58 h 58"/>
                    <a:gd name="T50" fmla="*/ 256 w 293"/>
                    <a:gd name="T51" fmla="*/ 40 h 58"/>
                    <a:gd name="T52" fmla="*/ 256 w 293"/>
                    <a:gd name="T53" fmla="*/ 40 h 58"/>
                    <a:gd name="T54" fmla="*/ 256 w 293"/>
                    <a:gd name="T55" fmla="*/ 40 h 58"/>
                    <a:gd name="T56" fmla="*/ 256 w 293"/>
                    <a:gd name="T57" fmla="*/ 40 h 58"/>
                    <a:gd name="T58" fmla="*/ 274 w 293"/>
                    <a:gd name="T59" fmla="*/ 58 h 58"/>
                    <a:gd name="T60" fmla="*/ 293 w 293"/>
                    <a:gd name="T61" fmla="*/ 40 h 58"/>
                    <a:gd name="T62" fmla="*/ 293 w 293"/>
                    <a:gd name="T63" fmla="*/ 40 h 58"/>
                    <a:gd name="T64" fmla="*/ 293 w 293"/>
                    <a:gd name="T65" fmla="*/ 40 h 58"/>
                    <a:gd name="T66" fmla="*/ 293 w 293"/>
                    <a:gd name="T67" fmla="*/ 29 h 58"/>
                    <a:gd name="T68" fmla="*/ 267 w 293"/>
                    <a:gd name="T69" fmla="*/ 0 h 58"/>
                    <a:gd name="T70" fmla="*/ 267 w 293"/>
                    <a:gd name="T71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3" h="58">
                      <a:moveTo>
                        <a:pt x="267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0"/>
                        <a:pt x="8" y="58"/>
                        <a:pt x="19" y="58"/>
                      </a:cubicBezTo>
                      <a:cubicBezTo>
                        <a:pt x="29" y="58"/>
                        <a:pt x="37" y="50"/>
                        <a:pt x="37" y="40"/>
                      </a:cubicBezTo>
                      <a:cubicBezTo>
                        <a:pt x="37" y="50"/>
                        <a:pt x="45" y="58"/>
                        <a:pt x="55" y="58"/>
                      </a:cubicBezTo>
                      <a:cubicBezTo>
                        <a:pt x="65" y="58"/>
                        <a:pt x="73" y="50"/>
                        <a:pt x="73" y="40"/>
                      </a:cubicBezTo>
                      <a:cubicBezTo>
                        <a:pt x="73" y="50"/>
                        <a:pt x="82" y="58"/>
                        <a:pt x="92" y="58"/>
                      </a:cubicBezTo>
                      <a:cubicBezTo>
                        <a:pt x="102" y="58"/>
                        <a:pt x="110" y="50"/>
                        <a:pt x="110" y="40"/>
                      </a:cubicBezTo>
                      <a:cubicBezTo>
                        <a:pt x="110" y="50"/>
                        <a:pt x="118" y="58"/>
                        <a:pt x="128" y="58"/>
                      </a:cubicBezTo>
                      <a:cubicBezTo>
                        <a:pt x="138" y="58"/>
                        <a:pt x="147" y="50"/>
                        <a:pt x="147" y="40"/>
                      </a:cubicBezTo>
                      <a:cubicBezTo>
                        <a:pt x="147" y="40"/>
                        <a:pt x="147" y="40"/>
                        <a:pt x="147" y="40"/>
                      </a:cubicBezTo>
                      <a:cubicBezTo>
                        <a:pt x="147" y="40"/>
                        <a:pt x="147" y="40"/>
                        <a:pt x="147" y="40"/>
                      </a:cubicBezTo>
                      <a:cubicBezTo>
                        <a:pt x="147" y="50"/>
                        <a:pt x="155" y="58"/>
                        <a:pt x="165" y="58"/>
                      </a:cubicBezTo>
                      <a:cubicBezTo>
                        <a:pt x="175" y="58"/>
                        <a:pt x="183" y="50"/>
                        <a:pt x="183" y="40"/>
                      </a:cubicBezTo>
                      <a:cubicBezTo>
                        <a:pt x="183" y="40"/>
                        <a:pt x="183" y="40"/>
                        <a:pt x="183" y="40"/>
                      </a:cubicBezTo>
                      <a:cubicBezTo>
                        <a:pt x="183" y="40"/>
                        <a:pt x="183" y="40"/>
                        <a:pt x="183" y="40"/>
                      </a:cubicBezTo>
                      <a:cubicBezTo>
                        <a:pt x="183" y="40"/>
                        <a:pt x="183" y="40"/>
                        <a:pt x="183" y="40"/>
                      </a:cubicBezTo>
                      <a:cubicBezTo>
                        <a:pt x="183" y="50"/>
                        <a:pt x="191" y="58"/>
                        <a:pt x="201" y="58"/>
                      </a:cubicBezTo>
                      <a:cubicBezTo>
                        <a:pt x="211" y="58"/>
                        <a:pt x="220" y="50"/>
                        <a:pt x="220" y="40"/>
                      </a:cubicBezTo>
                      <a:cubicBezTo>
                        <a:pt x="220" y="40"/>
                        <a:pt x="220" y="40"/>
                        <a:pt x="220" y="40"/>
                      </a:cubicBezTo>
                      <a:cubicBezTo>
                        <a:pt x="220" y="40"/>
                        <a:pt x="220" y="40"/>
                        <a:pt x="220" y="40"/>
                      </a:cubicBezTo>
                      <a:cubicBezTo>
                        <a:pt x="220" y="40"/>
                        <a:pt x="220" y="40"/>
                        <a:pt x="220" y="40"/>
                      </a:cubicBezTo>
                      <a:cubicBezTo>
                        <a:pt x="220" y="50"/>
                        <a:pt x="228" y="58"/>
                        <a:pt x="238" y="58"/>
                      </a:cubicBezTo>
                      <a:cubicBezTo>
                        <a:pt x="248" y="58"/>
                        <a:pt x="256" y="50"/>
                        <a:pt x="256" y="40"/>
                      </a:cubicBezTo>
                      <a:cubicBezTo>
                        <a:pt x="256" y="40"/>
                        <a:pt x="256" y="40"/>
                        <a:pt x="256" y="40"/>
                      </a:cubicBezTo>
                      <a:cubicBezTo>
                        <a:pt x="256" y="40"/>
                        <a:pt x="256" y="40"/>
                        <a:pt x="256" y="40"/>
                      </a:cubicBezTo>
                      <a:cubicBezTo>
                        <a:pt x="256" y="40"/>
                        <a:pt x="256" y="40"/>
                        <a:pt x="256" y="40"/>
                      </a:cubicBezTo>
                      <a:cubicBezTo>
                        <a:pt x="256" y="50"/>
                        <a:pt x="264" y="58"/>
                        <a:pt x="274" y="58"/>
                      </a:cubicBezTo>
                      <a:cubicBezTo>
                        <a:pt x="285" y="58"/>
                        <a:pt x="293" y="50"/>
                        <a:pt x="293" y="40"/>
                      </a:cubicBezTo>
                      <a:cubicBezTo>
                        <a:pt x="293" y="40"/>
                        <a:pt x="293" y="40"/>
                        <a:pt x="293" y="40"/>
                      </a:cubicBezTo>
                      <a:cubicBezTo>
                        <a:pt x="293" y="40"/>
                        <a:pt x="293" y="40"/>
                        <a:pt x="293" y="40"/>
                      </a:cubicBezTo>
                      <a:cubicBezTo>
                        <a:pt x="293" y="29"/>
                        <a:pt x="293" y="29"/>
                        <a:pt x="293" y="29"/>
                      </a:cubicBezTo>
                      <a:cubicBezTo>
                        <a:pt x="267" y="0"/>
                        <a:pt x="267" y="0"/>
                        <a:pt x="267" y="0"/>
                      </a:cubicBezTo>
                      <a:cubicBezTo>
                        <a:pt x="267" y="0"/>
                        <a:pt x="267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Line 72">
                  <a:extLst>
                    <a:ext uri="{FF2B5EF4-FFF2-40B4-BE49-F238E27FC236}">
                      <a16:creationId xmlns:a16="http://schemas.microsoft.com/office/drawing/2014/main" id="{D0E9783C-0E27-4A42-BE6B-968A3E80E5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" y="1045"/>
                  <a:ext cx="598" cy="0"/>
                </a:xfrm>
                <a:prstGeom prst="line">
                  <a:avLst/>
                </a:prstGeom>
                <a:solidFill>
                  <a:srgbClr val="FFFFFF"/>
                </a:solidFill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Line 73">
                  <a:extLst>
                    <a:ext uri="{FF2B5EF4-FFF2-40B4-BE49-F238E27FC236}">
                      <a16:creationId xmlns:a16="http://schemas.microsoft.com/office/drawing/2014/main" id="{6BF93619-CE6E-4944-B713-8A78B6383D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3" y="1045"/>
                  <a:ext cx="242" cy="0"/>
                </a:xfrm>
                <a:prstGeom prst="line">
                  <a:avLst/>
                </a:prstGeom>
                <a:solidFill>
                  <a:srgbClr val="FFFFFF"/>
                </a:solidFill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A600322F-BB1E-4191-BEC6-B854406AC984}"/>
                  </a:ext>
                </a:extLst>
              </p:cNvPr>
              <p:cNvSpPr/>
              <p:nvPr/>
            </p:nvSpPr>
            <p:spPr>
              <a:xfrm>
                <a:off x="1813161" y="1743812"/>
                <a:ext cx="279151" cy="402454"/>
              </a:xfrm>
              <a:prstGeom prst="rect">
                <a:avLst/>
              </a:prstGeom>
              <a:solidFill>
                <a:srgbClr val="FFFFFF"/>
              </a:solidFill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5769A66-E4AF-4043-945D-477DBC08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45" y="2085273"/>
              <a:ext cx="227048" cy="133350"/>
            </a:xfrm>
            <a:custGeom>
              <a:avLst/>
              <a:gdLst>
                <a:gd name="connsiteX0" fmla="*/ 57150 w 227048"/>
                <a:gd name="connsiteY0" fmla="*/ 0 h 133350"/>
                <a:gd name="connsiteX1" fmla="*/ 227048 w 227048"/>
                <a:gd name="connsiteY1" fmla="*/ 0 h 133350"/>
                <a:gd name="connsiteX2" fmla="*/ 124706 w 227048"/>
                <a:gd name="connsiteY2" fmla="*/ 133350 h 133350"/>
                <a:gd name="connsiteX3" fmla="*/ 0 w 227048"/>
                <a:gd name="connsiteY3" fmla="*/ 133350 h 133350"/>
                <a:gd name="connsiteX4" fmla="*/ 0 w 227048"/>
                <a:gd name="connsiteY4" fmla="*/ 30162 h 133350"/>
                <a:gd name="connsiteX5" fmla="*/ 57150 w 227048"/>
                <a:gd name="connsiteY5" fmla="*/ 301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048" h="133350">
                  <a:moveTo>
                    <a:pt x="57150" y="0"/>
                  </a:moveTo>
                  <a:lnTo>
                    <a:pt x="227048" y="0"/>
                  </a:lnTo>
                  <a:lnTo>
                    <a:pt x="124706" y="133350"/>
                  </a:lnTo>
                  <a:lnTo>
                    <a:pt x="0" y="133350"/>
                  </a:lnTo>
                  <a:lnTo>
                    <a:pt x="0" y="30162"/>
                  </a:lnTo>
                  <a:lnTo>
                    <a:pt x="57150" y="30162"/>
                  </a:ln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C66365B0-F8CE-45F1-8B98-62F104B6B677}"/>
                </a:ext>
              </a:extLst>
            </p:cNvPr>
            <p:cNvGrpSpPr/>
            <p:nvPr/>
          </p:nvGrpSpPr>
          <p:grpSpPr>
            <a:xfrm>
              <a:off x="247345" y="2085273"/>
              <a:ext cx="377825" cy="133350"/>
              <a:chOff x="399745" y="2237673"/>
              <a:chExt cx="377825" cy="133350"/>
            </a:xfrm>
          </p:grpSpPr>
          <p:sp>
            <p:nvSpPr>
              <p:cNvPr id="335" name="Freeform 52">
                <a:extLst>
                  <a:ext uri="{FF2B5EF4-FFF2-40B4-BE49-F238E27FC236}">
                    <a16:creationId xmlns:a16="http://schemas.microsoft.com/office/drawing/2014/main" id="{6820F67E-D436-4785-B4A0-E33803FCF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95" y="2237673"/>
                <a:ext cx="274638" cy="42863"/>
              </a:xfrm>
              <a:custGeom>
                <a:avLst/>
                <a:gdLst>
                  <a:gd name="T0" fmla="*/ 0 w 173"/>
                  <a:gd name="T1" fmla="*/ 23 h 27"/>
                  <a:gd name="T2" fmla="*/ 0 w 173"/>
                  <a:gd name="T3" fmla="*/ 0 h 27"/>
                  <a:gd name="T4" fmla="*/ 173 w 173"/>
                  <a:gd name="T5" fmla="*/ 0 h 27"/>
                  <a:gd name="T6" fmla="*/ 173 w 173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27">
                    <a:moveTo>
                      <a:pt x="0" y="23"/>
                    </a:moveTo>
                    <a:lnTo>
                      <a:pt x="0" y="0"/>
                    </a:lnTo>
                    <a:lnTo>
                      <a:pt x="173" y="0"/>
                    </a:lnTo>
                    <a:lnTo>
                      <a:pt x="173" y="27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Freeform 50">
                <a:extLst>
                  <a:ext uri="{FF2B5EF4-FFF2-40B4-BE49-F238E27FC236}">
                    <a16:creationId xmlns:a16="http://schemas.microsoft.com/office/drawing/2014/main" id="{3A158CA1-5C43-409F-A1E7-C03247C9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45" y="2267835"/>
                <a:ext cx="377825" cy="103188"/>
              </a:xfrm>
              <a:custGeom>
                <a:avLst/>
                <a:gdLst>
                  <a:gd name="T0" fmla="*/ 146 w 238"/>
                  <a:gd name="T1" fmla="*/ 0 h 65"/>
                  <a:gd name="T2" fmla="*/ 0 w 238"/>
                  <a:gd name="T3" fmla="*/ 0 h 65"/>
                  <a:gd name="T4" fmla="*/ 0 w 238"/>
                  <a:gd name="T5" fmla="*/ 65 h 65"/>
                  <a:gd name="T6" fmla="*/ 238 w 238"/>
                  <a:gd name="T7" fmla="*/ 65 h 65"/>
                  <a:gd name="T8" fmla="*/ 238 w 238"/>
                  <a:gd name="T9" fmla="*/ 3 h 65"/>
                  <a:gd name="T10" fmla="*/ 190 w 238"/>
                  <a:gd name="T11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65">
                    <a:moveTo>
                      <a:pt x="146" y="0"/>
                    </a:moveTo>
                    <a:lnTo>
                      <a:pt x="0" y="0"/>
                    </a:lnTo>
                    <a:lnTo>
                      <a:pt x="0" y="65"/>
                    </a:lnTo>
                    <a:lnTo>
                      <a:pt x="238" y="65"/>
                    </a:lnTo>
                    <a:lnTo>
                      <a:pt x="238" y="3"/>
                    </a:lnTo>
                    <a:lnTo>
                      <a:pt x="190" y="3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64F81C29-0F2D-4260-8EEA-326D6D1A2C7A}"/>
              </a:ext>
            </a:extLst>
          </p:cNvPr>
          <p:cNvGrpSpPr/>
          <p:nvPr/>
        </p:nvGrpSpPr>
        <p:grpSpPr>
          <a:xfrm>
            <a:off x="695638" y="1151065"/>
            <a:ext cx="1231275" cy="689100"/>
            <a:chOff x="2975001" y="2301038"/>
            <a:chExt cx="1084530" cy="606972"/>
          </a:xfrm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0852F43A-E3E3-4200-8DE1-779092239197}"/>
                </a:ext>
              </a:extLst>
            </p:cNvPr>
            <p:cNvGrpSpPr/>
            <p:nvPr/>
          </p:nvGrpSpPr>
          <p:grpSpPr>
            <a:xfrm>
              <a:off x="2975001" y="2301038"/>
              <a:ext cx="1084530" cy="606972"/>
              <a:chOff x="3039924" y="2211070"/>
              <a:chExt cx="3064152" cy="1714895"/>
            </a:xfrm>
          </p:grpSpPr>
          <p:sp>
            <p:nvSpPr>
              <p:cNvPr id="368" name="Freeform 5">
                <a:extLst>
                  <a:ext uri="{FF2B5EF4-FFF2-40B4-BE49-F238E27FC236}">
                    <a16:creationId xmlns:a16="http://schemas.microsoft.com/office/drawing/2014/main" id="{8957FAEE-00ED-4BE2-9681-F220DA78F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258" y="3441881"/>
                <a:ext cx="1079258" cy="459071"/>
              </a:xfrm>
              <a:custGeom>
                <a:avLst/>
                <a:gdLst>
                  <a:gd name="T0" fmla="*/ 680 w 1079"/>
                  <a:gd name="T1" fmla="*/ 0 h 459"/>
                  <a:gd name="T2" fmla="*/ 419 w 1079"/>
                  <a:gd name="T3" fmla="*/ 0 h 459"/>
                  <a:gd name="T4" fmla="*/ 20 w 1079"/>
                  <a:gd name="T5" fmla="*/ 376 h 459"/>
                  <a:gd name="T6" fmla="*/ 12 w 1079"/>
                  <a:gd name="T7" fmla="*/ 459 h 459"/>
                  <a:gd name="T8" fmla="*/ 1078 w 1079"/>
                  <a:gd name="T9" fmla="*/ 459 h 459"/>
                  <a:gd name="T10" fmla="*/ 1058 w 1079"/>
                  <a:gd name="T11" fmla="*/ 375 h 459"/>
                  <a:gd name="T12" fmla="*/ 680 w 1079"/>
                  <a:gd name="T13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9" h="459">
                    <a:moveTo>
                      <a:pt x="680" y="0"/>
                    </a:moveTo>
                    <a:cubicBezTo>
                      <a:pt x="419" y="0"/>
                      <a:pt x="419" y="0"/>
                      <a:pt x="419" y="0"/>
                    </a:cubicBezTo>
                    <a:cubicBezTo>
                      <a:pt x="419" y="84"/>
                      <a:pt x="342" y="353"/>
                      <a:pt x="20" y="376"/>
                    </a:cubicBezTo>
                    <a:cubicBezTo>
                      <a:pt x="0" y="378"/>
                      <a:pt x="12" y="459"/>
                      <a:pt x="12" y="459"/>
                    </a:cubicBezTo>
                    <a:cubicBezTo>
                      <a:pt x="1078" y="459"/>
                      <a:pt x="1078" y="459"/>
                      <a:pt x="1078" y="459"/>
                    </a:cubicBezTo>
                    <a:cubicBezTo>
                      <a:pt x="1078" y="459"/>
                      <a:pt x="1079" y="374"/>
                      <a:pt x="1058" y="375"/>
                    </a:cubicBezTo>
                    <a:cubicBezTo>
                      <a:pt x="742" y="387"/>
                      <a:pt x="681" y="83"/>
                      <a:pt x="680" y="0"/>
                    </a:cubicBezTo>
                    <a:close/>
                  </a:path>
                </a:pathLst>
              </a:custGeom>
              <a:noFill/>
              <a:ln w="2222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" name="Freeform 6">
                <a:extLst>
                  <a:ext uri="{FF2B5EF4-FFF2-40B4-BE49-F238E27FC236}">
                    <a16:creationId xmlns:a16="http://schemas.microsoft.com/office/drawing/2014/main" id="{F898F43B-391C-4405-B7B7-DC8E737EA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917" y="2211070"/>
                <a:ext cx="2168081" cy="1394870"/>
              </a:xfrm>
              <a:custGeom>
                <a:avLst/>
                <a:gdLst>
                  <a:gd name="T0" fmla="*/ 2168 w 2168"/>
                  <a:gd name="T1" fmla="*/ 1350 h 1394"/>
                  <a:gd name="T2" fmla="*/ 2124 w 2168"/>
                  <a:gd name="T3" fmla="*/ 1394 h 1394"/>
                  <a:gd name="T4" fmla="*/ 44 w 2168"/>
                  <a:gd name="T5" fmla="*/ 1394 h 1394"/>
                  <a:gd name="T6" fmla="*/ 0 w 2168"/>
                  <a:gd name="T7" fmla="*/ 1350 h 1394"/>
                  <a:gd name="T8" fmla="*/ 0 w 2168"/>
                  <a:gd name="T9" fmla="*/ 44 h 1394"/>
                  <a:gd name="T10" fmla="*/ 44 w 2168"/>
                  <a:gd name="T11" fmla="*/ 0 h 1394"/>
                  <a:gd name="T12" fmla="*/ 2124 w 2168"/>
                  <a:gd name="T13" fmla="*/ 0 h 1394"/>
                  <a:gd name="T14" fmla="*/ 2168 w 2168"/>
                  <a:gd name="T15" fmla="*/ 44 h 1394"/>
                  <a:gd name="T16" fmla="*/ 2168 w 2168"/>
                  <a:gd name="T17" fmla="*/ 135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8" h="1394">
                    <a:moveTo>
                      <a:pt x="2168" y="1350"/>
                    </a:moveTo>
                    <a:cubicBezTo>
                      <a:pt x="2168" y="1374"/>
                      <a:pt x="2148" y="1394"/>
                      <a:pt x="2124" y="1394"/>
                    </a:cubicBezTo>
                    <a:cubicBezTo>
                      <a:pt x="44" y="1394"/>
                      <a:pt x="44" y="1394"/>
                      <a:pt x="44" y="1394"/>
                    </a:cubicBezTo>
                    <a:cubicBezTo>
                      <a:pt x="20" y="1394"/>
                      <a:pt x="0" y="1374"/>
                      <a:pt x="0" y="135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2124" y="0"/>
                      <a:pt x="2124" y="0"/>
                      <a:pt x="2124" y="0"/>
                    </a:cubicBezTo>
                    <a:cubicBezTo>
                      <a:pt x="2148" y="0"/>
                      <a:pt x="2168" y="20"/>
                      <a:pt x="2168" y="44"/>
                    </a:cubicBezTo>
                    <a:lnTo>
                      <a:pt x="2168" y="13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875">
                <a:solidFill>
                  <a:srgbClr val="47474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0" name="Freeform 7">
                <a:extLst>
                  <a:ext uri="{FF2B5EF4-FFF2-40B4-BE49-F238E27FC236}">
                    <a16:creationId xmlns:a16="http://schemas.microsoft.com/office/drawing/2014/main" id="{089B771A-5C0D-4E0D-864B-BDCCE5EB8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286" y="2314802"/>
                <a:ext cx="1984600" cy="1122664"/>
              </a:xfrm>
              <a:custGeom>
                <a:avLst/>
                <a:gdLst>
                  <a:gd name="T0" fmla="*/ 2000 w 2000"/>
                  <a:gd name="T1" fmla="*/ 1098 h 1122"/>
                  <a:gd name="T2" fmla="*/ 1976 w 2000"/>
                  <a:gd name="T3" fmla="*/ 1122 h 1122"/>
                  <a:gd name="T4" fmla="*/ 24 w 2000"/>
                  <a:gd name="T5" fmla="*/ 1122 h 1122"/>
                  <a:gd name="T6" fmla="*/ 0 w 2000"/>
                  <a:gd name="T7" fmla="*/ 1098 h 1122"/>
                  <a:gd name="T8" fmla="*/ 0 w 2000"/>
                  <a:gd name="T9" fmla="*/ 24 h 1122"/>
                  <a:gd name="T10" fmla="*/ 24 w 2000"/>
                  <a:gd name="T11" fmla="*/ 0 h 1122"/>
                  <a:gd name="T12" fmla="*/ 1976 w 2000"/>
                  <a:gd name="T13" fmla="*/ 0 h 1122"/>
                  <a:gd name="T14" fmla="*/ 2000 w 2000"/>
                  <a:gd name="T15" fmla="*/ 24 h 1122"/>
                  <a:gd name="T16" fmla="*/ 2000 w 2000"/>
                  <a:gd name="T17" fmla="*/ 1098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0" h="1122">
                    <a:moveTo>
                      <a:pt x="2000" y="1098"/>
                    </a:moveTo>
                    <a:cubicBezTo>
                      <a:pt x="2000" y="1111"/>
                      <a:pt x="1989" y="1122"/>
                      <a:pt x="1976" y="1122"/>
                    </a:cubicBezTo>
                    <a:cubicBezTo>
                      <a:pt x="24" y="1122"/>
                      <a:pt x="24" y="1122"/>
                      <a:pt x="24" y="1122"/>
                    </a:cubicBezTo>
                    <a:cubicBezTo>
                      <a:pt x="11" y="1122"/>
                      <a:pt x="0" y="1111"/>
                      <a:pt x="0" y="109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1976" y="0"/>
                      <a:pt x="1976" y="0"/>
                      <a:pt x="1976" y="0"/>
                    </a:cubicBezTo>
                    <a:cubicBezTo>
                      <a:pt x="1989" y="0"/>
                      <a:pt x="2000" y="10"/>
                      <a:pt x="2000" y="24"/>
                    </a:cubicBezTo>
                    <a:lnTo>
                      <a:pt x="2000" y="1098"/>
                    </a:lnTo>
                    <a:close/>
                  </a:path>
                </a:pathLst>
              </a:custGeom>
              <a:noFill/>
              <a:ln w="1587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1" name="Freeform 8">
                <a:extLst>
                  <a:ext uri="{FF2B5EF4-FFF2-40B4-BE49-F238E27FC236}">
                    <a16:creationId xmlns:a16="http://schemas.microsoft.com/office/drawing/2014/main" id="{95C991D4-5F54-4E9E-9E9E-B5C6ED534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214" y="3591961"/>
                <a:ext cx="264849" cy="296483"/>
              </a:xfrm>
              <a:custGeom>
                <a:avLst/>
                <a:gdLst>
                  <a:gd name="T0" fmla="*/ 0 w 360"/>
                  <a:gd name="T1" fmla="*/ 403 h 403"/>
                  <a:gd name="T2" fmla="*/ 360 w 360"/>
                  <a:gd name="T3" fmla="*/ 305 h 403"/>
                  <a:gd name="T4" fmla="*/ 360 w 360"/>
                  <a:gd name="T5" fmla="*/ 0 h 403"/>
                  <a:gd name="T6" fmla="*/ 114 w 360"/>
                  <a:gd name="T7" fmla="*/ 24 h 403"/>
                  <a:gd name="T8" fmla="*/ 0 w 360"/>
                  <a:gd name="T9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403">
                    <a:moveTo>
                      <a:pt x="0" y="403"/>
                    </a:moveTo>
                    <a:lnTo>
                      <a:pt x="360" y="305"/>
                    </a:lnTo>
                    <a:lnTo>
                      <a:pt x="360" y="0"/>
                    </a:lnTo>
                    <a:lnTo>
                      <a:pt x="114" y="24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999A98"/>
              </a:solidFill>
              <a:ln w="2222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2" name="Freeform 9">
                <a:extLst>
                  <a:ext uri="{FF2B5EF4-FFF2-40B4-BE49-F238E27FC236}">
                    <a16:creationId xmlns:a16="http://schemas.microsoft.com/office/drawing/2014/main" id="{5E8B9B04-6A59-402A-A17C-48D63E79F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3662588"/>
                <a:ext cx="296483" cy="243514"/>
              </a:xfrm>
              <a:custGeom>
                <a:avLst/>
                <a:gdLst>
                  <a:gd name="T0" fmla="*/ 403 w 403"/>
                  <a:gd name="T1" fmla="*/ 331 h 331"/>
                  <a:gd name="T2" fmla="*/ 44 w 403"/>
                  <a:gd name="T3" fmla="*/ 258 h 331"/>
                  <a:gd name="T4" fmla="*/ 0 w 403"/>
                  <a:gd name="T5" fmla="*/ 7 h 331"/>
                  <a:gd name="T6" fmla="*/ 345 w 403"/>
                  <a:gd name="T7" fmla="*/ 0 h 331"/>
                  <a:gd name="T8" fmla="*/ 403 w 403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331">
                    <a:moveTo>
                      <a:pt x="403" y="331"/>
                    </a:moveTo>
                    <a:lnTo>
                      <a:pt x="44" y="258"/>
                    </a:lnTo>
                    <a:lnTo>
                      <a:pt x="0" y="7"/>
                    </a:lnTo>
                    <a:lnTo>
                      <a:pt x="345" y="0"/>
                    </a:lnTo>
                    <a:lnTo>
                      <a:pt x="403" y="331"/>
                    </a:lnTo>
                    <a:close/>
                  </a:path>
                </a:pathLst>
              </a:custGeom>
              <a:solidFill>
                <a:srgbClr val="999A98"/>
              </a:solidFill>
              <a:ln w="2222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4DB2EF46-1F4A-4848-A29B-27286C85B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9924" y="3900952"/>
                <a:ext cx="3064152" cy="25013"/>
              </a:xfrm>
              <a:prstGeom prst="rect">
                <a:avLst/>
              </a:prstGeom>
              <a:solidFill>
                <a:srgbClr val="474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4" name="Freeform 12">
                <a:extLst>
                  <a:ext uri="{FF2B5EF4-FFF2-40B4-BE49-F238E27FC236}">
                    <a16:creationId xmlns:a16="http://schemas.microsoft.com/office/drawing/2014/main" id="{C7B35F80-30FB-4659-9934-CC573E0C2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043" y="2432513"/>
                <a:ext cx="466428" cy="747462"/>
              </a:xfrm>
              <a:custGeom>
                <a:avLst/>
                <a:gdLst>
                  <a:gd name="T0" fmla="*/ 466 w 466"/>
                  <a:gd name="T1" fmla="*/ 329 h 747"/>
                  <a:gd name="T2" fmla="*/ 306 w 466"/>
                  <a:gd name="T3" fmla="*/ 22 h 747"/>
                  <a:gd name="T4" fmla="*/ 131 w 466"/>
                  <a:gd name="T5" fmla="*/ 42 h 747"/>
                  <a:gd name="T6" fmla="*/ 5 w 466"/>
                  <a:gd name="T7" fmla="*/ 329 h 747"/>
                  <a:gd name="T8" fmla="*/ 112 w 466"/>
                  <a:gd name="T9" fmla="*/ 596 h 747"/>
                  <a:gd name="T10" fmla="*/ 131 w 466"/>
                  <a:gd name="T11" fmla="*/ 747 h 747"/>
                  <a:gd name="T12" fmla="*/ 350 w 466"/>
                  <a:gd name="T13" fmla="*/ 747 h 747"/>
                  <a:gd name="T14" fmla="*/ 364 w 466"/>
                  <a:gd name="T15" fmla="*/ 595 h 747"/>
                  <a:gd name="T16" fmla="*/ 466 w 466"/>
                  <a:gd name="T17" fmla="*/ 329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6" h="747">
                    <a:moveTo>
                      <a:pt x="466" y="329"/>
                    </a:moveTo>
                    <a:cubicBezTo>
                      <a:pt x="466" y="158"/>
                      <a:pt x="466" y="105"/>
                      <a:pt x="306" y="22"/>
                    </a:cubicBezTo>
                    <a:cubicBezTo>
                      <a:pt x="271" y="0"/>
                      <a:pt x="153" y="14"/>
                      <a:pt x="131" y="42"/>
                    </a:cubicBezTo>
                    <a:cubicBezTo>
                      <a:pt x="1" y="111"/>
                      <a:pt x="0" y="152"/>
                      <a:pt x="5" y="329"/>
                    </a:cubicBezTo>
                    <a:cubicBezTo>
                      <a:pt x="5" y="428"/>
                      <a:pt x="78" y="517"/>
                      <a:pt x="112" y="596"/>
                    </a:cubicBezTo>
                    <a:cubicBezTo>
                      <a:pt x="129" y="635"/>
                      <a:pt x="131" y="747"/>
                      <a:pt x="131" y="747"/>
                    </a:cubicBezTo>
                    <a:cubicBezTo>
                      <a:pt x="350" y="747"/>
                      <a:pt x="350" y="747"/>
                      <a:pt x="350" y="747"/>
                    </a:cubicBezTo>
                    <a:cubicBezTo>
                      <a:pt x="350" y="747"/>
                      <a:pt x="348" y="636"/>
                      <a:pt x="364" y="595"/>
                    </a:cubicBezTo>
                    <a:cubicBezTo>
                      <a:pt x="396" y="518"/>
                      <a:pt x="466" y="424"/>
                      <a:pt x="466" y="329"/>
                    </a:cubicBezTo>
                    <a:close/>
                  </a:path>
                </a:pathLst>
              </a:custGeom>
              <a:noFill/>
              <a:ln w="1587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5" name="Freeform 13">
                <a:extLst>
                  <a:ext uri="{FF2B5EF4-FFF2-40B4-BE49-F238E27FC236}">
                    <a16:creationId xmlns:a16="http://schemas.microsoft.com/office/drawing/2014/main" id="{6A8503F2-F747-49F0-BA9A-E0FFB3D7D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2229" y="2661313"/>
                <a:ext cx="42670" cy="150817"/>
              </a:xfrm>
              <a:custGeom>
                <a:avLst/>
                <a:gdLst>
                  <a:gd name="T0" fmla="*/ 38 w 43"/>
                  <a:gd name="T1" fmla="*/ 77 h 151"/>
                  <a:gd name="T2" fmla="*/ 14 w 43"/>
                  <a:gd name="T3" fmla="*/ 150 h 151"/>
                  <a:gd name="T4" fmla="*/ 5 w 43"/>
                  <a:gd name="T5" fmla="*/ 74 h 151"/>
                  <a:gd name="T6" fmla="*/ 30 w 43"/>
                  <a:gd name="T7" fmla="*/ 1 h 151"/>
                  <a:gd name="T8" fmla="*/ 38 w 43"/>
                  <a:gd name="T9" fmla="*/ 7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51">
                    <a:moveTo>
                      <a:pt x="38" y="77"/>
                    </a:moveTo>
                    <a:cubicBezTo>
                      <a:pt x="34" y="118"/>
                      <a:pt x="23" y="151"/>
                      <a:pt x="14" y="150"/>
                    </a:cubicBezTo>
                    <a:cubicBezTo>
                      <a:pt x="4" y="149"/>
                      <a:pt x="0" y="115"/>
                      <a:pt x="5" y="74"/>
                    </a:cubicBezTo>
                    <a:cubicBezTo>
                      <a:pt x="9" y="33"/>
                      <a:pt x="20" y="0"/>
                      <a:pt x="30" y="1"/>
                    </a:cubicBezTo>
                    <a:cubicBezTo>
                      <a:pt x="39" y="2"/>
                      <a:pt x="43" y="36"/>
                      <a:pt x="38" y="77"/>
                    </a:cubicBezTo>
                    <a:close/>
                  </a:path>
                </a:pathLst>
              </a:custGeom>
              <a:noFill/>
              <a:ln w="2222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6" name="Freeform 14">
                <a:extLst>
                  <a:ext uri="{FF2B5EF4-FFF2-40B4-BE49-F238E27FC236}">
                    <a16:creationId xmlns:a16="http://schemas.microsoft.com/office/drawing/2014/main" id="{85F40A3F-4E02-43B3-A889-71C6A5A74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408" y="2677498"/>
                <a:ext cx="47820" cy="150817"/>
              </a:xfrm>
              <a:custGeom>
                <a:avLst/>
                <a:gdLst>
                  <a:gd name="T0" fmla="*/ 41 w 48"/>
                  <a:gd name="T1" fmla="*/ 72 h 151"/>
                  <a:gd name="T2" fmla="*/ 37 w 48"/>
                  <a:gd name="T3" fmla="*/ 149 h 151"/>
                  <a:gd name="T4" fmla="*/ 7 w 48"/>
                  <a:gd name="T5" fmla="*/ 78 h 151"/>
                  <a:gd name="T6" fmla="*/ 11 w 48"/>
                  <a:gd name="T7" fmla="*/ 2 h 151"/>
                  <a:gd name="T8" fmla="*/ 41 w 48"/>
                  <a:gd name="T9" fmla="*/ 7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51">
                    <a:moveTo>
                      <a:pt x="41" y="72"/>
                    </a:moveTo>
                    <a:cubicBezTo>
                      <a:pt x="48" y="113"/>
                      <a:pt x="46" y="147"/>
                      <a:pt x="37" y="149"/>
                    </a:cubicBezTo>
                    <a:cubicBezTo>
                      <a:pt x="28" y="151"/>
                      <a:pt x="14" y="119"/>
                      <a:pt x="7" y="78"/>
                    </a:cubicBezTo>
                    <a:cubicBezTo>
                      <a:pt x="0" y="38"/>
                      <a:pt x="2" y="3"/>
                      <a:pt x="11" y="2"/>
                    </a:cubicBezTo>
                    <a:cubicBezTo>
                      <a:pt x="20" y="0"/>
                      <a:pt x="33" y="32"/>
                      <a:pt x="41" y="72"/>
                    </a:cubicBezTo>
                    <a:close/>
                  </a:path>
                </a:pathLst>
              </a:custGeom>
              <a:noFill/>
              <a:ln w="2222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7" name="Freeform 15">
                <a:extLst>
                  <a:ext uri="{FF2B5EF4-FFF2-40B4-BE49-F238E27FC236}">
                    <a16:creationId xmlns:a16="http://schemas.microsoft.com/office/drawing/2014/main" id="{0F9C855E-5CA7-4275-A83F-5A2E06665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329" y="2432513"/>
                <a:ext cx="481142" cy="562068"/>
              </a:xfrm>
              <a:custGeom>
                <a:avLst/>
                <a:gdLst>
                  <a:gd name="T0" fmla="*/ 321 w 481"/>
                  <a:gd name="T1" fmla="*/ 22 h 562"/>
                  <a:gd name="T2" fmla="*/ 142 w 481"/>
                  <a:gd name="T3" fmla="*/ 38 h 562"/>
                  <a:gd name="T4" fmla="*/ 16 w 481"/>
                  <a:gd name="T5" fmla="*/ 315 h 562"/>
                  <a:gd name="T6" fmla="*/ 45 w 481"/>
                  <a:gd name="T7" fmla="*/ 400 h 562"/>
                  <a:gd name="T8" fmla="*/ 114 w 481"/>
                  <a:gd name="T9" fmla="*/ 522 h 562"/>
                  <a:gd name="T10" fmla="*/ 157 w 481"/>
                  <a:gd name="T11" fmla="*/ 538 h 562"/>
                  <a:gd name="T12" fmla="*/ 181 w 481"/>
                  <a:gd name="T13" fmla="*/ 484 h 562"/>
                  <a:gd name="T14" fmla="*/ 181 w 481"/>
                  <a:gd name="T15" fmla="*/ 546 h 562"/>
                  <a:gd name="T16" fmla="*/ 230 w 481"/>
                  <a:gd name="T17" fmla="*/ 556 h 562"/>
                  <a:gd name="T18" fmla="*/ 236 w 481"/>
                  <a:gd name="T19" fmla="*/ 534 h 562"/>
                  <a:gd name="T20" fmla="*/ 271 w 481"/>
                  <a:gd name="T21" fmla="*/ 560 h 562"/>
                  <a:gd name="T22" fmla="*/ 296 w 481"/>
                  <a:gd name="T23" fmla="*/ 560 h 562"/>
                  <a:gd name="T24" fmla="*/ 304 w 481"/>
                  <a:gd name="T25" fmla="*/ 560 h 562"/>
                  <a:gd name="T26" fmla="*/ 320 w 481"/>
                  <a:gd name="T27" fmla="*/ 496 h 562"/>
                  <a:gd name="T28" fmla="*/ 342 w 481"/>
                  <a:gd name="T29" fmla="*/ 559 h 562"/>
                  <a:gd name="T30" fmla="*/ 379 w 481"/>
                  <a:gd name="T31" fmla="*/ 528 h 562"/>
                  <a:gd name="T32" fmla="*/ 459 w 481"/>
                  <a:gd name="T33" fmla="*/ 394 h 562"/>
                  <a:gd name="T34" fmla="*/ 481 w 481"/>
                  <a:gd name="T35" fmla="*/ 306 h 562"/>
                  <a:gd name="T36" fmla="*/ 321 w 481"/>
                  <a:gd name="T37" fmla="*/ 2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1" h="562">
                    <a:moveTo>
                      <a:pt x="321" y="22"/>
                    </a:moveTo>
                    <a:cubicBezTo>
                      <a:pt x="286" y="0"/>
                      <a:pt x="164" y="10"/>
                      <a:pt x="142" y="38"/>
                    </a:cubicBezTo>
                    <a:cubicBezTo>
                      <a:pt x="12" y="107"/>
                      <a:pt x="0" y="141"/>
                      <a:pt x="16" y="315"/>
                    </a:cubicBezTo>
                    <a:cubicBezTo>
                      <a:pt x="18" y="339"/>
                      <a:pt x="38" y="377"/>
                      <a:pt x="45" y="400"/>
                    </a:cubicBezTo>
                    <a:cubicBezTo>
                      <a:pt x="61" y="451"/>
                      <a:pt x="81" y="483"/>
                      <a:pt x="114" y="522"/>
                    </a:cubicBezTo>
                    <a:cubicBezTo>
                      <a:pt x="130" y="528"/>
                      <a:pt x="144" y="534"/>
                      <a:pt x="157" y="538"/>
                    </a:cubicBezTo>
                    <a:cubicBezTo>
                      <a:pt x="181" y="484"/>
                      <a:pt x="181" y="484"/>
                      <a:pt x="181" y="484"/>
                    </a:cubicBezTo>
                    <a:cubicBezTo>
                      <a:pt x="181" y="546"/>
                      <a:pt x="181" y="546"/>
                      <a:pt x="181" y="546"/>
                    </a:cubicBezTo>
                    <a:cubicBezTo>
                      <a:pt x="196" y="551"/>
                      <a:pt x="214" y="554"/>
                      <a:pt x="230" y="556"/>
                    </a:cubicBezTo>
                    <a:cubicBezTo>
                      <a:pt x="236" y="534"/>
                      <a:pt x="236" y="534"/>
                      <a:pt x="236" y="534"/>
                    </a:cubicBezTo>
                    <a:cubicBezTo>
                      <a:pt x="271" y="560"/>
                      <a:pt x="271" y="560"/>
                      <a:pt x="271" y="560"/>
                    </a:cubicBezTo>
                    <a:cubicBezTo>
                      <a:pt x="293" y="562"/>
                      <a:pt x="289" y="560"/>
                      <a:pt x="296" y="560"/>
                    </a:cubicBezTo>
                    <a:cubicBezTo>
                      <a:pt x="299" y="560"/>
                      <a:pt x="301" y="560"/>
                      <a:pt x="304" y="560"/>
                    </a:cubicBezTo>
                    <a:cubicBezTo>
                      <a:pt x="320" y="496"/>
                      <a:pt x="320" y="496"/>
                      <a:pt x="320" y="496"/>
                    </a:cubicBezTo>
                    <a:cubicBezTo>
                      <a:pt x="342" y="559"/>
                      <a:pt x="342" y="559"/>
                      <a:pt x="342" y="559"/>
                    </a:cubicBezTo>
                    <a:cubicBezTo>
                      <a:pt x="360" y="558"/>
                      <a:pt x="330" y="553"/>
                      <a:pt x="379" y="528"/>
                    </a:cubicBezTo>
                    <a:cubicBezTo>
                      <a:pt x="410" y="489"/>
                      <a:pt x="446" y="444"/>
                      <a:pt x="459" y="394"/>
                    </a:cubicBezTo>
                    <a:cubicBezTo>
                      <a:pt x="464" y="374"/>
                      <a:pt x="481" y="327"/>
                      <a:pt x="481" y="306"/>
                    </a:cubicBezTo>
                    <a:cubicBezTo>
                      <a:pt x="481" y="135"/>
                      <a:pt x="481" y="105"/>
                      <a:pt x="321" y="22"/>
                    </a:cubicBezTo>
                    <a:close/>
                  </a:path>
                </a:pathLst>
              </a:custGeom>
              <a:solidFill>
                <a:srgbClr val="474746"/>
              </a:solidFill>
              <a:ln w="2222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8" name="Freeform 16">
                <a:extLst>
                  <a:ext uri="{FF2B5EF4-FFF2-40B4-BE49-F238E27FC236}">
                    <a16:creationId xmlns:a16="http://schemas.microsoft.com/office/drawing/2014/main" id="{570D4149-C50A-44D2-B8F8-F4E3A4043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056" y="3041665"/>
                <a:ext cx="442150" cy="144195"/>
              </a:xfrm>
              <a:custGeom>
                <a:avLst/>
                <a:gdLst>
                  <a:gd name="T0" fmla="*/ 412 w 442"/>
                  <a:gd name="T1" fmla="*/ 144 h 144"/>
                  <a:gd name="T2" fmla="*/ 30 w 442"/>
                  <a:gd name="T3" fmla="*/ 144 h 144"/>
                  <a:gd name="T4" fmla="*/ 30 w 442"/>
                  <a:gd name="T5" fmla="*/ 11 h 144"/>
                  <a:gd name="T6" fmla="*/ 412 w 442"/>
                  <a:gd name="T7" fmla="*/ 11 h 144"/>
                  <a:gd name="T8" fmla="*/ 412 w 44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2" h="144">
                    <a:moveTo>
                      <a:pt x="412" y="144"/>
                    </a:moveTo>
                    <a:cubicBezTo>
                      <a:pt x="30" y="144"/>
                      <a:pt x="30" y="144"/>
                      <a:pt x="30" y="144"/>
                    </a:cubicBezTo>
                    <a:cubicBezTo>
                      <a:pt x="30" y="144"/>
                      <a:pt x="0" y="35"/>
                      <a:pt x="30" y="11"/>
                    </a:cubicBezTo>
                    <a:cubicBezTo>
                      <a:pt x="105" y="0"/>
                      <a:pt x="345" y="8"/>
                      <a:pt x="412" y="11"/>
                    </a:cubicBezTo>
                    <a:cubicBezTo>
                      <a:pt x="442" y="35"/>
                      <a:pt x="412" y="144"/>
                      <a:pt x="412" y="144"/>
                    </a:cubicBezTo>
                    <a:close/>
                  </a:path>
                </a:pathLst>
              </a:custGeom>
              <a:solidFill>
                <a:srgbClr val="F7A028"/>
              </a:solidFill>
              <a:ln w="22225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9" name="Freeform 22">
                <a:extLst>
                  <a:ext uri="{FF2B5EF4-FFF2-40B4-BE49-F238E27FC236}">
                    <a16:creationId xmlns:a16="http://schemas.microsoft.com/office/drawing/2014/main" id="{53772E08-2C1D-472A-A6EA-F03454FC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940" y="3155697"/>
                <a:ext cx="1609691" cy="762911"/>
              </a:xfrm>
              <a:custGeom>
                <a:avLst/>
                <a:gdLst>
                  <a:gd name="T0" fmla="*/ 1591 w 1609"/>
                  <a:gd name="T1" fmla="*/ 575 h 772"/>
                  <a:gd name="T2" fmla="*/ 1307 w 1609"/>
                  <a:gd name="T3" fmla="*/ 104 h 772"/>
                  <a:gd name="T4" fmla="*/ 1278 w 1609"/>
                  <a:gd name="T5" fmla="*/ 71 h 772"/>
                  <a:gd name="T6" fmla="*/ 827 w 1609"/>
                  <a:gd name="T7" fmla="*/ 0 h 772"/>
                  <a:gd name="T8" fmla="*/ 366 w 1609"/>
                  <a:gd name="T9" fmla="*/ 79 h 772"/>
                  <a:gd name="T10" fmla="*/ 17 w 1609"/>
                  <a:gd name="T11" fmla="*/ 579 h 772"/>
                  <a:gd name="T12" fmla="*/ 4 w 1609"/>
                  <a:gd name="T13" fmla="*/ 639 h 772"/>
                  <a:gd name="T14" fmla="*/ 38 w 1609"/>
                  <a:gd name="T15" fmla="*/ 691 h 772"/>
                  <a:gd name="T16" fmla="*/ 77 w 1609"/>
                  <a:gd name="T17" fmla="*/ 718 h 772"/>
                  <a:gd name="T18" fmla="*/ 150 w 1609"/>
                  <a:gd name="T19" fmla="*/ 734 h 772"/>
                  <a:gd name="T20" fmla="*/ 212 w 1609"/>
                  <a:gd name="T21" fmla="*/ 693 h 772"/>
                  <a:gd name="T22" fmla="*/ 376 w 1609"/>
                  <a:gd name="T23" fmla="*/ 456 h 772"/>
                  <a:gd name="T24" fmla="*/ 413 w 1609"/>
                  <a:gd name="T25" fmla="*/ 757 h 772"/>
                  <a:gd name="T26" fmla="*/ 1211 w 1609"/>
                  <a:gd name="T27" fmla="*/ 757 h 772"/>
                  <a:gd name="T28" fmla="*/ 1211 w 1609"/>
                  <a:gd name="T29" fmla="*/ 772 h 772"/>
                  <a:gd name="T30" fmla="*/ 1257 w 1609"/>
                  <a:gd name="T31" fmla="*/ 458 h 772"/>
                  <a:gd name="T32" fmla="*/ 1406 w 1609"/>
                  <a:gd name="T33" fmla="*/ 706 h 772"/>
                  <a:gd name="T34" fmla="*/ 1456 w 1609"/>
                  <a:gd name="T35" fmla="*/ 742 h 772"/>
                  <a:gd name="T36" fmla="*/ 1517 w 1609"/>
                  <a:gd name="T37" fmla="*/ 733 h 772"/>
                  <a:gd name="T38" fmla="*/ 1558 w 1609"/>
                  <a:gd name="T39" fmla="*/ 708 h 772"/>
                  <a:gd name="T40" fmla="*/ 1602 w 1609"/>
                  <a:gd name="T41" fmla="*/ 649 h 772"/>
                  <a:gd name="T42" fmla="*/ 1591 w 1609"/>
                  <a:gd name="T43" fmla="*/ 575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09" h="772">
                    <a:moveTo>
                      <a:pt x="1591" y="575"/>
                    </a:moveTo>
                    <a:cubicBezTo>
                      <a:pt x="1307" y="104"/>
                      <a:pt x="1307" y="104"/>
                      <a:pt x="1307" y="104"/>
                    </a:cubicBezTo>
                    <a:cubicBezTo>
                      <a:pt x="1306" y="98"/>
                      <a:pt x="1278" y="71"/>
                      <a:pt x="1278" y="71"/>
                    </a:cubicBezTo>
                    <a:cubicBezTo>
                      <a:pt x="1209" y="30"/>
                      <a:pt x="1033" y="0"/>
                      <a:pt x="827" y="0"/>
                    </a:cubicBezTo>
                    <a:cubicBezTo>
                      <a:pt x="609" y="0"/>
                      <a:pt x="425" y="33"/>
                      <a:pt x="366" y="79"/>
                    </a:cubicBezTo>
                    <a:cubicBezTo>
                      <a:pt x="17" y="579"/>
                      <a:pt x="17" y="579"/>
                      <a:pt x="17" y="579"/>
                    </a:cubicBezTo>
                    <a:cubicBezTo>
                      <a:pt x="5" y="596"/>
                      <a:pt x="0" y="617"/>
                      <a:pt x="4" y="639"/>
                    </a:cubicBezTo>
                    <a:cubicBezTo>
                      <a:pt x="8" y="661"/>
                      <a:pt x="21" y="679"/>
                      <a:pt x="38" y="691"/>
                    </a:cubicBezTo>
                    <a:cubicBezTo>
                      <a:pt x="77" y="718"/>
                      <a:pt x="77" y="718"/>
                      <a:pt x="77" y="718"/>
                    </a:cubicBezTo>
                    <a:cubicBezTo>
                      <a:pt x="98" y="732"/>
                      <a:pt x="123" y="738"/>
                      <a:pt x="150" y="734"/>
                    </a:cubicBezTo>
                    <a:cubicBezTo>
                      <a:pt x="176" y="729"/>
                      <a:pt x="198" y="714"/>
                      <a:pt x="212" y="693"/>
                    </a:cubicBezTo>
                    <a:cubicBezTo>
                      <a:pt x="376" y="456"/>
                      <a:pt x="376" y="456"/>
                      <a:pt x="376" y="456"/>
                    </a:cubicBezTo>
                    <a:cubicBezTo>
                      <a:pt x="413" y="757"/>
                      <a:pt x="413" y="757"/>
                      <a:pt x="413" y="757"/>
                    </a:cubicBezTo>
                    <a:cubicBezTo>
                      <a:pt x="1211" y="757"/>
                      <a:pt x="1211" y="757"/>
                      <a:pt x="1211" y="757"/>
                    </a:cubicBezTo>
                    <a:cubicBezTo>
                      <a:pt x="1211" y="772"/>
                      <a:pt x="1211" y="772"/>
                      <a:pt x="1211" y="772"/>
                    </a:cubicBezTo>
                    <a:cubicBezTo>
                      <a:pt x="1257" y="458"/>
                      <a:pt x="1257" y="458"/>
                      <a:pt x="1257" y="458"/>
                    </a:cubicBezTo>
                    <a:cubicBezTo>
                      <a:pt x="1406" y="706"/>
                      <a:pt x="1406" y="706"/>
                      <a:pt x="1406" y="706"/>
                    </a:cubicBezTo>
                    <a:cubicBezTo>
                      <a:pt x="1417" y="723"/>
                      <a:pt x="1434" y="737"/>
                      <a:pt x="1456" y="742"/>
                    </a:cubicBezTo>
                    <a:cubicBezTo>
                      <a:pt x="1477" y="748"/>
                      <a:pt x="1499" y="744"/>
                      <a:pt x="1517" y="733"/>
                    </a:cubicBezTo>
                    <a:cubicBezTo>
                      <a:pt x="1558" y="708"/>
                      <a:pt x="1558" y="708"/>
                      <a:pt x="1558" y="708"/>
                    </a:cubicBezTo>
                    <a:cubicBezTo>
                      <a:pt x="1579" y="696"/>
                      <a:pt x="1596" y="675"/>
                      <a:pt x="1602" y="649"/>
                    </a:cubicBezTo>
                    <a:cubicBezTo>
                      <a:pt x="1609" y="622"/>
                      <a:pt x="1604" y="596"/>
                      <a:pt x="1591" y="575"/>
                    </a:cubicBezTo>
                    <a:close/>
                  </a:path>
                </a:pathLst>
              </a:custGeom>
              <a:solidFill>
                <a:srgbClr val="F7A028"/>
              </a:solidFill>
              <a:ln w="19050">
                <a:solidFill>
                  <a:srgbClr val="47474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465BB0AB-4AFE-4980-BB87-DB1C8A6B1685}"/>
                </a:ext>
              </a:extLst>
            </p:cNvPr>
            <p:cNvGrpSpPr/>
            <p:nvPr/>
          </p:nvGrpSpPr>
          <p:grpSpPr>
            <a:xfrm>
              <a:off x="3166168" y="2442375"/>
              <a:ext cx="265971" cy="166447"/>
              <a:chOff x="3608372" y="2738608"/>
              <a:chExt cx="246063" cy="153988"/>
            </a:xfrm>
          </p:grpSpPr>
          <p:sp>
            <p:nvSpPr>
              <p:cNvPr id="366" name="Freeform 353">
                <a:extLst>
                  <a:ext uri="{FF2B5EF4-FFF2-40B4-BE49-F238E27FC236}">
                    <a16:creationId xmlns:a16="http://schemas.microsoft.com/office/drawing/2014/main" id="{3F516A3E-7856-4F09-AA45-6BB5FB51B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72" y="2738608"/>
                <a:ext cx="246063" cy="153988"/>
              </a:xfrm>
              <a:custGeom>
                <a:avLst/>
                <a:gdLst>
                  <a:gd name="T0" fmla="*/ 155 w 155"/>
                  <a:gd name="T1" fmla="*/ 49 h 97"/>
                  <a:gd name="T2" fmla="*/ 155 w 155"/>
                  <a:gd name="T3" fmla="*/ 97 h 97"/>
                  <a:gd name="T4" fmla="*/ 0 w 155"/>
                  <a:gd name="T5" fmla="*/ 97 h 97"/>
                  <a:gd name="T6" fmla="*/ 0 w 155"/>
                  <a:gd name="T7" fmla="*/ 0 h 97"/>
                  <a:gd name="T8" fmla="*/ 155 w 155"/>
                  <a:gd name="T9" fmla="*/ 0 h 97"/>
                  <a:gd name="T10" fmla="*/ 155 w 155"/>
                  <a:gd name="T11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97">
                    <a:moveTo>
                      <a:pt x="155" y="49"/>
                    </a:moveTo>
                    <a:lnTo>
                      <a:pt x="155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155" y="0"/>
                    </a:lnTo>
                    <a:lnTo>
                      <a:pt x="155" y="49"/>
                    </a:lnTo>
                  </a:path>
                </a:pathLst>
              </a:custGeom>
              <a:noFill/>
              <a:ln w="15875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7" name="Freeform 354">
                <a:extLst>
                  <a:ext uri="{FF2B5EF4-FFF2-40B4-BE49-F238E27FC236}">
                    <a16:creationId xmlns:a16="http://schemas.microsoft.com/office/drawing/2014/main" id="{89912205-1F31-4D7C-817C-398844F96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72" y="2738608"/>
                <a:ext cx="246063" cy="74613"/>
              </a:xfrm>
              <a:custGeom>
                <a:avLst/>
                <a:gdLst>
                  <a:gd name="T0" fmla="*/ 0 w 155"/>
                  <a:gd name="T1" fmla="*/ 0 h 47"/>
                  <a:gd name="T2" fmla="*/ 78 w 155"/>
                  <a:gd name="T3" fmla="*/ 47 h 47"/>
                  <a:gd name="T4" fmla="*/ 155 w 155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" h="47">
                    <a:moveTo>
                      <a:pt x="0" y="0"/>
                    </a:moveTo>
                    <a:lnTo>
                      <a:pt x="78" y="47"/>
                    </a:lnTo>
                    <a:lnTo>
                      <a:pt x="155" y="0"/>
                    </a:lnTo>
                  </a:path>
                </a:pathLst>
              </a:custGeom>
              <a:noFill/>
              <a:ln w="15875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03E5F469-97C2-431F-906D-816CE1C38C95}"/>
              </a:ext>
            </a:extLst>
          </p:cNvPr>
          <p:cNvGrpSpPr/>
          <p:nvPr/>
        </p:nvGrpSpPr>
        <p:grpSpPr>
          <a:xfrm>
            <a:off x="7201203" y="1192748"/>
            <a:ext cx="857331" cy="558295"/>
            <a:chOff x="7702896" y="3101015"/>
            <a:chExt cx="857331" cy="558295"/>
          </a:xfrm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3B96060A-270F-4D51-A158-2A34D08C9643}"/>
                </a:ext>
              </a:extLst>
            </p:cNvPr>
            <p:cNvGrpSpPr/>
            <p:nvPr/>
          </p:nvGrpSpPr>
          <p:grpSpPr>
            <a:xfrm>
              <a:off x="7702896" y="3101015"/>
              <a:ext cx="792162" cy="530225"/>
              <a:chOff x="5527675" y="1909765"/>
              <a:chExt cx="792162" cy="530225"/>
            </a:xfrm>
          </p:grpSpPr>
          <p:sp>
            <p:nvSpPr>
              <p:cNvPr id="387" name="Freeform 5">
                <a:extLst>
                  <a:ext uri="{FF2B5EF4-FFF2-40B4-BE49-F238E27FC236}">
                    <a16:creationId xmlns:a16="http://schemas.microsoft.com/office/drawing/2014/main" id="{D116B7E1-433F-4927-8020-63E753011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862" y="1944690"/>
                <a:ext cx="593725" cy="407988"/>
              </a:xfrm>
              <a:custGeom>
                <a:avLst/>
                <a:gdLst>
                  <a:gd name="T0" fmla="*/ 0 w 374"/>
                  <a:gd name="T1" fmla="*/ 257 h 257"/>
                  <a:gd name="T2" fmla="*/ 0 w 374"/>
                  <a:gd name="T3" fmla="*/ 0 h 257"/>
                  <a:gd name="T4" fmla="*/ 374 w 374"/>
                  <a:gd name="T5" fmla="*/ 0 h 257"/>
                  <a:gd name="T6" fmla="*/ 0 w 374"/>
                  <a:gd name="T7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4" h="257">
                    <a:moveTo>
                      <a:pt x="0" y="257"/>
                    </a:moveTo>
                    <a:lnTo>
                      <a:pt x="0" y="0"/>
                    </a:lnTo>
                    <a:lnTo>
                      <a:pt x="374" y="0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F186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Freeform 6">
                <a:extLst>
                  <a:ext uri="{FF2B5EF4-FFF2-40B4-BE49-F238E27FC236}">
                    <a16:creationId xmlns:a16="http://schemas.microsoft.com/office/drawing/2014/main" id="{B3C4BA0D-18A3-4CE0-808A-39BAA5C8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112" y="1909765"/>
                <a:ext cx="657225" cy="471488"/>
              </a:xfrm>
              <a:custGeom>
                <a:avLst/>
                <a:gdLst>
                  <a:gd name="T0" fmla="*/ 249 w 249"/>
                  <a:gd name="T1" fmla="*/ 178 h 178"/>
                  <a:gd name="T2" fmla="*/ 249 w 249"/>
                  <a:gd name="T3" fmla="*/ 5 h 178"/>
                  <a:gd name="T4" fmla="*/ 242 w 249"/>
                  <a:gd name="T5" fmla="*/ 0 h 178"/>
                  <a:gd name="T6" fmla="*/ 6 w 249"/>
                  <a:gd name="T7" fmla="*/ 0 h 178"/>
                  <a:gd name="T8" fmla="*/ 0 w 249"/>
                  <a:gd name="T9" fmla="*/ 5 h 178"/>
                  <a:gd name="T10" fmla="*/ 0 w 249"/>
                  <a:gd name="T11" fmla="*/ 178 h 178"/>
                  <a:gd name="T12" fmla="*/ 249 w 249"/>
                  <a:gd name="T1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178">
                    <a:moveTo>
                      <a:pt x="249" y="178"/>
                    </a:moveTo>
                    <a:cubicBezTo>
                      <a:pt x="249" y="5"/>
                      <a:pt x="249" y="5"/>
                      <a:pt x="249" y="5"/>
                    </a:cubicBezTo>
                    <a:cubicBezTo>
                      <a:pt x="249" y="2"/>
                      <a:pt x="246" y="0"/>
                      <a:pt x="24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178"/>
                      <a:pt x="0" y="178"/>
                      <a:pt x="0" y="178"/>
                    </a:cubicBezTo>
                    <a:lnTo>
                      <a:pt x="249" y="178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Freeform 7">
                <a:extLst>
                  <a:ext uri="{FF2B5EF4-FFF2-40B4-BE49-F238E27FC236}">
                    <a16:creationId xmlns:a16="http://schemas.microsoft.com/office/drawing/2014/main" id="{DE1C2D77-369D-4024-9830-43E56844C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862" y="1944690"/>
                <a:ext cx="593725" cy="407988"/>
              </a:xfrm>
              <a:custGeom>
                <a:avLst/>
                <a:gdLst>
                  <a:gd name="T0" fmla="*/ 374 w 374"/>
                  <a:gd name="T1" fmla="*/ 77 h 257"/>
                  <a:gd name="T2" fmla="*/ 374 w 374"/>
                  <a:gd name="T3" fmla="*/ 0 h 257"/>
                  <a:gd name="T4" fmla="*/ 0 w 374"/>
                  <a:gd name="T5" fmla="*/ 0 h 257"/>
                  <a:gd name="T6" fmla="*/ 0 w 374"/>
                  <a:gd name="T7" fmla="*/ 257 h 257"/>
                  <a:gd name="T8" fmla="*/ 374 w 374"/>
                  <a:gd name="T9" fmla="*/ 257 h 257"/>
                  <a:gd name="T10" fmla="*/ 374 w 374"/>
                  <a:gd name="T11" fmla="*/ 7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257">
                    <a:moveTo>
                      <a:pt x="374" y="77"/>
                    </a:moveTo>
                    <a:lnTo>
                      <a:pt x="374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374" y="257"/>
                    </a:lnTo>
                    <a:lnTo>
                      <a:pt x="374" y="77"/>
                    </a:lnTo>
                  </a:path>
                </a:pathLst>
              </a:custGeom>
              <a:noFill/>
              <a:ln w="11113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11BECDDB-367E-423E-86A9-3D07B45C1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7675" y="2381253"/>
                <a:ext cx="792162" cy="39688"/>
              </a:xfrm>
              <a:prstGeom prst="rect">
                <a:avLst/>
              </a:prstGeom>
              <a:no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Freeform 10">
                <a:extLst>
                  <a:ext uri="{FF2B5EF4-FFF2-40B4-BE49-F238E27FC236}">
                    <a16:creationId xmlns:a16="http://schemas.microsoft.com/office/drawing/2014/main" id="{7E3C0304-0D65-4835-AED5-295F4968F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420940"/>
                <a:ext cx="792162" cy="19050"/>
              </a:xfrm>
              <a:custGeom>
                <a:avLst/>
                <a:gdLst>
                  <a:gd name="T0" fmla="*/ 284 w 300"/>
                  <a:gd name="T1" fmla="*/ 7 h 7"/>
                  <a:gd name="T2" fmla="*/ 18 w 300"/>
                  <a:gd name="T3" fmla="*/ 7 h 7"/>
                  <a:gd name="T4" fmla="*/ 1 w 300"/>
                  <a:gd name="T5" fmla="*/ 1 h 7"/>
                  <a:gd name="T6" fmla="*/ 0 w 300"/>
                  <a:gd name="T7" fmla="*/ 0 h 7"/>
                  <a:gd name="T8" fmla="*/ 300 w 300"/>
                  <a:gd name="T9" fmla="*/ 0 h 7"/>
                  <a:gd name="T10" fmla="*/ 298 w 300"/>
                  <a:gd name="T11" fmla="*/ 2 h 7"/>
                  <a:gd name="T12" fmla="*/ 284 w 300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7">
                    <a:moveTo>
                      <a:pt x="284" y="7"/>
                    </a:move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6" y="5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94" y="5"/>
                      <a:pt x="289" y="7"/>
                      <a:pt x="28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Freeform 13">
                <a:extLst>
                  <a:ext uri="{FF2B5EF4-FFF2-40B4-BE49-F238E27FC236}">
                    <a16:creationId xmlns:a16="http://schemas.microsoft.com/office/drawing/2014/main" id="{BB31A5D7-556A-4FCC-83FE-009A81409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2020890"/>
                <a:ext cx="584200" cy="257175"/>
              </a:xfrm>
              <a:custGeom>
                <a:avLst/>
                <a:gdLst>
                  <a:gd name="T0" fmla="*/ 0 w 221"/>
                  <a:gd name="T1" fmla="*/ 69 h 97"/>
                  <a:gd name="T2" fmla="*/ 24 w 221"/>
                  <a:gd name="T3" fmla="*/ 69 h 97"/>
                  <a:gd name="T4" fmla="*/ 28 w 221"/>
                  <a:gd name="T5" fmla="*/ 65 h 97"/>
                  <a:gd name="T6" fmla="*/ 28 w 221"/>
                  <a:gd name="T7" fmla="*/ 49 h 97"/>
                  <a:gd name="T8" fmla="*/ 33 w 221"/>
                  <a:gd name="T9" fmla="*/ 39 h 97"/>
                  <a:gd name="T10" fmla="*/ 44 w 221"/>
                  <a:gd name="T11" fmla="*/ 35 h 97"/>
                  <a:gd name="T12" fmla="*/ 58 w 221"/>
                  <a:gd name="T13" fmla="*/ 50 h 97"/>
                  <a:gd name="T14" fmla="*/ 58 w 221"/>
                  <a:gd name="T15" fmla="*/ 64 h 97"/>
                  <a:gd name="T16" fmla="*/ 60 w 221"/>
                  <a:gd name="T17" fmla="*/ 69 h 97"/>
                  <a:gd name="T18" fmla="*/ 66 w 221"/>
                  <a:gd name="T19" fmla="*/ 70 h 97"/>
                  <a:gd name="T20" fmla="*/ 72 w 221"/>
                  <a:gd name="T21" fmla="*/ 63 h 97"/>
                  <a:gd name="T22" fmla="*/ 72 w 221"/>
                  <a:gd name="T23" fmla="*/ 27 h 97"/>
                  <a:gd name="T24" fmla="*/ 77 w 221"/>
                  <a:gd name="T25" fmla="*/ 16 h 97"/>
                  <a:gd name="T26" fmla="*/ 89 w 221"/>
                  <a:gd name="T27" fmla="*/ 13 h 97"/>
                  <a:gd name="T28" fmla="*/ 102 w 221"/>
                  <a:gd name="T29" fmla="*/ 27 h 97"/>
                  <a:gd name="T30" fmla="*/ 102 w 221"/>
                  <a:gd name="T31" fmla="*/ 90 h 97"/>
                  <a:gd name="T32" fmla="*/ 105 w 221"/>
                  <a:gd name="T33" fmla="*/ 95 h 97"/>
                  <a:gd name="T34" fmla="*/ 110 w 221"/>
                  <a:gd name="T35" fmla="*/ 96 h 97"/>
                  <a:gd name="T36" fmla="*/ 116 w 221"/>
                  <a:gd name="T37" fmla="*/ 89 h 97"/>
                  <a:gd name="T38" fmla="*/ 116 w 221"/>
                  <a:gd name="T39" fmla="*/ 15 h 97"/>
                  <a:gd name="T40" fmla="*/ 121 w 221"/>
                  <a:gd name="T41" fmla="*/ 4 h 97"/>
                  <a:gd name="T42" fmla="*/ 133 w 221"/>
                  <a:gd name="T43" fmla="*/ 1 h 97"/>
                  <a:gd name="T44" fmla="*/ 147 w 221"/>
                  <a:gd name="T45" fmla="*/ 15 h 97"/>
                  <a:gd name="T46" fmla="*/ 147 w 221"/>
                  <a:gd name="T47" fmla="*/ 34 h 97"/>
                  <a:gd name="T48" fmla="*/ 149 w 221"/>
                  <a:gd name="T49" fmla="*/ 39 h 97"/>
                  <a:gd name="T50" fmla="*/ 154 w 221"/>
                  <a:gd name="T51" fmla="*/ 41 h 97"/>
                  <a:gd name="T52" fmla="*/ 161 w 221"/>
                  <a:gd name="T53" fmla="*/ 34 h 97"/>
                  <a:gd name="T54" fmla="*/ 161 w 221"/>
                  <a:gd name="T55" fmla="*/ 15 h 97"/>
                  <a:gd name="T56" fmla="*/ 166 w 221"/>
                  <a:gd name="T57" fmla="*/ 4 h 97"/>
                  <a:gd name="T58" fmla="*/ 177 w 221"/>
                  <a:gd name="T59" fmla="*/ 1 h 97"/>
                  <a:gd name="T60" fmla="*/ 191 w 221"/>
                  <a:gd name="T61" fmla="*/ 15 h 97"/>
                  <a:gd name="T62" fmla="*/ 191 w 221"/>
                  <a:gd name="T63" fmla="*/ 61 h 97"/>
                  <a:gd name="T64" fmla="*/ 195 w 221"/>
                  <a:gd name="T65" fmla="*/ 65 h 97"/>
                  <a:gd name="T66" fmla="*/ 221 w 221"/>
                  <a:gd name="T67" fmla="*/ 6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1" h="97">
                    <a:moveTo>
                      <a:pt x="0" y="69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6" y="69"/>
                      <a:pt x="28" y="67"/>
                      <a:pt x="28" y="65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5"/>
                      <a:pt x="30" y="41"/>
                      <a:pt x="33" y="39"/>
                    </a:cubicBezTo>
                    <a:cubicBezTo>
                      <a:pt x="36" y="36"/>
                      <a:pt x="40" y="35"/>
                      <a:pt x="44" y="35"/>
                    </a:cubicBezTo>
                    <a:cubicBezTo>
                      <a:pt x="52" y="36"/>
                      <a:pt x="58" y="42"/>
                      <a:pt x="58" y="50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66"/>
                      <a:pt x="59" y="67"/>
                      <a:pt x="60" y="69"/>
                    </a:cubicBezTo>
                    <a:cubicBezTo>
                      <a:pt x="62" y="70"/>
                      <a:pt x="64" y="71"/>
                      <a:pt x="66" y="70"/>
                    </a:cubicBezTo>
                    <a:cubicBezTo>
                      <a:pt x="69" y="70"/>
                      <a:pt x="72" y="67"/>
                      <a:pt x="72" y="63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3"/>
                      <a:pt x="74" y="19"/>
                      <a:pt x="77" y="16"/>
                    </a:cubicBezTo>
                    <a:cubicBezTo>
                      <a:pt x="80" y="14"/>
                      <a:pt x="85" y="12"/>
                      <a:pt x="89" y="13"/>
                    </a:cubicBezTo>
                    <a:cubicBezTo>
                      <a:pt x="96" y="13"/>
                      <a:pt x="102" y="20"/>
                      <a:pt x="102" y="27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2" y="92"/>
                      <a:pt x="103" y="93"/>
                      <a:pt x="105" y="95"/>
                    </a:cubicBezTo>
                    <a:cubicBezTo>
                      <a:pt x="106" y="96"/>
                      <a:pt x="108" y="97"/>
                      <a:pt x="110" y="96"/>
                    </a:cubicBezTo>
                    <a:cubicBezTo>
                      <a:pt x="114" y="96"/>
                      <a:pt x="116" y="93"/>
                      <a:pt x="116" y="89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1"/>
                      <a:pt x="118" y="7"/>
                      <a:pt x="121" y="4"/>
                    </a:cubicBezTo>
                    <a:cubicBezTo>
                      <a:pt x="125" y="2"/>
                      <a:pt x="129" y="0"/>
                      <a:pt x="133" y="1"/>
                    </a:cubicBezTo>
                    <a:cubicBezTo>
                      <a:pt x="141" y="1"/>
                      <a:pt x="147" y="8"/>
                      <a:pt x="147" y="15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6"/>
                      <a:pt x="148" y="38"/>
                      <a:pt x="149" y="39"/>
                    </a:cubicBezTo>
                    <a:cubicBezTo>
                      <a:pt x="150" y="40"/>
                      <a:pt x="152" y="41"/>
                      <a:pt x="154" y="41"/>
                    </a:cubicBezTo>
                    <a:cubicBezTo>
                      <a:pt x="158" y="40"/>
                      <a:pt x="161" y="37"/>
                      <a:pt x="161" y="34"/>
                    </a:cubicBezTo>
                    <a:cubicBezTo>
                      <a:pt x="161" y="15"/>
                      <a:pt x="161" y="15"/>
                      <a:pt x="161" y="15"/>
                    </a:cubicBezTo>
                    <a:cubicBezTo>
                      <a:pt x="161" y="11"/>
                      <a:pt x="163" y="7"/>
                      <a:pt x="166" y="4"/>
                    </a:cubicBezTo>
                    <a:cubicBezTo>
                      <a:pt x="169" y="2"/>
                      <a:pt x="173" y="0"/>
                      <a:pt x="177" y="1"/>
                    </a:cubicBezTo>
                    <a:cubicBezTo>
                      <a:pt x="185" y="1"/>
                      <a:pt x="191" y="8"/>
                      <a:pt x="191" y="15"/>
                    </a:cubicBezTo>
                    <a:cubicBezTo>
                      <a:pt x="191" y="61"/>
                      <a:pt x="191" y="61"/>
                      <a:pt x="191" y="61"/>
                    </a:cubicBezTo>
                    <a:cubicBezTo>
                      <a:pt x="191" y="63"/>
                      <a:pt x="193" y="65"/>
                      <a:pt x="195" y="65"/>
                    </a:cubicBezTo>
                    <a:cubicBezTo>
                      <a:pt x="221" y="65"/>
                      <a:pt x="221" y="65"/>
                      <a:pt x="221" y="65"/>
                    </a:cubicBezTo>
                  </a:path>
                </a:pathLst>
              </a:custGeom>
              <a:noFill/>
              <a:ln w="11113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Freeform 14">
                <a:extLst>
                  <a:ext uri="{FF2B5EF4-FFF2-40B4-BE49-F238E27FC236}">
                    <a16:creationId xmlns:a16="http://schemas.microsoft.com/office/drawing/2014/main" id="{9BF36A5A-1CC2-4601-8AB8-62862D5C5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2043115"/>
                <a:ext cx="584200" cy="254000"/>
              </a:xfrm>
              <a:custGeom>
                <a:avLst/>
                <a:gdLst>
                  <a:gd name="T0" fmla="*/ 221 w 221"/>
                  <a:gd name="T1" fmla="*/ 64 h 96"/>
                  <a:gd name="T2" fmla="*/ 195 w 221"/>
                  <a:gd name="T3" fmla="*/ 64 h 96"/>
                  <a:gd name="T4" fmla="*/ 183 w 221"/>
                  <a:gd name="T5" fmla="*/ 53 h 96"/>
                  <a:gd name="T6" fmla="*/ 183 w 221"/>
                  <a:gd name="T7" fmla="*/ 7 h 96"/>
                  <a:gd name="T8" fmla="*/ 177 w 221"/>
                  <a:gd name="T9" fmla="*/ 0 h 96"/>
                  <a:gd name="T10" fmla="*/ 171 w 221"/>
                  <a:gd name="T11" fmla="*/ 2 h 96"/>
                  <a:gd name="T12" fmla="*/ 169 w 221"/>
                  <a:gd name="T13" fmla="*/ 7 h 96"/>
                  <a:gd name="T14" fmla="*/ 169 w 221"/>
                  <a:gd name="T15" fmla="*/ 26 h 96"/>
                  <a:gd name="T16" fmla="*/ 155 w 221"/>
                  <a:gd name="T17" fmla="*/ 40 h 96"/>
                  <a:gd name="T18" fmla="*/ 144 w 221"/>
                  <a:gd name="T19" fmla="*/ 37 h 96"/>
                  <a:gd name="T20" fmla="*/ 139 w 221"/>
                  <a:gd name="T21" fmla="*/ 26 h 96"/>
                  <a:gd name="T22" fmla="*/ 139 w 221"/>
                  <a:gd name="T23" fmla="*/ 7 h 96"/>
                  <a:gd name="T24" fmla="*/ 132 w 221"/>
                  <a:gd name="T25" fmla="*/ 0 h 96"/>
                  <a:gd name="T26" fmla="*/ 127 w 221"/>
                  <a:gd name="T27" fmla="*/ 2 h 96"/>
                  <a:gd name="T28" fmla="*/ 125 w 221"/>
                  <a:gd name="T29" fmla="*/ 7 h 96"/>
                  <a:gd name="T30" fmla="*/ 125 w 221"/>
                  <a:gd name="T31" fmla="*/ 81 h 96"/>
                  <a:gd name="T32" fmla="*/ 111 w 221"/>
                  <a:gd name="T33" fmla="*/ 96 h 96"/>
                  <a:gd name="T34" fmla="*/ 109 w 221"/>
                  <a:gd name="T35" fmla="*/ 96 h 96"/>
                  <a:gd name="T36" fmla="*/ 99 w 221"/>
                  <a:gd name="T37" fmla="*/ 92 h 96"/>
                  <a:gd name="T38" fmla="*/ 94 w 221"/>
                  <a:gd name="T39" fmla="*/ 82 h 96"/>
                  <a:gd name="T40" fmla="*/ 94 w 221"/>
                  <a:gd name="T41" fmla="*/ 19 h 96"/>
                  <a:gd name="T42" fmla="*/ 88 w 221"/>
                  <a:gd name="T43" fmla="*/ 12 h 96"/>
                  <a:gd name="T44" fmla="*/ 83 w 221"/>
                  <a:gd name="T45" fmla="*/ 14 h 96"/>
                  <a:gd name="T46" fmla="*/ 80 w 221"/>
                  <a:gd name="T47" fmla="*/ 19 h 96"/>
                  <a:gd name="T48" fmla="*/ 80 w 221"/>
                  <a:gd name="T49" fmla="*/ 55 h 96"/>
                  <a:gd name="T50" fmla="*/ 67 w 221"/>
                  <a:gd name="T51" fmla="*/ 70 h 96"/>
                  <a:gd name="T52" fmla="*/ 55 w 221"/>
                  <a:gd name="T53" fmla="*/ 66 h 96"/>
                  <a:gd name="T54" fmla="*/ 50 w 221"/>
                  <a:gd name="T55" fmla="*/ 56 h 96"/>
                  <a:gd name="T56" fmla="*/ 50 w 221"/>
                  <a:gd name="T57" fmla="*/ 42 h 96"/>
                  <a:gd name="T58" fmla="*/ 44 w 221"/>
                  <a:gd name="T59" fmla="*/ 35 h 96"/>
                  <a:gd name="T60" fmla="*/ 38 w 221"/>
                  <a:gd name="T61" fmla="*/ 36 h 96"/>
                  <a:gd name="T62" fmla="*/ 36 w 221"/>
                  <a:gd name="T63" fmla="*/ 41 h 96"/>
                  <a:gd name="T64" fmla="*/ 36 w 221"/>
                  <a:gd name="T65" fmla="*/ 57 h 96"/>
                  <a:gd name="T66" fmla="*/ 24 w 221"/>
                  <a:gd name="T67" fmla="*/ 68 h 96"/>
                  <a:gd name="T68" fmla="*/ 0 w 221"/>
                  <a:gd name="T69" fmla="*/ 6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1" h="96">
                    <a:moveTo>
                      <a:pt x="221" y="64"/>
                    </a:moveTo>
                    <a:cubicBezTo>
                      <a:pt x="195" y="64"/>
                      <a:pt x="195" y="64"/>
                      <a:pt x="195" y="64"/>
                    </a:cubicBezTo>
                    <a:cubicBezTo>
                      <a:pt x="188" y="64"/>
                      <a:pt x="183" y="59"/>
                      <a:pt x="183" y="53"/>
                    </a:cubicBezTo>
                    <a:cubicBezTo>
                      <a:pt x="183" y="7"/>
                      <a:pt x="183" y="7"/>
                      <a:pt x="183" y="7"/>
                    </a:cubicBezTo>
                    <a:cubicBezTo>
                      <a:pt x="183" y="4"/>
                      <a:pt x="180" y="1"/>
                      <a:pt x="177" y="0"/>
                    </a:cubicBezTo>
                    <a:cubicBezTo>
                      <a:pt x="175" y="0"/>
                      <a:pt x="173" y="1"/>
                      <a:pt x="171" y="2"/>
                    </a:cubicBezTo>
                    <a:cubicBezTo>
                      <a:pt x="170" y="3"/>
                      <a:pt x="169" y="5"/>
                      <a:pt x="169" y="7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69" y="33"/>
                      <a:pt x="163" y="40"/>
                      <a:pt x="155" y="40"/>
                    </a:cubicBezTo>
                    <a:cubicBezTo>
                      <a:pt x="151" y="41"/>
                      <a:pt x="147" y="39"/>
                      <a:pt x="144" y="37"/>
                    </a:cubicBezTo>
                    <a:cubicBezTo>
                      <a:pt x="140" y="34"/>
                      <a:pt x="139" y="30"/>
                      <a:pt x="139" y="26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9" y="4"/>
                      <a:pt x="136" y="1"/>
                      <a:pt x="132" y="0"/>
                    </a:cubicBezTo>
                    <a:cubicBezTo>
                      <a:pt x="130" y="0"/>
                      <a:pt x="128" y="1"/>
                      <a:pt x="127" y="2"/>
                    </a:cubicBezTo>
                    <a:cubicBezTo>
                      <a:pt x="125" y="3"/>
                      <a:pt x="125" y="5"/>
                      <a:pt x="125" y="7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9"/>
                      <a:pt x="119" y="95"/>
                      <a:pt x="111" y="96"/>
                    </a:cubicBezTo>
                    <a:cubicBezTo>
                      <a:pt x="110" y="96"/>
                      <a:pt x="110" y="96"/>
                      <a:pt x="109" y="96"/>
                    </a:cubicBezTo>
                    <a:cubicBezTo>
                      <a:pt x="106" y="96"/>
                      <a:pt x="102" y="95"/>
                      <a:pt x="99" y="92"/>
                    </a:cubicBezTo>
                    <a:cubicBezTo>
                      <a:pt x="96" y="90"/>
                      <a:pt x="94" y="86"/>
                      <a:pt x="94" y="82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6"/>
                      <a:pt x="92" y="12"/>
                      <a:pt x="88" y="12"/>
                    </a:cubicBezTo>
                    <a:cubicBezTo>
                      <a:pt x="86" y="12"/>
                      <a:pt x="84" y="13"/>
                      <a:pt x="83" y="14"/>
                    </a:cubicBezTo>
                    <a:cubicBezTo>
                      <a:pt x="81" y="15"/>
                      <a:pt x="80" y="17"/>
                      <a:pt x="80" y="19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80" y="63"/>
                      <a:pt x="74" y="69"/>
                      <a:pt x="67" y="70"/>
                    </a:cubicBezTo>
                    <a:cubicBezTo>
                      <a:pt x="62" y="70"/>
                      <a:pt x="58" y="69"/>
                      <a:pt x="55" y="66"/>
                    </a:cubicBezTo>
                    <a:cubicBezTo>
                      <a:pt x="52" y="64"/>
                      <a:pt x="50" y="60"/>
                      <a:pt x="50" y="56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38"/>
                      <a:pt x="47" y="35"/>
                      <a:pt x="44" y="35"/>
                    </a:cubicBezTo>
                    <a:cubicBezTo>
                      <a:pt x="42" y="34"/>
                      <a:pt x="40" y="35"/>
                      <a:pt x="38" y="36"/>
                    </a:cubicBezTo>
                    <a:cubicBezTo>
                      <a:pt x="37" y="38"/>
                      <a:pt x="36" y="39"/>
                      <a:pt x="36" y="41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63"/>
                      <a:pt x="31" y="68"/>
                      <a:pt x="24" y="68"/>
                    </a:cubicBezTo>
                    <a:cubicBezTo>
                      <a:pt x="0" y="68"/>
                      <a:pt x="0" y="68"/>
                      <a:pt x="0" y="68"/>
                    </a:cubicBezTo>
                  </a:path>
                </a:pathLst>
              </a:custGeom>
              <a:noFill/>
              <a:ln w="11113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" name="Group 4">
              <a:extLst>
                <a:ext uri="{FF2B5EF4-FFF2-40B4-BE49-F238E27FC236}">
                  <a16:creationId xmlns:a16="http://schemas.microsoft.com/office/drawing/2014/main" id="{05B9FB1E-CF8A-4D06-AE54-338EE9FBE0F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88944" y="3242643"/>
              <a:ext cx="271283" cy="416667"/>
              <a:chOff x="4377" y="1709"/>
              <a:chExt cx="362" cy="556"/>
            </a:xfrm>
          </p:grpSpPr>
          <p:sp>
            <p:nvSpPr>
              <p:cNvPr id="383" name="Freeform 5">
                <a:extLst>
                  <a:ext uri="{FF2B5EF4-FFF2-40B4-BE49-F238E27FC236}">
                    <a16:creationId xmlns:a16="http://schemas.microsoft.com/office/drawing/2014/main" id="{97F7E8DB-F8B4-484A-948D-452626F60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7" y="1709"/>
                <a:ext cx="362" cy="556"/>
              </a:xfrm>
              <a:custGeom>
                <a:avLst/>
                <a:gdLst>
                  <a:gd name="T0" fmla="*/ 253 w 264"/>
                  <a:gd name="T1" fmla="*/ 406 h 406"/>
                  <a:gd name="T2" fmla="*/ 11 w 264"/>
                  <a:gd name="T3" fmla="*/ 406 h 406"/>
                  <a:gd name="T4" fmla="*/ 0 w 264"/>
                  <a:gd name="T5" fmla="*/ 395 h 406"/>
                  <a:gd name="T6" fmla="*/ 0 w 264"/>
                  <a:gd name="T7" fmla="*/ 11 h 406"/>
                  <a:gd name="T8" fmla="*/ 11 w 264"/>
                  <a:gd name="T9" fmla="*/ 0 h 406"/>
                  <a:gd name="T10" fmla="*/ 253 w 264"/>
                  <a:gd name="T11" fmla="*/ 0 h 406"/>
                  <a:gd name="T12" fmla="*/ 264 w 264"/>
                  <a:gd name="T13" fmla="*/ 11 h 406"/>
                  <a:gd name="T14" fmla="*/ 264 w 264"/>
                  <a:gd name="T15" fmla="*/ 395 h 406"/>
                  <a:gd name="T16" fmla="*/ 253 w 264"/>
                  <a:gd name="T17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4" h="406">
                    <a:moveTo>
                      <a:pt x="253" y="406"/>
                    </a:moveTo>
                    <a:cubicBezTo>
                      <a:pt x="11" y="406"/>
                      <a:pt x="11" y="406"/>
                      <a:pt x="11" y="406"/>
                    </a:cubicBezTo>
                    <a:cubicBezTo>
                      <a:pt x="4" y="406"/>
                      <a:pt x="0" y="401"/>
                      <a:pt x="0" y="3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1" y="0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59" y="0"/>
                      <a:pt x="264" y="5"/>
                      <a:pt x="264" y="11"/>
                    </a:cubicBezTo>
                    <a:cubicBezTo>
                      <a:pt x="264" y="395"/>
                      <a:pt x="264" y="395"/>
                      <a:pt x="264" y="395"/>
                    </a:cubicBezTo>
                    <a:cubicBezTo>
                      <a:pt x="264" y="401"/>
                      <a:pt x="259" y="406"/>
                      <a:pt x="253" y="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Oval 6">
                <a:extLst>
                  <a:ext uri="{FF2B5EF4-FFF2-40B4-BE49-F238E27FC236}">
                    <a16:creationId xmlns:a16="http://schemas.microsoft.com/office/drawing/2014/main" id="{C9838642-4DC8-4D8C-9E6C-85574668F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5" y="2172"/>
                <a:ext cx="64" cy="63"/>
              </a:xfrm>
              <a:prstGeom prst="ellipse">
                <a:avLst/>
              </a:prstGeom>
              <a:noFill/>
              <a:ln w="19050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Freeform 8">
                <a:extLst>
                  <a:ext uri="{FF2B5EF4-FFF2-40B4-BE49-F238E27FC236}">
                    <a16:creationId xmlns:a16="http://schemas.microsoft.com/office/drawing/2014/main" id="{C31A0D92-89B3-4DC6-8831-9B79AE610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1745"/>
                <a:ext cx="295" cy="401"/>
              </a:xfrm>
              <a:custGeom>
                <a:avLst/>
                <a:gdLst>
                  <a:gd name="T0" fmla="*/ 215 w 215"/>
                  <a:gd name="T1" fmla="*/ 11 h 293"/>
                  <a:gd name="T2" fmla="*/ 204 w 215"/>
                  <a:gd name="T3" fmla="*/ 0 h 293"/>
                  <a:gd name="T4" fmla="*/ 11 w 215"/>
                  <a:gd name="T5" fmla="*/ 0 h 293"/>
                  <a:gd name="T6" fmla="*/ 0 w 215"/>
                  <a:gd name="T7" fmla="*/ 11 h 293"/>
                  <a:gd name="T8" fmla="*/ 0 w 215"/>
                  <a:gd name="T9" fmla="*/ 284 h 293"/>
                  <a:gd name="T10" fmla="*/ 5 w 215"/>
                  <a:gd name="T11" fmla="*/ 293 h 293"/>
                  <a:gd name="T12" fmla="*/ 215 w 215"/>
                  <a:gd name="T13" fmla="*/ 21 h 293"/>
                  <a:gd name="T14" fmla="*/ 215 w 215"/>
                  <a:gd name="T15" fmla="*/ 1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293">
                    <a:moveTo>
                      <a:pt x="215" y="11"/>
                    </a:moveTo>
                    <a:cubicBezTo>
                      <a:pt x="215" y="4"/>
                      <a:pt x="210" y="0"/>
                      <a:pt x="20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1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8"/>
                      <a:pt x="2" y="291"/>
                      <a:pt x="5" y="293"/>
                    </a:cubicBezTo>
                    <a:cubicBezTo>
                      <a:pt x="126" y="136"/>
                      <a:pt x="185" y="59"/>
                      <a:pt x="215" y="21"/>
                    </a:cubicBezTo>
                    <a:lnTo>
                      <a:pt x="215" y="11"/>
                    </a:lnTo>
                    <a:close/>
                  </a:path>
                </a:pathLst>
              </a:custGeom>
              <a:solidFill>
                <a:srgbClr val="FCE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Freeform 7">
                <a:extLst>
                  <a:ext uri="{FF2B5EF4-FFF2-40B4-BE49-F238E27FC236}">
                    <a16:creationId xmlns:a16="http://schemas.microsoft.com/office/drawing/2014/main" id="{1DA4A9A0-EF13-4D09-A938-953C803F2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1745"/>
                <a:ext cx="295" cy="404"/>
              </a:xfrm>
              <a:custGeom>
                <a:avLst/>
                <a:gdLst>
                  <a:gd name="T0" fmla="*/ 204 w 215"/>
                  <a:gd name="T1" fmla="*/ 295 h 295"/>
                  <a:gd name="T2" fmla="*/ 11 w 215"/>
                  <a:gd name="T3" fmla="*/ 295 h 295"/>
                  <a:gd name="T4" fmla="*/ 0 w 215"/>
                  <a:gd name="T5" fmla="*/ 284 h 295"/>
                  <a:gd name="T6" fmla="*/ 0 w 215"/>
                  <a:gd name="T7" fmla="*/ 11 h 295"/>
                  <a:gd name="T8" fmla="*/ 11 w 215"/>
                  <a:gd name="T9" fmla="*/ 0 h 295"/>
                  <a:gd name="T10" fmla="*/ 204 w 215"/>
                  <a:gd name="T11" fmla="*/ 0 h 295"/>
                  <a:gd name="T12" fmla="*/ 215 w 215"/>
                  <a:gd name="T13" fmla="*/ 11 h 295"/>
                  <a:gd name="T14" fmla="*/ 215 w 215"/>
                  <a:gd name="T15" fmla="*/ 284 h 295"/>
                  <a:gd name="T16" fmla="*/ 204 w 215"/>
                  <a:gd name="T17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295">
                    <a:moveTo>
                      <a:pt x="204" y="295"/>
                    </a:moveTo>
                    <a:cubicBezTo>
                      <a:pt x="11" y="295"/>
                      <a:pt x="11" y="295"/>
                      <a:pt x="11" y="295"/>
                    </a:cubicBezTo>
                    <a:cubicBezTo>
                      <a:pt x="5" y="295"/>
                      <a:pt x="0" y="290"/>
                      <a:pt x="0" y="28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10" y="0"/>
                      <a:pt x="215" y="4"/>
                      <a:pt x="215" y="11"/>
                    </a:cubicBez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15" y="290"/>
                      <a:pt x="210" y="295"/>
                      <a:pt x="204" y="295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47474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84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/>
      <p:bldP spid="254" grpId="0" build="p"/>
      <p:bldP spid="257" grpId="0" build="p"/>
      <p:bldP spid="59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>
            <a:extLst>
              <a:ext uri="{FF2B5EF4-FFF2-40B4-BE49-F238E27FC236}">
                <a16:creationId xmlns:a16="http://schemas.microsoft.com/office/drawing/2014/main" id="{00D5532B-7087-4228-BE58-16DBD398E3D7}"/>
              </a:ext>
            </a:extLst>
          </p:cNvPr>
          <p:cNvSpPr/>
          <p:nvPr/>
        </p:nvSpPr>
        <p:spPr>
          <a:xfrm>
            <a:off x="701285" y="1851573"/>
            <a:ext cx="1795464" cy="100870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BB70FA0-F8A4-4710-BE78-0BF0457916ED}"/>
              </a:ext>
            </a:extLst>
          </p:cNvPr>
          <p:cNvSpPr/>
          <p:nvPr/>
        </p:nvSpPr>
        <p:spPr>
          <a:xfrm>
            <a:off x="701242" y="2923396"/>
            <a:ext cx="1796738" cy="100733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33D5EDE-EB73-46B8-89EA-39B929618DCA}"/>
              </a:ext>
            </a:extLst>
          </p:cNvPr>
          <p:cNvSpPr/>
          <p:nvPr/>
        </p:nvSpPr>
        <p:spPr>
          <a:xfrm>
            <a:off x="2829022" y="1851572"/>
            <a:ext cx="972182" cy="20791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ECS schedules &amp; places service endpoints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241878" y="1109551"/>
            <a:ext cx="40005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ECS Scheduler updates on: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Service scaling</a:t>
            </a:r>
          </a:p>
          <a:p>
            <a:pPr marL="571500" lvl="1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Task registrations</a:t>
            </a:r>
          </a:p>
          <a:p>
            <a:pPr marL="571500" lvl="1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Task de-registrations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Task health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Scheduling / Placement changes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ECS instance changes</a:t>
            </a:r>
          </a:p>
          <a:p>
            <a:pPr lvl="1"/>
            <a:endParaRPr lang="en-US" dirty="0">
              <a:latin typeface="Amazon Ember" charset="0"/>
              <a:ea typeface="Amazon Ember" charset="0"/>
              <a:cs typeface="Amazon Ember" charset="0"/>
            </a:endParaRPr>
          </a:p>
          <a:p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ECS maintains latest state of the dynamic environment in Service Registry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5C33864-EE15-4C6B-83F5-37D40FD0E129}"/>
              </a:ext>
            </a:extLst>
          </p:cNvPr>
          <p:cNvSpPr/>
          <p:nvPr/>
        </p:nvSpPr>
        <p:spPr>
          <a:xfrm>
            <a:off x="356614" y="1022350"/>
            <a:ext cx="4210592" cy="322646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F08E297-9CF9-41A8-B2E2-1EF6431D96E4}"/>
              </a:ext>
            </a:extLst>
          </p:cNvPr>
          <p:cNvSpPr/>
          <p:nvPr/>
        </p:nvSpPr>
        <p:spPr>
          <a:xfrm>
            <a:off x="486291" y="1151148"/>
            <a:ext cx="3733867" cy="2995341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6" name="Content Placeholder 55">
            <a:extLst>
              <a:ext uri="{FF2B5EF4-FFF2-40B4-BE49-F238E27FC236}">
                <a16:creationId xmlns:a16="http://schemas.microsoft.com/office/drawing/2014/main" id="{046AC7C1-21AF-46E3-B5CF-CD6E47B1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10" y="1385491"/>
            <a:ext cx="576960" cy="527854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A4EFE77-49A5-4139-BEE2-6C411E63F692}"/>
              </a:ext>
            </a:extLst>
          </p:cNvPr>
          <p:cNvGrpSpPr/>
          <p:nvPr/>
        </p:nvGrpSpPr>
        <p:grpSpPr>
          <a:xfrm>
            <a:off x="4051461" y="2117896"/>
            <a:ext cx="1031489" cy="1035372"/>
            <a:chOff x="9198636" y="2616451"/>
            <a:chExt cx="690092" cy="69269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369DD14-E832-47AC-8046-4C325BC06A5F}"/>
                </a:ext>
              </a:extLst>
            </p:cNvPr>
            <p:cNvSpPr/>
            <p:nvPr/>
          </p:nvSpPr>
          <p:spPr>
            <a:xfrm>
              <a:off x="9317346" y="2736460"/>
              <a:ext cx="452672" cy="45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7F10456-2BB1-437F-94E8-5846EBC56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4444" y1="47111" x2="44444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98636" y="2616451"/>
              <a:ext cx="690092" cy="692690"/>
            </a:xfrm>
            <a:prstGeom prst="rect">
              <a:avLst/>
            </a:prstGeom>
          </p:spPr>
        </p:pic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21A4C20-CA27-4560-A564-3B12320855F2}"/>
              </a:ext>
            </a:extLst>
          </p:cNvPr>
          <p:cNvSpPr/>
          <p:nvPr/>
        </p:nvSpPr>
        <p:spPr>
          <a:xfrm>
            <a:off x="1414512" y="1182879"/>
            <a:ext cx="1877426" cy="33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Cluster: </a:t>
            </a:r>
            <a:r>
              <a:rPr lang="en-US" dirty="0" err="1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myapp</a:t>
            </a:r>
            <a:endParaRPr lang="en-US" dirty="0">
              <a:solidFill>
                <a:schemeClr val="tx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A2DD27F-6B55-4AF5-8FEA-9F2658C34983}"/>
              </a:ext>
            </a:extLst>
          </p:cNvPr>
          <p:cNvSpPr/>
          <p:nvPr/>
        </p:nvSpPr>
        <p:spPr>
          <a:xfrm>
            <a:off x="622587" y="1580114"/>
            <a:ext cx="1952736" cy="2466688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03FFAAE-F3A3-471B-97D0-A44B390216F5}"/>
              </a:ext>
            </a:extLst>
          </p:cNvPr>
          <p:cNvSpPr/>
          <p:nvPr/>
        </p:nvSpPr>
        <p:spPr>
          <a:xfrm>
            <a:off x="2720124" y="1577125"/>
            <a:ext cx="1170467" cy="2466688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9DC435D-2BD2-4258-B1DA-544D5E8100EF}"/>
              </a:ext>
            </a:extLst>
          </p:cNvPr>
          <p:cNvSpPr/>
          <p:nvPr/>
        </p:nvSpPr>
        <p:spPr>
          <a:xfrm>
            <a:off x="1275285" y="2072538"/>
            <a:ext cx="647344" cy="301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app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B1EAB45-9E0F-4085-8F4B-FB60A5A26C06}"/>
              </a:ext>
            </a:extLst>
          </p:cNvPr>
          <p:cNvSpPr/>
          <p:nvPr/>
        </p:nvSpPr>
        <p:spPr>
          <a:xfrm>
            <a:off x="1355821" y="2377528"/>
            <a:ext cx="486267" cy="301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469B6A8-924F-4951-AA72-42AF45D14BC0}"/>
              </a:ext>
            </a:extLst>
          </p:cNvPr>
          <p:cNvSpPr/>
          <p:nvPr/>
        </p:nvSpPr>
        <p:spPr>
          <a:xfrm>
            <a:off x="1276690" y="3173339"/>
            <a:ext cx="645844" cy="3016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web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4646945-9581-4C62-B9C6-AFD16B791F0B}"/>
              </a:ext>
            </a:extLst>
          </p:cNvPr>
          <p:cNvSpPr/>
          <p:nvPr/>
        </p:nvSpPr>
        <p:spPr>
          <a:xfrm>
            <a:off x="1356477" y="3478329"/>
            <a:ext cx="486267" cy="301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IP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807C2D1-8A1E-4F00-818B-2E8C26E37961}"/>
              </a:ext>
            </a:extLst>
          </p:cNvPr>
          <p:cNvSpPr/>
          <p:nvPr/>
        </p:nvSpPr>
        <p:spPr>
          <a:xfrm>
            <a:off x="2991440" y="2072538"/>
            <a:ext cx="647344" cy="301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app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65A8DC4-1301-40C7-B9BE-DBAE43E1CAFC}"/>
              </a:ext>
            </a:extLst>
          </p:cNvPr>
          <p:cNvSpPr/>
          <p:nvPr/>
        </p:nvSpPr>
        <p:spPr>
          <a:xfrm>
            <a:off x="3071977" y="2377528"/>
            <a:ext cx="486267" cy="301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F4E3DFA-5964-4CCA-B904-3768230487DF}"/>
              </a:ext>
            </a:extLst>
          </p:cNvPr>
          <p:cNvSpPr/>
          <p:nvPr/>
        </p:nvSpPr>
        <p:spPr>
          <a:xfrm>
            <a:off x="2992191" y="3173339"/>
            <a:ext cx="645844" cy="3016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web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5C5F2A3-F2A1-4E77-BCEE-2A2B71CC33A4}"/>
              </a:ext>
            </a:extLst>
          </p:cNvPr>
          <p:cNvSpPr/>
          <p:nvPr/>
        </p:nvSpPr>
        <p:spPr>
          <a:xfrm>
            <a:off x="3071977" y="3478329"/>
            <a:ext cx="486267" cy="301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IP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CEAAC3B-8640-4B6A-8B48-ECE22F3361E0}"/>
              </a:ext>
            </a:extLst>
          </p:cNvPr>
          <p:cNvSpPr/>
          <p:nvPr/>
        </p:nvSpPr>
        <p:spPr>
          <a:xfrm>
            <a:off x="676682" y="1611230"/>
            <a:ext cx="498432" cy="2305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AZ 1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20F67CE-3E1C-482D-90B5-25A796F09F20}"/>
              </a:ext>
            </a:extLst>
          </p:cNvPr>
          <p:cNvSpPr/>
          <p:nvPr/>
        </p:nvSpPr>
        <p:spPr>
          <a:xfrm>
            <a:off x="2776996" y="1611230"/>
            <a:ext cx="498432" cy="2305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AZ 2</a:t>
            </a:r>
          </a:p>
        </p:txBody>
      </p:sp>
    </p:spTree>
    <p:extLst>
      <p:ext uri="{BB962C8B-B14F-4D97-AF65-F5344CB8AC3E}">
        <p14:creationId xmlns:p14="http://schemas.microsoft.com/office/powerpoint/2010/main" val="4886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ECS updates service endpoints in Route 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62B7B1-ADE8-4851-B45A-5FA1E75EDF73}"/>
              </a:ext>
            </a:extLst>
          </p:cNvPr>
          <p:cNvSpPr/>
          <p:nvPr/>
        </p:nvSpPr>
        <p:spPr>
          <a:xfrm>
            <a:off x="356614" y="1022350"/>
            <a:ext cx="4210592" cy="322646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60A690-746F-452A-BBA3-7D2AFDFCF5B6}"/>
              </a:ext>
            </a:extLst>
          </p:cNvPr>
          <p:cNvSpPr/>
          <p:nvPr/>
        </p:nvSpPr>
        <p:spPr>
          <a:xfrm>
            <a:off x="486291" y="1151148"/>
            <a:ext cx="3733867" cy="2995341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Content Placeholder 55">
            <a:extLst>
              <a:ext uri="{FF2B5EF4-FFF2-40B4-BE49-F238E27FC236}">
                <a16:creationId xmlns:a16="http://schemas.microsoft.com/office/drawing/2014/main" id="{E052D076-47C7-4E34-99C1-D983831F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10" y="1385491"/>
            <a:ext cx="576960" cy="5278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53C637-9FEB-4584-89C9-C4E786039B90}"/>
              </a:ext>
            </a:extLst>
          </p:cNvPr>
          <p:cNvGrpSpPr/>
          <p:nvPr/>
        </p:nvGrpSpPr>
        <p:grpSpPr>
          <a:xfrm>
            <a:off x="4051461" y="2117896"/>
            <a:ext cx="1031489" cy="1035372"/>
            <a:chOff x="9198636" y="2616451"/>
            <a:chExt cx="690092" cy="6926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685B82-1AE3-4200-860D-71A3460D090C}"/>
                </a:ext>
              </a:extLst>
            </p:cNvPr>
            <p:cNvSpPr/>
            <p:nvPr/>
          </p:nvSpPr>
          <p:spPr>
            <a:xfrm>
              <a:off x="9317346" y="2736460"/>
              <a:ext cx="452672" cy="45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4C5E09A-976B-44B9-A15B-3F89165D0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4444" y1="47111" x2="44444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98636" y="2616451"/>
              <a:ext cx="690092" cy="69269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8117AFC-0BA9-4CBE-ADEA-A1553C059F1D}"/>
              </a:ext>
            </a:extLst>
          </p:cNvPr>
          <p:cNvSpPr/>
          <p:nvPr/>
        </p:nvSpPr>
        <p:spPr>
          <a:xfrm>
            <a:off x="1414512" y="1182879"/>
            <a:ext cx="1877426" cy="33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Cluster: </a:t>
            </a:r>
            <a:r>
              <a:rPr lang="en-US" dirty="0" err="1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myapp</a:t>
            </a:r>
            <a:endParaRPr lang="en-US" dirty="0">
              <a:solidFill>
                <a:schemeClr val="tx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914ECA-AE4D-44D5-8DFB-220637358D76}"/>
              </a:ext>
            </a:extLst>
          </p:cNvPr>
          <p:cNvSpPr/>
          <p:nvPr/>
        </p:nvSpPr>
        <p:spPr>
          <a:xfrm>
            <a:off x="676682" y="1611230"/>
            <a:ext cx="498432" cy="2305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AZ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4E5568-DE12-44CC-8F6F-21EE1A21FBC9}"/>
              </a:ext>
            </a:extLst>
          </p:cNvPr>
          <p:cNvSpPr/>
          <p:nvPr/>
        </p:nvSpPr>
        <p:spPr>
          <a:xfrm>
            <a:off x="2776996" y="1611230"/>
            <a:ext cx="498432" cy="2305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AZ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3BE79D-9C94-4423-99B4-17C582D6504D}"/>
              </a:ext>
            </a:extLst>
          </p:cNvPr>
          <p:cNvSpPr/>
          <p:nvPr/>
        </p:nvSpPr>
        <p:spPr>
          <a:xfrm>
            <a:off x="622587" y="1580114"/>
            <a:ext cx="1952736" cy="2466688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B5CFB3-CC1E-4662-9A53-698D36168248}"/>
              </a:ext>
            </a:extLst>
          </p:cNvPr>
          <p:cNvSpPr/>
          <p:nvPr/>
        </p:nvSpPr>
        <p:spPr>
          <a:xfrm>
            <a:off x="2720124" y="1577125"/>
            <a:ext cx="1170467" cy="2466688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90857F-A948-43D4-BF46-C11F33D031E3}"/>
              </a:ext>
            </a:extLst>
          </p:cNvPr>
          <p:cNvSpPr/>
          <p:nvPr/>
        </p:nvSpPr>
        <p:spPr>
          <a:xfrm>
            <a:off x="701285" y="1851573"/>
            <a:ext cx="1795464" cy="100870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18BE40-843A-44C3-8246-4E92586B5E66}"/>
              </a:ext>
            </a:extLst>
          </p:cNvPr>
          <p:cNvSpPr/>
          <p:nvPr/>
        </p:nvSpPr>
        <p:spPr>
          <a:xfrm>
            <a:off x="701242" y="2923396"/>
            <a:ext cx="1796738" cy="100733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5D15B9-B046-4A40-971F-8E5292C20BC8}"/>
              </a:ext>
            </a:extLst>
          </p:cNvPr>
          <p:cNvSpPr/>
          <p:nvPr/>
        </p:nvSpPr>
        <p:spPr>
          <a:xfrm>
            <a:off x="1275285" y="2072538"/>
            <a:ext cx="647344" cy="301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app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E19C37-372F-4F1A-AF7B-56718015B908}"/>
              </a:ext>
            </a:extLst>
          </p:cNvPr>
          <p:cNvSpPr/>
          <p:nvPr/>
        </p:nvSpPr>
        <p:spPr>
          <a:xfrm>
            <a:off x="894652" y="2377528"/>
            <a:ext cx="1408606" cy="301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10.0.6.5:8080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7C2C41-396E-4AB2-AB9B-F3D65D51A126}"/>
              </a:ext>
            </a:extLst>
          </p:cNvPr>
          <p:cNvSpPr/>
          <p:nvPr/>
        </p:nvSpPr>
        <p:spPr>
          <a:xfrm>
            <a:off x="1276690" y="3173339"/>
            <a:ext cx="645844" cy="3016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web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290F47-AE3D-4B7F-B78F-A64FDF12505A}"/>
              </a:ext>
            </a:extLst>
          </p:cNvPr>
          <p:cNvSpPr/>
          <p:nvPr/>
        </p:nvSpPr>
        <p:spPr>
          <a:xfrm>
            <a:off x="963015" y="3478329"/>
            <a:ext cx="1273192" cy="301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10.0.8.6:8080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97609A-778C-4956-B8A4-6A34F3E247E2}"/>
              </a:ext>
            </a:extLst>
          </p:cNvPr>
          <p:cNvSpPr/>
          <p:nvPr/>
        </p:nvSpPr>
        <p:spPr>
          <a:xfrm>
            <a:off x="2829020" y="1851572"/>
            <a:ext cx="972182" cy="20791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5D75EF-8D9A-488B-B53B-CA0A8D19E39E}"/>
              </a:ext>
            </a:extLst>
          </p:cNvPr>
          <p:cNvSpPr/>
          <p:nvPr/>
        </p:nvSpPr>
        <p:spPr>
          <a:xfrm>
            <a:off x="2991440" y="2072538"/>
            <a:ext cx="647344" cy="301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EFDE42-D6DD-450D-9DDE-FBC757CD4DE4}"/>
              </a:ext>
            </a:extLst>
          </p:cNvPr>
          <p:cNvSpPr/>
          <p:nvPr/>
        </p:nvSpPr>
        <p:spPr>
          <a:xfrm>
            <a:off x="2720973" y="2377528"/>
            <a:ext cx="1188276" cy="301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10.0.4.5:8080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41B089-6B54-4F18-BA06-A5F80B494A94}"/>
              </a:ext>
            </a:extLst>
          </p:cNvPr>
          <p:cNvSpPr/>
          <p:nvPr/>
        </p:nvSpPr>
        <p:spPr>
          <a:xfrm>
            <a:off x="2992191" y="3173339"/>
            <a:ext cx="645844" cy="3016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web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0CDFB6-ECB3-4444-A597-E6A18D505FA9}"/>
              </a:ext>
            </a:extLst>
          </p:cNvPr>
          <p:cNvSpPr/>
          <p:nvPr/>
        </p:nvSpPr>
        <p:spPr>
          <a:xfrm>
            <a:off x="2631308" y="3478329"/>
            <a:ext cx="1367606" cy="30168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10.0.3.6:8080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FDE42E-2E05-4B81-8F8F-5D3D401783A6}"/>
              </a:ext>
            </a:extLst>
          </p:cNvPr>
          <p:cNvGrpSpPr/>
          <p:nvPr/>
        </p:nvGrpSpPr>
        <p:grpSpPr>
          <a:xfrm>
            <a:off x="4984073" y="1022349"/>
            <a:ext cx="3463348" cy="3226465"/>
            <a:chOff x="4984073" y="1022349"/>
            <a:chExt cx="3463348" cy="3226465"/>
          </a:xfrm>
        </p:grpSpPr>
        <p:sp>
          <p:nvSpPr>
            <p:cNvPr id="30" name="Rounded Rectangle 66">
              <a:extLst>
                <a:ext uri="{FF2B5EF4-FFF2-40B4-BE49-F238E27FC236}">
                  <a16:creationId xmlns:a16="http://schemas.microsoft.com/office/drawing/2014/main" id="{759B42F7-79FF-40EC-82D2-747096D7CCFC}"/>
                </a:ext>
              </a:extLst>
            </p:cNvPr>
            <p:cNvSpPr/>
            <p:nvPr/>
          </p:nvSpPr>
          <p:spPr>
            <a:xfrm>
              <a:off x="5225163" y="1266170"/>
              <a:ext cx="2981167" cy="2777643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03A6AB0-87FC-4355-B4C1-941453F4455E}"/>
                </a:ext>
              </a:extLst>
            </p:cNvPr>
            <p:cNvSpPr/>
            <p:nvPr/>
          </p:nvSpPr>
          <p:spPr>
            <a:xfrm>
              <a:off x="4984073" y="1022349"/>
              <a:ext cx="3463348" cy="322646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310851-11E2-4483-A969-09EDF041C000}"/>
                </a:ext>
              </a:extLst>
            </p:cNvPr>
            <p:cNvSpPr/>
            <p:nvPr/>
          </p:nvSpPr>
          <p:spPr>
            <a:xfrm>
              <a:off x="5273941" y="1312231"/>
              <a:ext cx="2883612" cy="4523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r>
                <a:rPr lang="en-US" dirty="0">
                  <a:solidFill>
                    <a:schemeClr val="tx1"/>
                  </a:solidFill>
                </a:rPr>
                <a:t>Namespace: </a:t>
              </a:r>
              <a:r>
                <a:rPr lang="en-US" dirty="0" err="1">
                  <a:solidFill>
                    <a:schemeClr val="tx1"/>
                  </a:solidFill>
                </a:rPr>
                <a:t>myapp.local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68">
              <a:extLst>
                <a:ext uri="{FF2B5EF4-FFF2-40B4-BE49-F238E27FC236}">
                  <a16:creationId xmlns:a16="http://schemas.microsoft.com/office/drawing/2014/main" id="{3E1CA891-BA87-4CA1-B8A1-E01F7BF872D9}"/>
                </a:ext>
              </a:extLst>
            </p:cNvPr>
            <p:cNvSpPr/>
            <p:nvPr/>
          </p:nvSpPr>
          <p:spPr>
            <a:xfrm>
              <a:off x="5448537" y="1881659"/>
              <a:ext cx="2534418" cy="833771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Service</a:t>
              </a:r>
            </a:p>
            <a:p>
              <a:pPr algn="ctr"/>
              <a:r>
                <a:rPr lang="en-US" sz="1100" dirty="0" err="1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web.myapp.local</a:t>
              </a:r>
              <a:r>
                <a:rPr lang="en-US" sz="1100" dirty="0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 CNAME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10.0.4.5:8080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10.0.3.6:8080</a:t>
              </a:r>
              <a:endParaRPr lang="en-US" sz="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sp>
          <p:nvSpPr>
            <p:cNvPr id="37" name="Rounded Rectangle 68">
              <a:extLst>
                <a:ext uri="{FF2B5EF4-FFF2-40B4-BE49-F238E27FC236}">
                  <a16:creationId xmlns:a16="http://schemas.microsoft.com/office/drawing/2014/main" id="{87DC3729-3732-4371-A5A4-9B040F3444DB}"/>
                </a:ext>
              </a:extLst>
            </p:cNvPr>
            <p:cNvSpPr/>
            <p:nvPr/>
          </p:nvSpPr>
          <p:spPr>
            <a:xfrm>
              <a:off x="5448537" y="2832506"/>
              <a:ext cx="2534418" cy="833771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Service</a:t>
              </a:r>
            </a:p>
            <a:p>
              <a:pPr algn="ctr"/>
              <a:r>
                <a:rPr lang="en-US" sz="1100" dirty="0" err="1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app.myapp.local</a:t>
              </a:r>
              <a:r>
                <a:rPr lang="en-US" sz="1100" dirty="0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 CNAME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10.0.6.5:8080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10.0.8.6:8080</a:t>
              </a:r>
            </a:p>
          </p:txBody>
        </p:sp>
      </p:grpSp>
      <p:pic>
        <p:nvPicPr>
          <p:cNvPr id="29" name="Picture 28" descr="Route-53-Hosted-Zone.png">
            <a:extLst>
              <a:ext uri="{FF2B5EF4-FFF2-40B4-BE49-F238E27FC236}">
                <a16:creationId xmlns:a16="http://schemas.microsoft.com/office/drawing/2014/main" id="{F339D6E8-32D0-49BC-979A-73E674AD1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39" y="3790891"/>
            <a:ext cx="687962" cy="6879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4129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0518190-4B79-466F-8A63-87B3FD798313}"/>
              </a:ext>
            </a:extLst>
          </p:cNvPr>
          <p:cNvSpPr/>
          <p:nvPr/>
        </p:nvSpPr>
        <p:spPr>
          <a:xfrm>
            <a:off x="3510844" y="2317477"/>
            <a:ext cx="2077156" cy="73574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6A0BEB-4EA4-4D92-9CC0-895B89BE3F62}"/>
              </a:ext>
            </a:extLst>
          </p:cNvPr>
          <p:cNvSpPr/>
          <p:nvPr/>
        </p:nvSpPr>
        <p:spPr>
          <a:xfrm>
            <a:off x="3542192" y="3159940"/>
            <a:ext cx="2045808" cy="7911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17B005-DAD9-4E8C-BEC2-7118BD421D44}"/>
              </a:ext>
            </a:extLst>
          </p:cNvPr>
          <p:cNvSpPr/>
          <p:nvPr/>
        </p:nvSpPr>
        <p:spPr>
          <a:xfrm>
            <a:off x="877527" y="2317478"/>
            <a:ext cx="2109746" cy="131107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connect to latest endpoints via DNS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E931F-47DC-4CA3-9EB1-0B68C5173071}"/>
              </a:ext>
            </a:extLst>
          </p:cNvPr>
          <p:cNvSpPr/>
          <p:nvPr/>
        </p:nvSpPr>
        <p:spPr>
          <a:xfrm>
            <a:off x="356615" y="1022350"/>
            <a:ext cx="8449056" cy="351631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ABCC10-CC79-4837-8097-354F7C1F75C7}"/>
              </a:ext>
            </a:extLst>
          </p:cNvPr>
          <p:cNvSpPr/>
          <p:nvPr/>
        </p:nvSpPr>
        <p:spPr>
          <a:xfrm>
            <a:off x="525101" y="1209274"/>
            <a:ext cx="8120958" cy="314246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977764-3E8A-4AF1-A4CD-EEDFF394893F}"/>
              </a:ext>
            </a:extLst>
          </p:cNvPr>
          <p:cNvSpPr/>
          <p:nvPr/>
        </p:nvSpPr>
        <p:spPr>
          <a:xfrm>
            <a:off x="5999606" y="1931437"/>
            <a:ext cx="2478309" cy="2264644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Service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web.myapp.local</a:t>
            </a:r>
            <a:r>
              <a:rPr lang="en-US" sz="14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CNAME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10.0.4.5:8080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10.0.3.6:8080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173299-1478-4836-BC06-C0EF11DD6CB9}"/>
              </a:ext>
            </a:extLst>
          </p:cNvPr>
          <p:cNvSpPr/>
          <p:nvPr/>
        </p:nvSpPr>
        <p:spPr>
          <a:xfrm>
            <a:off x="693245" y="1931437"/>
            <a:ext cx="2478309" cy="226464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B01991-42EE-425F-8946-D50674C9E14A}"/>
              </a:ext>
            </a:extLst>
          </p:cNvPr>
          <p:cNvSpPr/>
          <p:nvPr/>
        </p:nvSpPr>
        <p:spPr>
          <a:xfrm>
            <a:off x="4262973" y="2522866"/>
            <a:ext cx="647344" cy="301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app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971865-4D37-4695-90D7-58BB6E7D5A4B}"/>
              </a:ext>
            </a:extLst>
          </p:cNvPr>
          <p:cNvSpPr/>
          <p:nvPr/>
        </p:nvSpPr>
        <p:spPr>
          <a:xfrm>
            <a:off x="940529" y="2824550"/>
            <a:ext cx="2046744" cy="7834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&gt; dig </a:t>
            </a:r>
            <a:r>
              <a:rPr lang="en-US" sz="1400" dirty="0" err="1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web.myapp.local</a:t>
            </a:r>
            <a:endParaRPr lang="en-US" sz="1400" dirty="0">
              <a:solidFill>
                <a:schemeClr val="tx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&gt; 10.0.4.5:8080</a:t>
            </a:r>
          </a:p>
          <a:p>
            <a:r>
              <a:rPr lang="en-US" sz="14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&gt;</a:t>
            </a:r>
            <a:endParaRPr lang="en-US" sz="1100" dirty="0">
              <a:solidFill>
                <a:schemeClr val="tx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AA310A-35F2-480B-9371-2424E503A626}"/>
              </a:ext>
            </a:extLst>
          </p:cNvPr>
          <p:cNvSpPr/>
          <p:nvPr/>
        </p:nvSpPr>
        <p:spPr>
          <a:xfrm>
            <a:off x="3759985" y="3407109"/>
            <a:ext cx="647344" cy="3016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app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6FF593-4AC5-4234-9B76-7FD1A70022A9}"/>
              </a:ext>
            </a:extLst>
          </p:cNvPr>
          <p:cNvSpPr/>
          <p:nvPr/>
        </p:nvSpPr>
        <p:spPr>
          <a:xfrm>
            <a:off x="4809786" y="3407109"/>
            <a:ext cx="645844" cy="3016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web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51DFDE-7B8E-44B6-AE11-7E595C7B8658}"/>
              </a:ext>
            </a:extLst>
          </p:cNvPr>
          <p:cNvSpPr/>
          <p:nvPr/>
        </p:nvSpPr>
        <p:spPr>
          <a:xfrm>
            <a:off x="1609477" y="2471604"/>
            <a:ext cx="645844" cy="30168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web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88495D-9C9B-449D-B97A-207E8E8F2466}"/>
              </a:ext>
            </a:extLst>
          </p:cNvPr>
          <p:cNvSpPr/>
          <p:nvPr/>
        </p:nvSpPr>
        <p:spPr>
          <a:xfrm>
            <a:off x="993686" y="1412226"/>
            <a:ext cx="1877426" cy="33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Cluster: </a:t>
            </a:r>
            <a:r>
              <a:rPr lang="en-US" dirty="0" err="1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myapp</a:t>
            </a:r>
            <a:endParaRPr lang="en-US" dirty="0">
              <a:solidFill>
                <a:schemeClr val="tx1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A492D-23F6-43EA-A07F-DA1BD54ED310}"/>
              </a:ext>
            </a:extLst>
          </p:cNvPr>
          <p:cNvSpPr/>
          <p:nvPr/>
        </p:nvSpPr>
        <p:spPr>
          <a:xfrm>
            <a:off x="6300047" y="1424183"/>
            <a:ext cx="1877426" cy="3322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DNS Server: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149F49-140E-4238-85EC-69260CB2D3DB}"/>
              </a:ext>
            </a:extLst>
          </p:cNvPr>
          <p:cNvSpPr/>
          <p:nvPr/>
        </p:nvSpPr>
        <p:spPr>
          <a:xfrm>
            <a:off x="676682" y="1984410"/>
            <a:ext cx="608910" cy="2305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AZ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173299-1478-4836-BC06-C0EF11DD6CB9}"/>
              </a:ext>
            </a:extLst>
          </p:cNvPr>
          <p:cNvSpPr/>
          <p:nvPr/>
        </p:nvSpPr>
        <p:spPr>
          <a:xfrm>
            <a:off x="3310267" y="1942675"/>
            <a:ext cx="2478309" cy="226464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149F49-140E-4238-85EC-69260CB2D3DB}"/>
              </a:ext>
            </a:extLst>
          </p:cNvPr>
          <p:cNvSpPr/>
          <p:nvPr/>
        </p:nvSpPr>
        <p:spPr>
          <a:xfrm>
            <a:off x="3299814" y="1984410"/>
            <a:ext cx="608910" cy="2305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AZ 2</a:t>
            </a:r>
          </a:p>
        </p:txBody>
      </p:sp>
    </p:spTree>
    <p:extLst>
      <p:ext uri="{BB962C8B-B14F-4D97-AF65-F5344CB8AC3E}">
        <p14:creationId xmlns:p14="http://schemas.microsoft.com/office/powerpoint/2010/main" val="411532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C66F31E-F13A-412C-AFF6-28851EAB7D44}"/>
              </a:ext>
            </a:extLst>
          </p:cNvPr>
          <p:cNvSpPr/>
          <p:nvPr/>
        </p:nvSpPr>
        <p:spPr>
          <a:xfrm>
            <a:off x="2033989" y="2152650"/>
            <a:ext cx="3402326" cy="2639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546BD8-46AD-46AC-8987-5781FC0770E3}"/>
              </a:ext>
            </a:extLst>
          </p:cNvPr>
          <p:cNvSpPr/>
          <p:nvPr/>
        </p:nvSpPr>
        <p:spPr>
          <a:xfrm>
            <a:off x="212650" y="903767"/>
            <a:ext cx="1839433" cy="1643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C93DD-5876-48DC-9B4C-976AB40B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this approach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7425FF-747C-4C4B-8CE1-4381EC9254BC}"/>
              </a:ext>
            </a:extLst>
          </p:cNvPr>
          <p:cNvGrpSpPr/>
          <p:nvPr/>
        </p:nvGrpSpPr>
        <p:grpSpPr>
          <a:xfrm>
            <a:off x="2198776" y="2314296"/>
            <a:ext cx="3268430" cy="2296337"/>
            <a:chOff x="356614" y="1022350"/>
            <a:chExt cx="4592303" cy="32264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060A9F-3D3D-499D-BC1B-92DC8EE5C688}"/>
                </a:ext>
              </a:extLst>
            </p:cNvPr>
            <p:cNvSpPr/>
            <p:nvPr/>
          </p:nvSpPr>
          <p:spPr>
            <a:xfrm>
              <a:off x="356614" y="1022350"/>
              <a:ext cx="4210592" cy="322646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3ED537-DB29-4552-B943-89F9E353D768}"/>
                </a:ext>
              </a:extLst>
            </p:cNvPr>
            <p:cNvSpPr/>
            <p:nvPr/>
          </p:nvSpPr>
          <p:spPr>
            <a:xfrm>
              <a:off x="486291" y="1151148"/>
              <a:ext cx="3733867" cy="2995341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55">
              <a:extLst>
                <a:ext uri="{FF2B5EF4-FFF2-40B4-BE49-F238E27FC236}">
                  <a16:creationId xmlns:a16="http://schemas.microsoft.com/office/drawing/2014/main" id="{C54E327A-C8A6-4AD7-8879-F62597B74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5089" y="1475588"/>
              <a:ext cx="380004" cy="34766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8CF7F7-F635-4CF9-8224-78627586D703}"/>
                </a:ext>
              </a:extLst>
            </p:cNvPr>
            <p:cNvGrpSpPr/>
            <p:nvPr/>
          </p:nvGrpSpPr>
          <p:grpSpPr>
            <a:xfrm>
              <a:off x="4185484" y="2252431"/>
              <a:ext cx="763433" cy="766308"/>
              <a:chOff x="9288304" y="2706456"/>
              <a:chExt cx="510756" cy="512679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5596B3F-2652-476D-ACAB-4B3251409CD5}"/>
                  </a:ext>
                </a:extLst>
              </p:cNvPr>
              <p:cNvSpPr/>
              <p:nvPr/>
            </p:nvSpPr>
            <p:spPr>
              <a:xfrm>
                <a:off x="9317346" y="2736460"/>
                <a:ext cx="452672" cy="452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A2EBB7C0-B56D-41B5-9D0D-EAC56999A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44444" y1="47111" x2="44444" y2="4711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288304" y="2706456"/>
                <a:ext cx="510756" cy="512679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E9A343-42D3-4DA0-A2B8-91FAF7998A8D}"/>
                </a:ext>
              </a:extLst>
            </p:cNvPr>
            <p:cNvSpPr/>
            <p:nvPr/>
          </p:nvSpPr>
          <p:spPr>
            <a:xfrm>
              <a:off x="1414512" y="1182879"/>
              <a:ext cx="1877426" cy="3322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Cluster: </a:t>
              </a:r>
              <a:r>
                <a:rPr lang="en-US" sz="1100" dirty="0" err="1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myapp</a:t>
              </a:r>
              <a:endParaRPr lang="en-US" sz="11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C3AA26-CC10-4E8E-8E68-179BF2E39649}"/>
                </a:ext>
              </a:extLst>
            </p:cNvPr>
            <p:cNvSpPr/>
            <p:nvPr/>
          </p:nvSpPr>
          <p:spPr>
            <a:xfrm>
              <a:off x="622587" y="1580114"/>
              <a:ext cx="1952736" cy="2466688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4A590B-4A3F-43E5-9762-5218BB6E9C1E}"/>
                </a:ext>
              </a:extLst>
            </p:cNvPr>
            <p:cNvSpPr/>
            <p:nvPr/>
          </p:nvSpPr>
          <p:spPr>
            <a:xfrm>
              <a:off x="2720124" y="1577125"/>
              <a:ext cx="1170467" cy="2466688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37B40F-1C96-4582-9DDB-551009BFF9C4}"/>
                </a:ext>
              </a:extLst>
            </p:cNvPr>
            <p:cNvSpPr/>
            <p:nvPr/>
          </p:nvSpPr>
          <p:spPr>
            <a:xfrm>
              <a:off x="701285" y="1851573"/>
              <a:ext cx="1795464" cy="100870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8C549A-3BF1-47DA-976D-A2D1E3EEC740}"/>
                </a:ext>
              </a:extLst>
            </p:cNvPr>
            <p:cNvSpPr/>
            <p:nvPr/>
          </p:nvSpPr>
          <p:spPr>
            <a:xfrm>
              <a:off x="701242" y="2923396"/>
              <a:ext cx="1796738" cy="10073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04E3C0-6BE2-4484-9DED-C755A36D7553}"/>
                </a:ext>
              </a:extLst>
            </p:cNvPr>
            <p:cNvSpPr/>
            <p:nvPr/>
          </p:nvSpPr>
          <p:spPr>
            <a:xfrm>
              <a:off x="2829020" y="1851572"/>
              <a:ext cx="972182" cy="20791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5922F52-964B-4650-A8D4-0B78202A7439}"/>
                </a:ext>
              </a:extLst>
            </p:cNvPr>
            <p:cNvSpPr/>
            <p:nvPr/>
          </p:nvSpPr>
          <p:spPr>
            <a:xfrm>
              <a:off x="676683" y="1611230"/>
              <a:ext cx="681946" cy="2305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AZ 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14AF3E7-E1A0-43F5-A3E1-3E90C349AFB8}"/>
                </a:ext>
              </a:extLst>
            </p:cNvPr>
            <p:cNvSpPr/>
            <p:nvPr/>
          </p:nvSpPr>
          <p:spPr>
            <a:xfrm>
              <a:off x="2776994" y="1611230"/>
              <a:ext cx="673129" cy="23054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AZ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F2C90D7-71DD-413E-8A6B-72EBDDD25EE4}"/>
              </a:ext>
            </a:extLst>
          </p:cNvPr>
          <p:cNvGrpSpPr/>
          <p:nvPr/>
        </p:nvGrpSpPr>
        <p:grpSpPr>
          <a:xfrm>
            <a:off x="342900" y="1031460"/>
            <a:ext cx="1813899" cy="1515336"/>
            <a:chOff x="967401" y="1248059"/>
            <a:chExt cx="2595144" cy="21679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A438BC-434E-42FD-AD33-26CDC0436820}"/>
                </a:ext>
              </a:extLst>
            </p:cNvPr>
            <p:cNvSpPr/>
            <p:nvPr/>
          </p:nvSpPr>
          <p:spPr>
            <a:xfrm>
              <a:off x="967401" y="1248059"/>
              <a:ext cx="2255633" cy="18353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952A10-C429-4F78-978A-A9E49860CE17}"/>
                </a:ext>
              </a:extLst>
            </p:cNvPr>
            <p:cNvSpPr/>
            <p:nvPr/>
          </p:nvSpPr>
          <p:spPr>
            <a:xfrm>
              <a:off x="1167898" y="1435166"/>
              <a:ext cx="1854640" cy="147148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58F25F-A1D4-45D2-94A5-0CDEEE955ED7}"/>
                </a:ext>
              </a:extLst>
            </p:cNvPr>
            <p:cNvSpPr/>
            <p:nvPr/>
          </p:nvSpPr>
          <p:spPr>
            <a:xfrm>
              <a:off x="1332343" y="2082203"/>
              <a:ext cx="1525750" cy="58734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Service</a:t>
              </a:r>
            </a:p>
          </p:txBody>
        </p:sp>
        <p:pic>
          <p:nvPicPr>
            <p:cNvPr id="36" name="Picture 35" descr="Route-53-Hosted-Zone.png">
              <a:extLst>
                <a:ext uri="{FF2B5EF4-FFF2-40B4-BE49-F238E27FC236}">
                  <a16:creationId xmlns:a16="http://schemas.microsoft.com/office/drawing/2014/main" id="{7BFEFCF9-9696-4D0B-B7B1-CE96A3245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583" y="2728087"/>
              <a:ext cx="687962" cy="68796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C14BF0-6A94-4168-9B2D-D0F2C2726B12}"/>
                </a:ext>
              </a:extLst>
            </p:cNvPr>
            <p:cNvSpPr/>
            <p:nvPr/>
          </p:nvSpPr>
          <p:spPr>
            <a:xfrm>
              <a:off x="1389923" y="1577125"/>
              <a:ext cx="1410590" cy="3362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Namespace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F1C487D-0660-40A8-87B3-96A4A28D7B30}"/>
              </a:ext>
            </a:extLst>
          </p:cNvPr>
          <p:cNvSpPr txBox="1"/>
          <p:nvPr/>
        </p:nvSpPr>
        <p:spPr>
          <a:xfrm>
            <a:off x="5528609" y="818384"/>
            <a:ext cx="3477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mazon Ember" charset="0"/>
                <a:ea typeface="Amazon Ember" charset="0"/>
                <a:cs typeface="Amazon Ember" charset="0"/>
              </a:rPr>
              <a:t>Managed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Setup once, use forever</a:t>
            </a:r>
          </a:p>
          <a:p>
            <a:endParaRPr lang="en-US" dirty="0">
              <a:latin typeface="Amazon Ember" charset="0"/>
              <a:ea typeface="Amazon Ember" charset="0"/>
              <a:cs typeface="Amazon Ember" charset="0"/>
            </a:endParaRPr>
          </a:p>
          <a:p>
            <a:r>
              <a:rPr lang="en-US" b="1" dirty="0">
                <a:latin typeface="Amazon Ember" charset="0"/>
                <a:ea typeface="Amazon Ember" charset="0"/>
                <a:cs typeface="Amazon Ember" charset="0"/>
              </a:rPr>
              <a:t>Highly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Same availability and</a:t>
            </a:r>
            <a:br>
              <a:rPr lang="en-US" dirty="0">
                <a:latin typeface="Amazon Ember" charset="0"/>
                <a:ea typeface="Amazon Ember" charset="0"/>
                <a:cs typeface="Amazon Ember" charset="0"/>
              </a:rPr>
            </a:b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scalability as Route 53</a:t>
            </a:r>
          </a:p>
          <a:p>
            <a:endParaRPr lang="en-US" dirty="0">
              <a:latin typeface="Amazon Ember" charset="0"/>
              <a:ea typeface="Amazon Ember" charset="0"/>
              <a:cs typeface="Amazon Ember" charset="0"/>
            </a:endParaRPr>
          </a:p>
          <a:p>
            <a:r>
              <a:rPr lang="en-US" b="1" dirty="0">
                <a:latin typeface="Amazon Ember" charset="0"/>
                <a:ea typeface="Amazon Ember" charset="0"/>
                <a:cs typeface="Amazon Ember" charset="0"/>
              </a:rPr>
              <a:t>Extensible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Public APIs that can be 	used across 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Works across clusters, accounts, AZs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zon Ember" charset="0"/>
                <a:ea typeface="Amazon Ember" charset="0"/>
                <a:cs typeface="Amazon Ember" charset="0"/>
              </a:rPr>
              <a:t>Works across AWS services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8B69984B-A91C-4EF5-AA7F-19896E2C71C6}"/>
              </a:ext>
            </a:extLst>
          </p:cNvPr>
          <p:cNvCxnSpPr>
            <a:stCxn id="41" idx="3"/>
            <a:endCxn id="42" idx="0"/>
          </p:cNvCxnSpPr>
          <p:nvPr/>
        </p:nvCxnSpPr>
        <p:spPr>
          <a:xfrm>
            <a:off x="2052083" y="1725282"/>
            <a:ext cx="1683069" cy="427368"/>
          </a:xfrm>
          <a:prstGeom prst="bentConnector2">
            <a:avLst/>
          </a:prstGeom>
          <a:ln w="28575"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8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72622-F666-2240-9DCD-76A67414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Route 53 Auto Naming</a:t>
            </a:r>
          </a:p>
        </p:txBody>
      </p:sp>
    </p:spTree>
    <p:extLst>
      <p:ext uri="{BB962C8B-B14F-4D97-AF65-F5344CB8AC3E}">
        <p14:creationId xmlns:p14="http://schemas.microsoft.com/office/powerpoint/2010/main" val="44558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DB88-8A7A-42EC-93BE-CADAC5D1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Route 53 Auto Naming?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C6D167-D2C1-4A6C-8A96-2304278D31B0}"/>
              </a:ext>
            </a:extLst>
          </p:cNvPr>
          <p:cNvSpPr/>
          <p:nvPr/>
        </p:nvSpPr>
        <p:spPr>
          <a:xfrm>
            <a:off x="0" y="-5773446"/>
            <a:ext cx="30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ED75B-60B6-466D-8F3A-430F565F3B0D}"/>
              </a:ext>
            </a:extLst>
          </p:cNvPr>
          <p:cNvSpPr/>
          <p:nvPr/>
        </p:nvSpPr>
        <p:spPr>
          <a:xfrm>
            <a:off x="3048000" y="-5773446"/>
            <a:ext cx="3048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FB67CC-F6B3-464A-ADCE-08F54A7E4915}"/>
              </a:ext>
            </a:extLst>
          </p:cNvPr>
          <p:cNvSpPr/>
          <p:nvPr/>
        </p:nvSpPr>
        <p:spPr>
          <a:xfrm>
            <a:off x="6096000" y="-5773446"/>
            <a:ext cx="3048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951EA-4FE7-4FB4-A570-A2A1F8178C24}"/>
              </a:ext>
            </a:extLst>
          </p:cNvPr>
          <p:cNvCxnSpPr/>
          <p:nvPr/>
        </p:nvCxnSpPr>
        <p:spPr>
          <a:xfrm>
            <a:off x="3048000" y="1299972"/>
            <a:ext cx="0" cy="28003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E95292-8685-41CA-B493-64D9E4027FCE}"/>
              </a:ext>
            </a:extLst>
          </p:cNvPr>
          <p:cNvCxnSpPr/>
          <p:nvPr/>
        </p:nvCxnSpPr>
        <p:spPr>
          <a:xfrm>
            <a:off x="6096000" y="1299972"/>
            <a:ext cx="0" cy="28003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F0C3525-BBB0-4BF8-B506-0ACDC7CDA98F}"/>
              </a:ext>
            </a:extLst>
          </p:cNvPr>
          <p:cNvSpPr txBox="1"/>
          <p:nvPr/>
        </p:nvSpPr>
        <p:spPr>
          <a:xfrm>
            <a:off x="354998" y="1965659"/>
            <a:ext cx="2338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API that powers ECS Service Discovery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D18EA05-BD54-47FA-8953-F9D3C14427F8}"/>
              </a:ext>
            </a:extLst>
          </p:cNvPr>
          <p:cNvSpPr txBox="1"/>
          <p:nvPr/>
        </p:nvSpPr>
        <p:spPr>
          <a:xfrm>
            <a:off x="3048001" y="196565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Service name registration and management tool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D5B3DF0-900F-441B-BFA0-EBBD26811FBE}"/>
              </a:ext>
            </a:extLst>
          </p:cNvPr>
          <p:cNvSpPr txBox="1"/>
          <p:nvPr/>
        </p:nvSpPr>
        <p:spPr>
          <a:xfrm>
            <a:off x="6236535" y="1965659"/>
            <a:ext cx="27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DNS-based service discovery mechanism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82DEEA4-B7C8-49AC-B6DA-84E4674AD49D}"/>
              </a:ext>
            </a:extLst>
          </p:cNvPr>
          <p:cNvGrpSpPr/>
          <p:nvPr/>
        </p:nvGrpSpPr>
        <p:grpSpPr>
          <a:xfrm>
            <a:off x="1026076" y="2655472"/>
            <a:ext cx="995848" cy="995848"/>
            <a:chOff x="1026076" y="2678846"/>
            <a:chExt cx="995848" cy="995848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E8EB7246-1CB8-4BC4-9E7C-AE10BBA9A1AB}"/>
                </a:ext>
              </a:extLst>
            </p:cNvPr>
            <p:cNvGrpSpPr/>
            <p:nvPr/>
          </p:nvGrpSpPr>
          <p:grpSpPr>
            <a:xfrm>
              <a:off x="1103828" y="2879966"/>
              <a:ext cx="840344" cy="593608"/>
              <a:chOff x="-187532" y="2831178"/>
              <a:chExt cx="978478" cy="69118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FF6291-7ECE-47F0-A9F2-133D94099A8E}"/>
                  </a:ext>
                </a:extLst>
              </p:cNvPr>
              <p:cNvSpPr/>
              <p:nvPr/>
            </p:nvSpPr>
            <p:spPr>
              <a:xfrm>
                <a:off x="276768" y="3122338"/>
                <a:ext cx="514178" cy="400024"/>
              </a:xfrm>
              <a:prstGeom prst="roundRect">
                <a:avLst>
                  <a:gd name="adj" fmla="val 4614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rnd">
                <a:solidFill>
                  <a:schemeClr val="accent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2B1E0BC-EBCD-45F4-B2DB-DF6D43027A75}"/>
                  </a:ext>
                </a:extLst>
              </p:cNvPr>
              <p:cNvGrpSpPr/>
              <p:nvPr/>
            </p:nvGrpSpPr>
            <p:grpSpPr>
              <a:xfrm>
                <a:off x="-187532" y="3204330"/>
                <a:ext cx="347888" cy="236041"/>
                <a:chOff x="573103" y="3962399"/>
                <a:chExt cx="558769" cy="379121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BD4C7606-9C18-4D15-B61A-9EB70B20EE3A}"/>
                    </a:ext>
                  </a:extLst>
                </p:cNvPr>
                <p:cNvSpPr/>
                <p:nvPr/>
              </p:nvSpPr>
              <p:spPr>
                <a:xfrm>
                  <a:off x="573103" y="3962399"/>
                  <a:ext cx="558660" cy="379121"/>
                </a:xfrm>
                <a:custGeom>
                  <a:avLst/>
                  <a:gdLst>
                    <a:gd name="connsiteX0" fmla="*/ 261620 w 698500"/>
                    <a:gd name="connsiteY0" fmla="*/ 0 h 474020"/>
                    <a:gd name="connsiteX1" fmla="*/ 698500 w 698500"/>
                    <a:gd name="connsiteY1" fmla="*/ 0 h 474020"/>
                    <a:gd name="connsiteX2" fmla="*/ 698500 w 698500"/>
                    <a:gd name="connsiteY2" fmla="*/ 468940 h 474020"/>
                    <a:gd name="connsiteX3" fmla="*/ 543560 w 698500"/>
                    <a:gd name="connsiteY3" fmla="*/ 468940 h 474020"/>
                    <a:gd name="connsiteX4" fmla="*/ 543560 w 698500"/>
                    <a:gd name="connsiteY4" fmla="*/ 474020 h 474020"/>
                    <a:gd name="connsiteX5" fmla="*/ 106680 w 698500"/>
                    <a:gd name="connsiteY5" fmla="*/ 474020 h 474020"/>
                    <a:gd name="connsiteX6" fmla="*/ 106680 w 698500"/>
                    <a:gd name="connsiteY6" fmla="*/ 413060 h 474020"/>
                    <a:gd name="connsiteX7" fmla="*/ 0 w 698500"/>
                    <a:gd name="connsiteY7" fmla="*/ 413060 h 474020"/>
                    <a:gd name="connsiteX8" fmla="*/ 0 w 698500"/>
                    <a:gd name="connsiteY8" fmla="*/ 162560 h 474020"/>
                    <a:gd name="connsiteX9" fmla="*/ 106680 w 698500"/>
                    <a:gd name="connsiteY9" fmla="*/ 162560 h 474020"/>
                    <a:gd name="connsiteX10" fmla="*/ 106680 w 698500"/>
                    <a:gd name="connsiteY10" fmla="*/ 101600 h 474020"/>
                    <a:gd name="connsiteX11" fmla="*/ 261620 w 698500"/>
                    <a:gd name="connsiteY11" fmla="*/ 101600 h 47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8500" h="474020">
                      <a:moveTo>
                        <a:pt x="261620" y="0"/>
                      </a:moveTo>
                      <a:lnTo>
                        <a:pt x="698500" y="0"/>
                      </a:lnTo>
                      <a:lnTo>
                        <a:pt x="698500" y="468940"/>
                      </a:lnTo>
                      <a:lnTo>
                        <a:pt x="543560" y="468940"/>
                      </a:lnTo>
                      <a:lnTo>
                        <a:pt x="543560" y="474020"/>
                      </a:lnTo>
                      <a:lnTo>
                        <a:pt x="106680" y="474020"/>
                      </a:lnTo>
                      <a:lnTo>
                        <a:pt x="106680" y="413060"/>
                      </a:lnTo>
                      <a:lnTo>
                        <a:pt x="0" y="413060"/>
                      </a:lnTo>
                      <a:lnTo>
                        <a:pt x="0" y="162560"/>
                      </a:lnTo>
                      <a:lnTo>
                        <a:pt x="106680" y="162560"/>
                      </a:lnTo>
                      <a:lnTo>
                        <a:pt x="106680" y="101600"/>
                      </a:lnTo>
                      <a:lnTo>
                        <a:pt x="261620" y="101600"/>
                      </a:lnTo>
                      <a:close/>
                    </a:path>
                  </a:pathLst>
                </a:cu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B0B8BE78-5E3F-42E2-9D39-1ABDA820D252}"/>
                    </a:ext>
                  </a:extLst>
                </p:cNvPr>
                <p:cNvSpPr/>
                <p:nvPr/>
              </p:nvSpPr>
              <p:spPr>
                <a:xfrm>
                  <a:off x="622570" y="4139624"/>
                  <a:ext cx="59421" cy="10766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CF38877C-1336-4C12-942F-C080E3B2C355}"/>
                    </a:ext>
                  </a:extLst>
                </p:cNvPr>
                <p:cNvSpPr/>
                <p:nvPr/>
              </p:nvSpPr>
              <p:spPr>
                <a:xfrm>
                  <a:off x="714749" y="4094584"/>
                  <a:ext cx="128746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98F2F2F-738B-4DF4-BE28-874335A07625}"/>
                    </a:ext>
                  </a:extLst>
                </p:cNvPr>
                <p:cNvSpPr/>
                <p:nvPr/>
              </p:nvSpPr>
              <p:spPr>
                <a:xfrm>
                  <a:off x="714749" y="4154005"/>
                  <a:ext cx="128746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D3407B5-B88E-40C8-956A-8A4EE474B1C1}"/>
                    </a:ext>
                  </a:extLst>
                </p:cNvPr>
                <p:cNvSpPr/>
                <p:nvPr/>
              </p:nvSpPr>
              <p:spPr>
                <a:xfrm>
                  <a:off x="1031288" y="4125057"/>
                  <a:ext cx="100584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1BC44E-CAB8-4696-942A-4FA9A58E27AD}"/>
                    </a:ext>
                  </a:extLst>
                </p:cNvPr>
                <p:cNvSpPr/>
                <p:nvPr/>
              </p:nvSpPr>
              <p:spPr>
                <a:xfrm>
                  <a:off x="953196" y="4231204"/>
                  <a:ext cx="63829" cy="638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6B7153C-6638-41DF-BE87-44C9E64199EB}"/>
                    </a:ext>
                  </a:extLst>
                </p:cNvPr>
                <p:cNvSpPr/>
                <p:nvPr/>
              </p:nvSpPr>
              <p:spPr>
                <a:xfrm>
                  <a:off x="1030900" y="4231204"/>
                  <a:ext cx="63829" cy="638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576BEE29-55EE-4658-9E10-057EA38916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019" y="4034495"/>
                  <a:ext cx="151050" cy="181716"/>
                </a:xfrm>
                <a:custGeom>
                  <a:avLst/>
                  <a:gdLst>
                    <a:gd name="connsiteX0" fmla="*/ 0 w 151050"/>
                    <a:gd name="connsiteY0" fmla="*/ 0 h 181716"/>
                    <a:gd name="connsiteX1" fmla="*/ 151050 w 151050"/>
                    <a:gd name="connsiteY1" fmla="*/ 0 h 181716"/>
                    <a:gd name="connsiteX2" fmla="*/ 116870 w 151050"/>
                    <a:gd name="connsiteY2" fmla="*/ 44782 h 181716"/>
                    <a:gd name="connsiteX3" fmla="*/ 21451 w 151050"/>
                    <a:gd name="connsiteY3" fmla="*/ 169799 h 181716"/>
                    <a:gd name="connsiteX4" fmla="*/ 12354 w 151050"/>
                    <a:gd name="connsiteY4" fmla="*/ 181716 h 181716"/>
                    <a:gd name="connsiteX5" fmla="*/ 0 w 151050"/>
                    <a:gd name="connsiteY5" fmla="*/ 181716 h 18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050" h="181716">
                      <a:moveTo>
                        <a:pt x="0" y="0"/>
                      </a:moveTo>
                      <a:lnTo>
                        <a:pt x="151050" y="0"/>
                      </a:lnTo>
                      <a:lnTo>
                        <a:pt x="116870" y="44782"/>
                      </a:lnTo>
                      <a:cubicBezTo>
                        <a:pt x="89822" y="80220"/>
                        <a:pt x="58266" y="121564"/>
                        <a:pt x="21451" y="169799"/>
                      </a:cubicBezTo>
                      <a:lnTo>
                        <a:pt x="12354" y="181716"/>
                      </a:lnTo>
                      <a:lnTo>
                        <a:pt x="0" y="1817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B10CFDB7-F364-4E95-B6BF-53D531435C99}"/>
                    </a:ext>
                  </a:extLst>
                </p:cNvPr>
                <p:cNvSpPr/>
                <p:nvPr/>
              </p:nvSpPr>
              <p:spPr>
                <a:xfrm>
                  <a:off x="845019" y="4034495"/>
                  <a:ext cx="181311" cy="181716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B0AD59B-A04D-4778-8D28-1C5522905596}"/>
                  </a:ext>
                </a:extLst>
              </p:cNvPr>
              <p:cNvGrpSpPr/>
              <p:nvPr/>
            </p:nvGrpSpPr>
            <p:grpSpPr>
              <a:xfrm>
                <a:off x="83833" y="2831178"/>
                <a:ext cx="347888" cy="236041"/>
                <a:chOff x="573103" y="3962399"/>
                <a:chExt cx="558769" cy="379121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8C57FCC4-D524-4C1D-A3E9-67F6D50EADD7}"/>
                    </a:ext>
                  </a:extLst>
                </p:cNvPr>
                <p:cNvSpPr/>
                <p:nvPr/>
              </p:nvSpPr>
              <p:spPr>
                <a:xfrm>
                  <a:off x="573103" y="3962399"/>
                  <a:ext cx="558660" cy="379121"/>
                </a:xfrm>
                <a:custGeom>
                  <a:avLst/>
                  <a:gdLst>
                    <a:gd name="connsiteX0" fmla="*/ 261620 w 698500"/>
                    <a:gd name="connsiteY0" fmla="*/ 0 h 474020"/>
                    <a:gd name="connsiteX1" fmla="*/ 698500 w 698500"/>
                    <a:gd name="connsiteY1" fmla="*/ 0 h 474020"/>
                    <a:gd name="connsiteX2" fmla="*/ 698500 w 698500"/>
                    <a:gd name="connsiteY2" fmla="*/ 468940 h 474020"/>
                    <a:gd name="connsiteX3" fmla="*/ 543560 w 698500"/>
                    <a:gd name="connsiteY3" fmla="*/ 468940 h 474020"/>
                    <a:gd name="connsiteX4" fmla="*/ 543560 w 698500"/>
                    <a:gd name="connsiteY4" fmla="*/ 474020 h 474020"/>
                    <a:gd name="connsiteX5" fmla="*/ 106680 w 698500"/>
                    <a:gd name="connsiteY5" fmla="*/ 474020 h 474020"/>
                    <a:gd name="connsiteX6" fmla="*/ 106680 w 698500"/>
                    <a:gd name="connsiteY6" fmla="*/ 413060 h 474020"/>
                    <a:gd name="connsiteX7" fmla="*/ 0 w 698500"/>
                    <a:gd name="connsiteY7" fmla="*/ 413060 h 474020"/>
                    <a:gd name="connsiteX8" fmla="*/ 0 w 698500"/>
                    <a:gd name="connsiteY8" fmla="*/ 162560 h 474020"/>
                    <a:gd name="connsiteX9" fmla="*/ 106680 w 698500"/>
                    <a:gd name="connsiteY9" fmla="*/ 162560 h 474020"/>
                    <a:gd name="connsiteX10" fmla="*/ 106680 w 698500"/>
                    <a:gd name="connsiteY10" fmla="*/ 101600 h 474020"/>
                    <a:gd name="connsiteX11" fmla="*/ 261620 w 698500"/>
                    <a:gd name="connsiteY11" fmla="*/ 101600 h 47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8500" h="474020">
                      <a:moveTo>
                        <a:pt x="261620" y="0"/>
                      </a:moveTo>
                      <a:lnTo>
                        <a:pt x="698500" y="0"/>
                      </a:lnTo>
                      <a:lnTo>
                        <a:pt x="698500" y="468940"/>
                      </a:lnTo>
                      <a:lnTo>
                        <a:pt x="543560" y="468940"/>
                      </a:lnTo>
                      <a:lnTo>
                        <a:pt x="543560" y="474020"/>
                      </a:lnTo>
                      <a:lnTo>
                        <a:pt x="106680" y="474020"/>
                      </a:lnTo>
                      <a:lnTo>
                        <a:pt x="106680" y="413060"/>
                      </a:lnTo>
                      <a:lnTo>
                        <a:pt x="0" y="413060"/>
                      </a:lnTo>
                      <a:lnTo>
                        <a:pt x="0" y="162560"/>
                      </a:lnTo>
                      <a:lnTo>
                        <a:pt x="106680" y="162560"/>
                      </a:lnTo>
                      <a:lnTo>
                        <a:pt x="106680" y="101600"/>
                      </a:lnTo>
                      <a:lnTo>
                        <a:pt x="261620" y="101600"/>
                      </a:lnTo>
                      <a:close/>
                    </a:path>
                  </a:pathLst>
                </a:cu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98C562FA-F6F3-41F5-ADD1-D48FBAFC94C2}"/>
                    </a:ext>
                  </a:extLst>
                </p:cNvPr>
                <p:cNvSpPr/>
                <p:nvPr/>
              </p:nvSpPr>
              <p:spPr>
                <a:xfrm>
                  <a:off x="622570" y="4139624"/>
                  <a:ext cx="59421" cy="10766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FB4E502-C13A-43C2-B553-668B02808200}"/>
                    </a:ext>
                  </a:extLst>
                </p:cNvPr>
                <p:cNvSpPr/>
                <p:nvPr/>
              </p:nvSpPr>
              <p:spPr>
                <a:xfrm>
                  <a:off x="714749" y="4094584"/>
                  <a:ext cx="128746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F23EA2E5-9D8E-4E02-8166-418A068037FD}"/>
                    </a:ext>
                  </a:extLst>
                </p:cNvPr>
                <p:cNvSpPr/>
                <p:nvPr/>
              </p:nvSpPr>
              <p:spPr>
                <a:xfrm>
                  <a:off x="714749" y="4154005"/>
                  <a:ext cx="128746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9EDAD9F-8F2A-4270-92B6-60DD49FDB0A0}"/>
                    </a:ext>
                  </a:extLst>
                </p:cNvPr>
                <p:cNvSpPr/>
                <p:nvPr/>
              </p:nvSpPr>
              <p:spPr>
                <a:xfrm>
                  <a:off x="1031288" y="4125057"/>
                  <a:ext cx="100584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9FD59C0-B5DC-42C3-BAB9-3FEDC294C1C0}"/>
                    </a:ext>
                  </a:extLst>
                </p:cNvPr>
                <p:cNvSpPr/>
                <p:nvPr/>
              </p:nvSpPr>
              <p:spPr>
                <a:xfrm>
                  <a:off x="953196" y="4231204"/>
                  <a:ext cx="63829" cy="638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A481AA8A-8AD9-44A0-AAEB-0A59465382E7}"/>
                    </a:ext>
                  </a:extLst>
                </p:cNvPr>
                <p:cNvSpPr/>
                <p:nvPr/>
              </p:nvSpPr>
              <p:spPr>
                <a:xfrm>
                  <a:off x="1030900" y="4231204"/>
                  <a:ext cx="63829" cy="638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BB7BF6D-C116-45FA-AAE9-63E968D45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019" y="4034495"/>
                  <a:ext cx="151050" cy="181716"/>
                </a:xfrm>
                <a:custGeom>
                  <a:avLst/>
                  <a:gdLst>
                    <a:gd name="connsiteX0" fmla="*/ 0 w 151050"/>
                    <a:gd name="connsiteY0" fmla="*/ 0 h 181716"/>
                    <a:gd name="connsiteX1" fmla="*/ 151050 w 151050"/>
                    <a:gd name="connsiteY1" fmla="*/ 0 h 181716"/>
                    <a:gd name="connsiteX2" fmla="*/ 116870 w 151050"/>
                    <a:gd name="connsiteY2" fmla="*/ 44782 h 181716"/>
                    <a:gd name="connsiteX3" fmla="*/ 21451 w 151050"/>
                    <a:gd name="connsiteY3" fmla="*/ 169799 h 181716"/>
                    <a:gd name="connsiteX4" fmla="*/ 12354 w 151050"/>
                    <a:gd name="connsiteY4" fmla="*/ 181716 h 181716"/>
                    <a:gd name="connsiteX5" fmla="*/ 0 w 151050"/>
                    <a:gd name="connsiteY5" fmla="*/ 181716 h 18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050" h="181716">
                      <a:moveTo>
                        <a:pt x="0" y="0"/>
                      </a:moveTo>
                      <a:lnTo>
                        <a:pt x="151050" y="0"/>
                      </a:lnTo>
                      <a:lnTo>
                        <a:pt x="116870" y="44782"/>
                      </a:lnTo>
                      <a:cubicBezTo>
                        <a:pt x="89822" y="80220"/>
                        <a:pt x="58266" y="121564"/>
                        <a:pt x="21451" y="169799"/>
                      </a:cubicBezTo>
                      <a:lnTo>
                        <a:pt x="12354" y="181716"/>
                      </a:lnTo>
                      <a:lnTo>
                        <a:pt x="0" y="1817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439ADDE-540C-42A3-840E-6AA4F2A890D6}"/>
                    </a:ext>
                  </a:extLst>
                </p:cNvPr>
                <p:cNvSpPr/>
                <p:nvPr/>
              </p:nvSpPr>
              <p:spPr>
                <a:xfrm>
                  <a:off x="845019" y="4034495"/>
                  <a:ext cx="181311" cy="181716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BE179AB-57F8-4E02-B5E3-0D31DD722E64}"/>
                  </a:ext>
                </a:extLst>
              </p:cNvPr>
              <p:cNvGrpSpPr/>
              <p:nvPr/>
            </p:nvGrpSpPr>
            <p:grpSpPr>
              <a:xfrm>
                <a:off x="355198" y="3204330"/>
                <a:ext cx="347888" cy="236041"/>
                <a:chOff x="573103" y="3962399"/>
                <a:chExt cx="558769" cy="379121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F52456F-6C68-40D9-A0B1-A9558C3586C4}"/>
                    </a:ext>
                  </a:extLst>
                </p:cNvPr>
                <p:cNvSpPr/>
                <p:nvPr/>
              </p:nvSpPr>
              <p:spPr>
                <a:xfrm>
                  <a:off x="573103" y="3962399"/>
                  <a:ext cx="558660" cy="379121"/>
                </a:xfrm>
                <a:custGeom>
                  <a:avLst/>
                  <a:gdLst>
                    <a:gd name="connsiteX0" fmla="*/ 261620 w 698500"/>
                    <a:gd name="connsiteY0" fmla="*/ 0 h 474020"/>
                    <a:gd name="connsiteX1" fmla="*/ 698500 w 698500"/>
                    <a:gd name="connsiteY1" fmla="*/ 0 h 474020"/>
                    <a:gd name="connsiteX2" fmla="*/ 698500 w 698500"/>
                    <a:gd name="connsiteY2" fmla="*/ 468940 h 474020"/>
                    <a:gd name="connsiteX3" fmla="*/ 543560 w 698500"/>
                    <a:gd name="connsiteY3" fmla="*/ 468940 h 474020"/>
                    <a:gd name="connsiteX4" fmla="*/ 543560 w 698500"/>
                    <a:gd name="connsiteY4" fmla="*/ 474020 h 474020"/>
                    <a:gd name="connsiteX5" fmla="*/ 106680 w 698500"/>
                    <a:gd name="connsiteY5" fmla="*/ 474020 h 474020"/>
                    <a:gd name="connsiteX6" fmla="*/ 106680 w 698500"/>
                    <a:gd name="connsiteY6" fmla="*/ 413060 h 474020"/>
                    <a:gd name="connsiteX7" fmla="*/ 0 w 698500"/>
                    <a:gd name="connsiteY7" fmla="*/ 413060 h 474020"/>
                    <a:gd name="connsiteX8" fmla="*/ 0 w 698500"/>
                    <a:gd name="connsiteY8" fmla="*/ 162560 h 474020"/>
                    <a:gd name="connsiteX9" fmla="*/ 106680 w 698500"/>
                    <a:gd name="connsiteY9" fmla="*/ 162560 h 474020"/>
                    <a:gd name="connsiteX10" fmla="*/ 106680 w 698500"/>
                    <a:gd name="connsiteY10" fmla="*/ 101600 h 474020"/>
                    <a:gd name="connsiteX11" fmla="*/ 261620 w 698500"/>
                    <a:gd name="connsiteY11" fmla="*/ 101600 h 47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8500" h="474020">
                      <a:moveTo>
                        <a:pt x="261620" y="0"/>
                      </a:moveTo>
                      <a:lnTo>
                        <a:pt x="698500" y="0"/>
                      </a:lnTo>
                      <a:lnTo>
                        <a:pt x="698500" y="468940"/>
                      </a:lnTo>
                      <a:lnTo>
                        <a:pt x="543560" y="468940"/>
                      </a:lnTo>
                      <a:lnTo>
                        <a:pt x="543560" y="474020"/>
                      </a:lnTo>
                      <a:lnTo>
                        <a:pt x="106680" y="474020"/>
                      </a:lnTo>
                      <a:lnTo>
                        <a:pt x="106680" y="413060"/>
                      </a:lnTo>
                      <a:lnTo>
                        <a:pt x="0" y="413060"/>
                      </a:lnTo>
                      <a:lnTo>
                        <a:pt x="0" y="162560"/>
                      </a:lnTo>
                      <a:lnTo>
                        <a:pt x="106680" y="162560"/>
                      </a:lnTo>
                      <a:lnTo>
                        <a:pt x="106680" y="101600"/>
                      </a:lnTo>
                      <a:lnTo>
                        <a:pt x="261620" y="10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B64150E-0D26-45E5-BDDF-8FFBA90877F0}"/>
                    </a:ext>
                  </a:extLst>
                </p:cNvPr>
                <p:cNvSpPr/>
                <p:nvPr/>
              </p:nvSpPr>
              <p:spPr>
                <a:xfrm>
                  <a:off x="622570" y="4139624"/>
                  <a:ext cx="59421" cy="10766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B62A2EA-D340-400F-BCBE-4858D43E4D76}"/>
                    </a:ext>
                  </a:extLst>
                </p:cNvPr>
                <p:cNvSpPr/>
                <p:nvPr/>
              </p:nvSpPr>
              <p:spPr>
                <a:xfrm>
                  <a:off x="714749" y="4094584"/>
                  <a:ext cx="128746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BF516F2-061F-42ED-AD9E-D9B225F48028}"/>
                    </a:ext>
                  </a:extLst>
                </p:cNvPr>
                <p:cNvSpPr/>
                <p:nvPr/>
              </p:nvSpPr>
              <p:spPr>
                <a:xfrm>
                  <a:off x="714749" y="4154005"/>
                  <a:ext cx="128746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EF0709B-361A-4A5F-8DBC-390AD46D617C}"/>
                    </a:ext>
                  </a:extLst>
                </p:cNvPr>
                <p:cNvSpPr/>
                <p:nvPr/>
              </p:nvSpPr>
              <p:spPr>
                <a:xfrm>
                  <a:off x="1031288" y="4125057"/>
                  <a:ext cx="100584" cy="45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06AE3F5-CAF4-4822-B58A-C62690056401}"/>
                    </a:ext>
                  </a:extLst>
                </p:cNvPr>
                <p:cNvSpPr/>
                <p:nvPr/>
              </p:nvSpPr>
              <p:spPr>
                <a:xfrm>
                  <a:off x="953196" y="4231204"/>
                  <a:ext cx="63829" cy="638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351022DA-40E6-4FAB-BC4F-79E95316367E}"/>
                    </a:ext>
                  </a:extLst>
                </p:cNvPr>
                <p:cNvSpPr/>
                <p:nvPr/>
              </p:nvSpPr>
              <p:spPr>
                <a:xfrm>
                  <a:off x="1030900" y="4231204"/>
                  <a:ext cx="63829" cy="6382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444523DE-3743-40EE-8D4F-C27FE76A2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019" y="4034495"/>
                  <a:ext cx="151050" cy="181716"/>
                </a:xfrm>
                <a:custGeom>
                  <a:avLst/>
                  <a:gdLst>
                    <a:gd name="connsiteX0" fmla="*/ 0 w 151050"/>
                    <a:gd name="connsiteY0" fmla="*/ 0 h 181716"/>
                    <a:gd name="connsiteX1" fmla="*/ 151050 w 151050"/>
                    <a:gd name="connsiteY1" fmla="*/ 0 h 181716"/>
                    <a:gd name="connsiteX2" fmla="*/ 116870 w 151050"/>
                    <a:gd name="connsiteY2" fmla="*/ 44782 h 181716"/>
                    <a:gd name="connsiteX3" fmla="*/ 21451 w 151050"/>
                    <a:gd name="connsiteY3" fmla="*/ 169799 h 181716"/>
                    <a:gd name="connsiteX4" fmla="*/ 12354 w 151050"/>
                    <a:gd name="connsiteY4" fmla="*/ 181716 h 181716"/>
                    <a:gd name="connsiteX5" fmla="*/ 0 w 151050"/>
                    <a:gd name="connsiteY5" fmla="*/ 181716 h 181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050" h="181716">
                      <a:moveTo>
                        <a:pt x="0" y="0"/>
                      </a:moveTo>
                      <a:lnTo>
                        <a:pt x="151050" y="0"/>
                      </a:lnTo>
                      <a:lnTo>
                        <a:pt x="116870" y="44782"/>
                      </a:lnTo>
                      <a:cubicBezTo>
                        <a:pt x="89822" y="80220"/>
                        <a:pt x="58266" y="121564"/>
                        <a:pt x="21451" y="169799"/>
                      </a:cubicBezTo>
                      <a:lnTo>
                        <a:pt x="12354" y="181716"/>
                      </a:lnTo>
                      <a:lnTo>
                        <a:pt x="0" y="1817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8514D72D-2A09-4770-A0B2-ADEEF6BB74BF}"/>
                    </a:ext>
                  </a:extLst>
                </p:cNvPr>
                <p:cNvSpPr/>
                <p:nvPr/>
              </p:nvSpPr>
              <p:spPr>
                <a:xfrm>
                  <a:off x="845019" y="4034495"/>
                  <a:ext cx="181311" cy="181716"/>
                </a:xfrm>
                <a:prstGeom prst="rect">
                  <a:avLst/>
                </a:prstGeom>
                <a:noFill/>
                <a:ln w="15875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77AD9D7-BEFD-418D-A4E7-D49CBB9CFD62}"/>
                </a:ext>
              </a:extLst>
            </p:cNvPr>
            <p:cNvSpPr/>
            <p:nvPr/>
          </p:nvSpPr>
          <p:spPr>
            <a:xfrm>
              <a:off x="1026076" y="2678846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BAEA398-F1FF-401C-A932-873236AA53AB}"/>
              </a:ext>
            </a:extLst>
          </p:cNvPr>
          <p:cNvGrpSpPr/>
          <p:nvPr/>
        </p:nvGrpSpPr>
        <p:grpSpPr>
          <a:xfrm>
            <a:off x="4074076" y="2655472"/>
            <a:ext cx="995848" cy="995848"/>
            <a:chOff x="4074076" y="2641388"/>
            <a:chExt cx="995848" cy="99584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5F038F-07A2-424F-A3DB-A073AF907F2A}"/>
                </a:ext>
              </a:extLst>
            </p:cNvPr>
            <p:cNvGrpSpPr/>
            <p:nvPr/>
          </p:nvGrpSpPr>
          <p:grpSpPr>
            <a:xfrm>
              <a:off x="4295874" y="2867921"/>
              <a:ext cx="552252" cy="542782"/>
              <a:chOff x="1100837" y="1650845"/>
              <a:chExt cx="854931" cy="840271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50AC7BA2-A0C0-4794-9202-E1D4AA659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837" y="1650845"/>
                <a:ext cx="495037" cy="558490"/>
              </a:xfrm>
              <a:custGeom>
                <a:avLst/>
                <a:gdLst>
                  <a:gd name="T0" fmla="*/ 821 w 866"/>
                  <a:gd name="T1" fmla="*/ 62 h 977"/>
                  <a:gd name="T2" fmla="*/ 714 w 866"/>
                  <a:gd name="T3" fmla="*/ 158 h 977"/>
                  <a:gd name="T4" fmla="*/ 688 w 866"/>
                  <a:gd name="T5" fmla="*/ 0 h 977"/>
                  <a:gd name="T6" fmla="*/ 422 w 866"/>
                  <a:gd name="T7" fmla="*/ 0 h 977"/>
                  <a:gd name="T8" fmla="*/ 393 w 866"/>
                  <a:gd name="T9" fmla="*/ 163 h 977"/>
                  <a:gd name="T10" fmla="*/ 255 w 866"/>
                  <a:gd name="T11" fmla="*/ 58 h 977"/>
                  <a:gd name="T12" fmla="*/ 67 w 866"/>
                  <a:gd name="T13" fmla="*/ 242 h 977"/>
                  <a:gd name="T14" fmla="*/ 171 w 866"/>
                  <a:gd name="T15" fmla="*/ 377 h 977"/>
                  <a:gd name="T16" fmla="*/ 0 w 866"/>
                  <a:gd name="T17" fmla="*/ 404 h 977"/>
                  <a:gd name="T18" fmla="*/ 0 w 866"/>
                  <a:gd name="T19" fmla="*/ 666 h 977"/>
                  <a:gd name="T20" fmla="*/ 177 w 866"/>
                  <a:gd name="T21" fmla="*/ 697 h 977"/>
                  <a:gd name="T22" fmla="*/ 67 w 866"/>
                  <a:gd name="T23" fmla="*/ 837 h 977"/>
                  <a:gd name="T24" fmla="*/ 208 w 866"/>
                  <a:gd name="T25" fmla="*/ 977 h 977"/>
                  <a:gd name="T26" fmla="*/ 866 w 866"/>
                  <a:gd name="T27" fmla="*/ 107 h 977"/>
                  <a:gd name="T28" fmla="*/ 821 w 866"/>
                  <a:gd name="T29" fmla="*/ 62 h 977"/>
                  <a:gd name="T30" fmla="*/ 821 w 866"/>
                  <a:gd name="T31" fmla="*/ 62 h 977"/>
                  <a:gd name="T32" fmla="*/ 821 w 866"/>
                  <a:gd name="T33" fmla="*/ 62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6" h="977">
                    <a:moveTo>
                      <a:pt x="821" y="62"/>
                    </a:moveTo>
                    <a:lnTo>
                      <a:pt x="714" y="158"/>
                    </a:lnTo>
                    <a:lnTo>
                      <a:pt x="688" y="0"/>
                    </a:lnTo>
                    <a:lnTo>
                      <a:pt x="422" y="0"/>
                    </a:lnTo>
                    <a:lnTo>
                      <a:pt x="393" y="163"/>
                    </a:lnTo>
                    <a:lnTo>
                      <a:pt x="255" y="58"/>
                    </a:lnTo>
                    <a:lnTo>
                      <a:pt x="67" y="242"/>
                    </a:lnTo>
                    <a:lnTo>
                      <a:pt x="171" y="377"/>
                    </a:lnTo>
                    <a:lnTo>
                      <a:pt x="0" y="404"/>
                    </a:lnTo>
                    <a:lnTo>
                      <a:pt x="0" y="666"/>
                    </a:lnTo>
                    <a:lnTo>
                      <a:pt x="177" y="697"/>
                    </a:lnTo>
                    <a:lnTo>
                      <a:pt x="67" y="837"/>
                    </a:lnTo>
                    <a:lnTo>
                      <a:pt x="208" y="977"/>
                    </a:lnTo>
                    <a:lnTo>
                      <a:pt x="866" y="107"/>
                    </a:lnTo>
                    <a:lnTo>
                      <a:pt x="821" y="62"/>
                    </a:lnTo>
                    <a:lnTo>
                      <a:pt x="821" y="62"/>
                    </a:lnTo>
                    <a:lnTo>
                      <a:pt x="821" y="6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Oval 6">
                <a:extLst>
                  <a:ext uri="{FF2B5EF4-FFF2-40B4-BE49-F238E27FC236}">
                    <a16:creationId xmlns:a16="http://schemas.microsoft.com/office/drawing/2014/main" id="{FA5B5BAF-2C02-4DA9-9E62-28199CB48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768" y="1854920"/>
                <a:ext cx="232085" cy="23094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7">
                <a:extLst>
                  <a:ext uri="{FF2B5EF4-FFF2-40B4-BE49-F238E27FC236}">
                    <a16:creationId xmlns:a16="http://schemas.microsoft.com/office/drawing/2014/main" id="{9CC6CAF1-4F0A-4C49-AC93-51663657D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768" y="1854920"/>
                <a:ext cx="232085" cy="230941"/>
              </a:xfrm>
              <a:prstGeom prst="ellipse">
                <a:avLst/>
              </a:prstGeom>
              <a:noFill/>
              <a:ln w="158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">
                <a:extLst>
                  <a:ext uri="{FF2B5EF4-FFF2-40B4-BE49-F238E27FC236}">
                    <a16:creationId xmlns:a16="http://schemas.microsoft.com/office/drawing/2014/main" id="{767E9DE5-FBF3-4BC1-B114-8DB33221D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838" y="1654847"/>
                <a:ext cx="630515" cy="631087"/>
              </a:xfrm>
              <a:custGeom>
                <a:avLst/>
                <a:gdLst>
                  <a:gd name="T0" fmla="*/ 426 w 1103"/>
                  <a:gd name="T1" fmla="*/ 0 h 1104"/>
                  <a:gd name="T2" fmla="*/ 694 w 1103"/>
                  <a:gd name="T3" fmla="*/ 0 h 1104"/>
                  <a:gd name="T4" fmla="*/ 719 w 1103"/>
                  <a:gd name="T5" fmla="*/ 158 h 1104"/>
                  <a:gd name="T6" fmla="*/ 829 w 1103"/>
                  <a:gd name="T7" fmla="*/ 62 h 1104"/>
                  <a:gd name="T8" fmla="*/ 1034 w 1103"/>
                  <a:gd name="T9" fmla="*/ 271 h 1104"/>
                  <a:gd name="T10" fmla="*/ 941 w 1103"/>
                  <a:gd name="T11" fmla="*/ 394 h 1104"/>
                  <a:gd name="T12" fmla="*/ 1103 w 1103"/>
                  <a:gd name="T13" fmla="*/ 419 h 1104"/>
                  <a:gd name="T14" fmla="*/ 1103 w 1103"/>
                  <a:gd name="T15" fmla="*/ 690 h 1104"/>
                  <a:gd name="T16" fmla="*/ 941 w 1103"/>
                  <a:gd name="T17" fmla="*/ 709 h 1104"/>
                  <a:gd name="T18" fmla="*/ 1053 w 1103"/>
                  <a:gd name="T19" fmla="*/ 849 h 1104"/>
                  <a:gd name="T20" fmla="*/ 857 w 1103"/>
                  <a:gd name="T21" fmla="*/ 1047 h 1104"/>
                  <a:gd name="T22" fmla="*/ 713 w 1103"/>
                  <a:gd name="T23" fmla="*/ 928 h 1104"/>
                  <a:gd name="T24" fmla="*/ 689 w 1103"/>
                  <a:gd name="T25" fmla="*/ 1104 h 1104"/>
                  <a:gd name="T26" fmla="*/ 426 w 1103"/>
                  <a:gd name="T27" fmla="*/ 1104 h 1104"/>
                  <a:gd name="T28" fmla="*/ 395 w 1103"/>
                  <a:gd name="T29" fmla="*/ 923 h 1104"/>
                  <a:gd name="T30" fmla="*/ 257 w 1103"/>
                  <a:gd name="T31" fmla="*/ 1030 h 1104"/>
                  <a:gd name="T32" fmla="*/ 66 w 1103"/>
                  <a:gd name="T33" fmla="*/ 838 h 1104"/>
                  <a:gd name="T34" fmla="*/ 179 w 1103"/>
                  <a:gd name="T35" fmla="*/ 698 h 1104"/>
                  <a:gd name="T36" fmla="*/ 0 w 1103"/>
                  <a:gd name="T37" fmla="*/ 667 h 1104"/>
                  <a:gd name="T38" fmla="*/ 0 w 1103"/>
                  <a:gd name="T39" fmla="*/ 405 h 1104"/>
                  <a:gd name="T40" fmla="*/ 173 w 1103"/>
                  <a:gd name="T41" fmla="*/ 377 h 1104"/>
                  <a:gd name="T42" fmla="*/ 66 w 1103"/>
                  <a:gd name="T43" fmla="*/ 242 h 1104"/>
                  <a:gd name="T44" fmla="*/ 257 w 1103"/>
                  <a:gd name="T45" fmla="*/ 59 h 1104"/>
                  <a:gd name="T46" fmla="*/ 397 w 1103"/>
                  <a:gd name="T47" fmla="*/ 163 h 1104"/>
                  <a:gd name="T48" fmla="*/ 426 w 1103"/>
                  <a:gd name="T49" fmla="*/ 0 h 1104"/>
                  <a:gd name="T50" fmla="*/ 426 w 1103"/>
                  <a:gd name="T51" fmla="*/ 0 h 1104"/>
                  <a:gd name="T52" fmla="*/ 426 w 1103"/>
                  <a:gd name="T53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03" h="1104">
                    <a:moveTo>
                      <a:pt x="426" y="0"/>
                    </a:moveTo>
                    <a:lnTo>
                      <a:pt x="694" y="0"/>
                    </a:lnTo>
                    <a:lnTo>
                      <a:pt x="719" y="158"/>
                    </a:lnTo>
                    <a:lnTo>
                      <a:pt x="829" y="62"/>
                    </a:lnTo>
                    <a:lnTo>
                      <a:pt x="1034" y="271"/>
                    </a:lnTo>
                    <a:lnTo>
                      <a:pt x="941" y="394"/>
                    </a:lnTo>
                    <a:lnTo>
                      <a:pt x="1103" y="419"/>
                    </a:lnTo>
                    <a:lnTo>
                      <a:pt x="1103" y="690"/>
                    </a:lnTo>
                    <a:lnTo>
                      <a:pt x="941" y="709"/>
                    </a:lnTo>
                    <a:lnTo>
                      <a:pt x="1053" y="849"/>
                    </a:lnTo>
                    <a:lnTo>
                      <a:pt x="857" y="1047"/>
                    </a:lnTo>
                    <a:lnTo>
                      <a:pt x="713" y="928"/>
                    </a:lnTo>
                    <a:lnTo>
                      <a:pt x="689" y="1104"/>
                    </a:lnTo>
                    <a:lnTo>
                      <a:pt x="426" y="1104"/>
                    </a:lnTo>
                    <a:lnTo>
                      <a:pt x="395" y="923"/>
                    </a:lnTo>
                    <a:lnTo>
                      <a:pt x="257" y="1030"/>
                    </a:lnTo>
                    <a:lnTo>
                      <a:pt x="66" y="838"/>
                    </a:lnTo>
                    <a:lnTo>
                      <a:pt x="179" y="698"/>
                    </a:lnTo>
                    <a:lnTo>
                      <a:pt x="0" y="667"/>
                    </a:lnTo>
                    <a:lnTo>
                      <a:pt x="0" y="405"/>
                    </a:lnTo>
                    <a:lnTo>
                      <a:pt x="173" y="377"/>
                    </a:lnTo>
                    <a:lnTo>
                      <a:pt x="66" y="242"/>
                    </a:lnTo>
                    <a:lnTo>
                      <a:pt x="257" y="59"/>
                    </a:lnTo>
                    <a:lnTo>
                      <a:pt x="397" y="163"/>
                    </a:lnTo>
                    <a:lnTo>
                      <a:pt x="426" y="0"/>
                    </a:lnTo>
                    <a:lnTo>
                      <a:pt x="426" y="0"/>
                    </a:lnTo>
                    <a:lnTo>
                      <a:pt x="426" y="0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E8978FA7-A0AE-4140-97C8-E37EA1167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845" y="2287649"/>
                <a:ext cx="72598" cy="72026"/>
              </a:xfrm>
              <a:custGeom>
                <a:avLst/>
                <a:gdLst>
                  <a:gd name="T0" fmla="*/ 0 w 127"/>
                  <a:gd name="T1" fmla="*/ 0 h 126"/>
                  <a:gd name="T2" fmla="*/ 127 w 127"/>
                  <a:gd name="T3" fmla="*/ 126 h 126"/>
                  <a:gd name="T4" fmla="*/ 0 w 127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126">
                    <a:moveTo>
                      <a:pt x="0" y="0"/>
                    </a:moveTo>
                    <a:lnTo>
                      <a:pt x="127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182F345D-2AF5-49A8-B4F9-F82B4B721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855" y="2210477"/>
                <a:ext cx="136621" cy="137765"/>
              </a:xfrm>
              <a:custGeom>
                <a:avLst/>
                <a:gdLst>
                  <a:gd name="T0" fmla="*/ 0 w 239"/>
                  <a:gd name="T1" fmla="*/ 0 h 241"/>
                  <a:gd name="T2" fmla="*/ 239 w 239"/>
                  <a:gd name="T3" fmla="*/ 241 h 241"/>
                  <a:gd name="T4" fmla="*/ 0 w 239"/>
                  <a:gd name="T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241">
                    <a:moveTo>
                      <a:pt x="0" y="0"/>
                    </a:moveTo>
                    <a:lnTo>
                      <a:pt x="239" y="2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51375002-B3C4-4119-90CD-E107239EA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040" y="1670853"/>
                <a:ext cx="157772" cy="152055"/>
              </a:xfrm>
              <a:custGeom>
                <a:avLst/>
                <a:gdLst>
                  <a:gd name="T0" fmla="*/ 0 w 276"/>
                  <a:gd name="T1" fmla="*/ 0 h 266"/>
                  <a:gd name="T2" fmla="*/ 276 w 276"/>
                  <a:gd name="T3" fmla="*/ 266 h 266"/>
                  <a:gd name="T4" fmla="*/ 0 w 276"/>
                  <a:gd name="T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6" h="266">
                    <a:moveTo>
                      <a:pt x="0" y="0"/>
                    </a:moveTo>
                    <a:lnTo>
                      <a:pt x="276" y="2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9">
                <a:extLst>
                  <a:ext uri="{FF2B5EF4-FFF2-40B4-BE49-F238E27FC236}">
                    <a16:creationId xmlns:a16="http://schemas.microsoft.com/office/drawing/2014/main" id="{7A12A0A6-3A48-4748-A1A8-E55352AE9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618" y="1814184"/>
                <a:ext cx="673150" cy="676932"/>
              </a:xfrm>
              <a:custGeom>
                <a:avLst/>
                <a:gdLst>
                  <a:gd name="T0" fmla="*/ 387 w 390"/>
                  <a:gd name="T1" fmla="*/ 75 h 392"/>
                  <a:gd name="T2" fmla="*/ 381 w 390"/>
                  <a:gd name="T3" fmla="*/ 75 h 392"/>
                  <a:gd name="T4" fmla="*/ 328 w 390"/>
                  <a:gd name="T5" fmla="*/ 106 h 392"/>
                  <a:gd name="T6" fmla="*/ 327 w 390"/>
                  <a:gd name="T7" fmla="*/ 106 h 392"/>
                  <a:gd name="T8" fmla="*/ 308 w 390"/>
                  <a:gd name="T9" fmla="*/ 100 h 392"/>
                  <a:gd name="T10" fmla="*/ 298 w 390"/>
                  <a:gd name="T11" fmla="*/ 88 h 392"/>
                  <a:gd name="T12" fmla="*/ 294 w 390"/>
                  <a:gd name="T13" fmla="*/ 54 h 392"/>
                  <a:gd name="T14" fmla="*/ 297 w 390"/>
                  <a:gd name="T15" fmla="*/ 52 h 392"/>
                  <a:gd name="T16" fmla="*/ 349 w 390"/>
                  <a:gd name="T17" fmla="*/ 21 h 392"/>
                  <a:gd name="T18" fmla="*/ 352 w 390"/>
                  <a:gd name="T19" fmla="*/ 16 h 392"/>
                  <a:gd name="T20" fmla="*/ 349 w 390"/>
                  <a:gd name="T21" fmla="*/ 12 h 392"/>
                  <a:gd name="T22" fmla="*/ 267 w 390"/>
                  <a:gd name="T23" fmla="*/ 15 h 392"/>
                  <a:gd name="T24" fmla="*/ 252 w 390"/>
                  <a:gd name="T25" fmla="*/ 26 h 392"/>
                  <a:gd name="T26" fmla="*/ 232 w 390"/>
                  <a:gd name="T27" fmla="*/ 73 h 392"/>
                  <a:gd name="T28" fmla="*/ 231 w 390"/>
                  <a:gd name="T29" fmla="*/ 81 h 392"/>
                  <a:gd name="T30" fmla="*/ 220 w 390"/>
                  <a:gd name="T31" fmla="*/ 119 h 392"/>
                  <a:gd name="T32" fmla="*/ 206 w 390"/>
                  <a:gd name="T33" fmla="*/ 133 h 392"/>
                  <a:gd name="T34" fmla="*/ 127 w 390"/>
                  <a:gd name="T35" fmla="*/ 213 h 392"/>
                  <a:gd name="T36" fmla="*/ 117 w 390"/>
                  <a:gd name="T37" fmla="*/ 221 h 392"/>
                  <a:gd name="T38" fmla="*/ 43 w 390"/>
                  <a:gd name="T39" fmla="*/ 241 h 392"/>
                  <a:gd name="T40" fmla="*/ 27 w 390"/>
                  <a:gd name="T41" fmla="*/ 253 h 392"/>
                  <a:gd name="T42" fmla="*/ 0 w 390"/>
                  <a:gd name="T43" fmla="*/ 310 h 392"/>
                  <a:gd name="T44" fmla="*/ 2 w 390"/>
                  <a:gd name="T45" fmla="*/ 317 h 392"/>
                  <a:gd name="T46" fmla="*/ 9 w 390"/>
                  <a:gd name="T47" fmla="*/ 317 h 392"/>
                  <a:gd name="T48" fmla="*/ 62 w 390"/>
                  <a:gd name="T49" fmla="*/ 286 h 392"/>
                  <a:gd name="T50" fmla="*/ 63 w 390"/>
                  <a:gd name="T51" fmla="*/ 286 h 392"/>
                  <a:gd name="T52" fmla="*/ 82 w 390"/>
                  <a:gd name="T53" fmla="*/ 292 h 392"/>
                  <a:gd name="T54" fmla="*/ 92 w 390"/>
                  <a:gd name="T55" fmla="*/ 304 h 392"/>
                  <a:gd name="T56" fmla="*/ 94 w 390"/>
                  <a:gd name="T57" fmla="*/ 338 h 392"/>
                  <a:gd name="T58" fmla="*/ 93 w 390"/>
                  <a:gd name="T59" fmla="*/ 339 h 392"/>
                  <a:gd name="T60" fmla="*/ 40 w 390"/>
                  <a:gd name="T61" fmla="*/ 370 h 392"/>
                  <a:gd name="T62" fmla="*/ 38 w 390"/>
                  <a:gd name="T63" fmla="*/ 376 h 392"/>
                  <a:gd name="T64" fmla="*/ 40 w 390"/>
                  <a:gd name="T65" fmla="*/ 380 h 392"/>
                  <a:gd name="T66" fmla="*/ 121 w 390"/>
                  <a:gd name="T67" fmla="*/ 379 h 392"/>
                  <a:gd name="T68" fmla="*/ 136 w 390"/>
                  <a:gd name="T69" fmla="*/ 366 h 392"/>
                  <a:gd name="T70" fmla="*/ 158 w 390"/>
                  <a:gd name="T71" fmla="*/ 315 h 392"/>
                  <a:gd name="T72" fmla="*/ 169 w 390"/>
                  <a:gd name="T73" fmla="*/ 273 h 392"/>
                  <a:gd name="T74" fmla="*/ 258 w 390"/>
                  <a:gd name="T75" fmla="*/ 185 h 392"/>
                  <a:gd name="T76" fmla="*/ 273 w 390"/>
                  <a:gd name="T77" fmla="*/ 171 h 392"/>
                  <a:gd name="T78" fmla="*/ 308 w 390"/>
                  <a:gd name="T79" fmla="*/ 160 h 392"/>
                  <a:gd name="T80" fmla="*/ 363 w 390"/>
                  <a:gd name="T81" fmla="*/ 139 h 392"/>
                  <a:gd name="T82" fmla="*/ 390 w 390"/>
                  <a:gd name="T83" fmla="*/ 82 h 392"/>
                  <a:gd name="T84" fmla="*/ 387 w 390"/>
                  <a:gd name="T85" fmla="*/ 75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0" h="392">
                    <a:moveTo>
                      <a:pt x="387" y="75"/>
                    </a:moveTo>
                    <a:cubicBezTo>
                      <a:pt x="385" y="75"/>
                      <a:pt x="383" y="75"/>
                      <a:pt x="381" y="75"/>
                    </a:cubicBezTo>
                    <a:cubicBezTo>
                      <a:pt x="328" y="106"/>
                      <a:pt x="328" y="106"/>
                      <a:pt x="328" y="106"/>
                    </a:cubicBezTo>
                    <a:cubicBezTo>
                      <a:pt x="328" y="106"/>
                      <a:pt x="328" y="106"/>
                      <a:pt x="327" y="106"/>
                    </a:cubicBezTo>
                    <a:cubicBezTo>
                      <a:pt x="324" y="108"/>
                      <a:pt x="317" y="109"/>
                      <a:pt x="308" y="100"/>
                    </a:cubicBezTo>
                    <a:cubicBezTo>
                      <a:pt x="304" y="97"/>
                      <a:pt x="301" y="93"/>
                      <a:pt x="298" y="88"/>
                    </a:cubicBezTo>
                    <a:cubicBezTo>
                      <a:pt x="285" y="65"/>
                      <a:pt x="291" y="58"/>
                      <a:pt x="294" y="54"/>
                    </a:cubicBezTo>
                    <a:cubicBezTo>
                      <a:pt x="295" y="52"/>
                      <a:pt x="297" y="52"/>
                      <a:pt x="297" y="52"/>
                    </a:cubicBezTo>
                    <a:cubicBezTo>
                      <a:pt x="349" y="21"/>
                      <a:pt x="349" y="21"/>
                      <a:pt x="349" y="21"/>
                    </a:cubicBezTo>
                    <a:cubicBezTo>
                      <a:pt x="352" y="21"/>
                      <a:pt x="352" y="19"/>
                      <a:pt x="352" y="16"/>
                    </a:cubicBezTo>
                    <a:cubicBezTo>
                      <a:pt x="352" y="15"/>
                      <a:pt x="351" y="12"/>
                      <a:pt x="349" y="12"/>
                    </a:cubicBezTo>
                    <a:cubicBezTo>
                      <a:pt x="324" y="0"/>
                      <a:pt x="291" y="0"/>
                      <a:pt x="267" y="15"/>
                    </a:cubicBezTo>
                    <a:cubicBezTo>
                      <a:pt x="262" y="17"/>
                      <a:pt x="258" y="21"/>
                      <a:pt x="252" y="26"/>
                    </a:cubicBezTo>
                    <a:cubicBezTo>
                      <a:pt x="239" y="36"/>
                      <a:pt x="234" y="57"/>
                      <a:pt x="232" y="73"/>
                    </a:cubicBezTo>
                    <a:cubicBezTo>
                      <a:pt x="232" y="75"/>
                      <a:pt x="231" y="78"/>
                      <a:pt x="231" y="81"/>
                    </a:cubicBezTo>
                    <a:cubicBezTo>
                      <a:pt x="230" y="95"/>
                      <a:pt x="231" y="109"/>
                      <a:pt x="220" y="119"/>
                    </a:cubicBezTo>
                    <a:cubicBezTo>
                      <a:pt x="206" y="133"/>
                      <a:pt x="206" y="133"/>
                      <a:pt x="206" y="133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7" y="213"/>
                      <a:pt x="117" y="221"/>
                      <a:pt x="117" y="221"/>
                    </a:cubicBezTo>
                    <a:cubicBezTo>
                      <a:pt x="97" y="238"/>
                      <a:pt x="66" y="228"/>
                      <a:pt x="43" y="241"/>
                    </a:cubicBezTo>
                    <a:cubicBezTo>
                      <a:pt x="38" y="245"/>
                      <a:pt x="31" y="249"/>
                      <a:pt x="27" y="253"/>
                    </a:cubicBezTo>
                    <a:cubicBezTo>
                      <a:pt x="12" y="269"/>
                      <a:pt x="1" y="290"/>
                      <a:pt x="0" y="310"/>
                    </a:cubicBezTo>
                    <a:cubicBezTo>
                      <a:pt x="0" y="313"/>
                      <a:pt x="1" y="315"/>
                      <a:pt x="2" y="317"/>
                    </a:cubicBezTo>
                    <a:cubicBezTo>
                      <a:pt x="4" y="317"/>
                      <a:pt x="6" y="317"/>
                      <a:pt x="9" y="317"/>
                    </a:cubicBezTo>
                    <a:cubicBezTo>
                      <a:pt x="9" y="317"/>
                      <a:pt x="9" y="317"/>
                      <a:pt x="62" y="286"/>
                    </a:cubicBezTo>
                    <a:cubicBezTo>
                      <a:pt x="62" y="286"/>
                      <a:pt x="62" y="286"/>
                      <a:pt x="63" y="286"/>
                    </a:cubicBezTo>
                    <a:cubicBezTo>
                      <a:pt x="66" y="284"/>
                      <a:pt x="73" y="283"/>
                      <a:pt x="82" y="292"/>
                    </a:cubicBezTo>
                    <a:cubicBezTo>
                      <a:pt x="85" y="295"/>
                      <a:pt x="89" y="299"/>
                      <a:pt x="92" y="304"/>
                    </a:cubicBezTo>
                    <a:cubicBezTo>
                      <a:pt x="104" y="327"/>
                      <a:pt x="98" y="334"/>
                      <a:pt x="94" y="338"/>
                    </a:cubicBezTo>
                    <a:cubicBezTo>
                      <a:pt x="94" y="339"/>
                      <a:pt x="93" y="339"/>
                      <a:pt x="93" y="339"/>
                    </a:cubicBezTo>
                    <a:cubicBezTo>
                      <a:pt x="93" y="339"/>
                      <a:pt x="93" y="339"/>
                      <a:pt x="40" y="370"/>
                    </a:cubicBezTo>
                    <a:cubicBezTo>
                      <a:pt x="38" y="370"/>
                      <a:pt x="36" y="373"/>
                      <a:pt x="38" y="376"/>
                    </a:cubicBezTo>
                    <a:cubicBezTo>
                      <a:pt x="38" y="377"/>
                      <a:pt x="39" y="380"/>
                      <a:pt x="40" y="380"/>
                    </a:cubicBezTo>
                    <a:cubicBezTo>
                      <a:pt x="66" y="392"/>
                      <a:pt x="98" y="392"/>
                      <a:pt x="121" y="379"/>
                    </a:cubicBezTo>
                    <a:cubicBezTo>
                      <a:pt x="128" y="374"/>
                      <a:pt x="132" y="370"/>
                      <a:pt x="136" y="366"/>
                    </a:cubicBezTo>
                    <a:cubicBezTo>
                      <a:pt x="150" y="353"/>
                      <a:pt x="158" y="334"/>
                      <a:pt x="158" y="315"/>
                    </a:cubicBezTo>
                    <a:cubicBezTo>
                      <a:pt x="158" y="299"/>
                      <a:pt x="159" y="283"/>
                      <a:pt x="169" y="273"/>
                    </a:cubicBezTo>
                    <a:cubicBezTo>
                      <a:pt x="169" y="273"/>
                      <a:pt x="248" y="194"/>
                      <a:pt x="258" y="185"/>
                    </a:cubicBezTo>
                    <a:cubicBezTo>
                      <a:pt x="272" y="171"/>
                      <a:pt x="273" y="171"/>
                      <a:pt x="273" y="171"/>
                    </a:cubicBezTo>
                    <a:cubicBezTo>
                      <a:pt x="283" y="162"/>
                      <a:pt x="294" y="161"/>
                      <a:pt x="308" y="160"/>
                    </a:cubicBezTo>
                    <a:cubicBezTo>
                      <a:pt x="330" y="160"/>
                      <a:pt x="346" y="152"/>
                      <a:pt x="363" y="139"/>
                    </a:cubicBezTo>
                    <a:cubicBezTo>
                      <a:pt x="378" y="124"/>
                      <a:pt x="387" y="102"/>
                      <a:pt x="390" y="82"/>
                    </a:cubicBezTo>
                    <a:cubicBezTo>
                      <a:pt x="390" y="79"/>
                      <a:pt x="389" y="77"/>
                      <a:pt x="387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A91595A7-9C20-4C5B-A8ED-FC6D253D3CD0}"/>
                </a:ext>
              </a:extLst>
            </p:cNvPr>
            <p:cNvSpPr/>
            <p:nvPr/>
          </p:nvSpPr>
          <p:spPr>
            <a:xfrm>
              <a:off x="4074076" y="2641388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EBE4E83-C116-4EEA-8DEA-230DB3A07AEF}"/>
              </a:ext>
            </a:extLst>
          </p:cNvPr>
          <p:cNvGrpSpPr/>
          <p:nvPr/>
        </p:nvGrpSpPr>
        <p:grpSpPr>
          <a:xfrm>
            <a:off x="7122076" y="2655472"/>
            <a:ext cx="995848" cy="995848"/>
            <a:chOff x="7150651" y="2733101"/>
            <a:chExt cx="995848" cy="99584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98CE9D9-3504-4BA0-B4D7-E11EE31F1A02}"/>
                </a:ext>
              </a:extLst>
            </p:cNvPr>
            <p:cNvGrpSpPr/>
            <p:nvPr/>
          </p:nvGrpSpPr>
          <p:grpSpPr>
            <a:xfrm>
              <a:off x="7368559" y="2952008"/>
              <a:ext cx="560032" cy="558034"/>
              <a:chOff x="7102489" y="2287966"/>
              <a:chExt cx="501636" cy="49984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6513CEC-AC73-4716-89E2-F0A8C4D6E808}"/>
                  </a:ext>
                </a:extLst>
              </p:cNvPr>
              <p:cNvGrpSpPr/>
              <p:nvPr/>
            </p:nvGrpSpPr>
            <p:grpSpPr>
              <a:xfrm>
                <a:off x="7102489" y="2287966"/>
                <a:ext cx="501636" cy="499847"/>
                <a:chOff x="4610100" y="4498331"/>
                <a:chExt cx="438261" cy="436700"/>
              </a:xfrm>
            </p:grpSpPr>
            <p:sp>
              <p:nvSpPr>
                <p:cNvPr id="39" name="Oval 44">
                  <a:extLst>
                    <a:ext uri="{FF2B5EF4-FFF2-40B4-BE49-F238E27FC236}">
                      <a16:creationId xmlns:a16="http://schemas.microsoft.com/office/drawing/2014/main" id="{452D2174-9532-4354-AFD6-87A906817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11660" y="4498331"/>
                  <a:ext cx="350957" cy="35095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587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7640DBF-3B3B-45BF-95FD-1500E2CA7C75}"/>
                    </a:ext>
                  </a:extLst>
                </p:cNvPr>
                <p:cNvSpPr/>
                <p:nvPr/>
              </p:nvSpPr>
              <p:spPr>
                <a:xfrm>
                  <a:off x="4610100" y="4506261"/>
                  <a:ext cx="350046" cy="350046"/>
                </a:xfrm>
                <a:prstGeom prst="ellipse">
                  <a:avLst/>
                </a:prstGeom>
                <a:noFill/>
                <a:ln w="158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6">
                  <a:extLst>
                    <a:ext uri="{FF2B5EF4-FFF2-40B4-BE49-F238E27FC236}">
                      <a16:creationId xmlns:a16="http://schemas.microsoft.com/office/drawing/2014/main" id="{CB104923-71E4-449D-9BB8-816CC1DB18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8835" y="4775505"/>
                  <a:ext cx="159526" cy="159526"/>
                </a:xfrm>
                <a:custGeom>
                  <a:avLst/>
                  <a:gdLst>
                    <a:gd name="T0" fmla="*/ 0 w 47"/>
                    <a:gd name="T1" fmla="*/ 12 h 47"/>
                    <a:gd name="T2" fmla="*/ 32 w 47"/>
                    <a:gd name="T3" fmla="*/ 44 h 47"/>
                    <a:gd name="T4" fmla="*/ 44 w 47"/>
                    <a:gd name="T5" fmla="*/ 44 h 47"/>
                    <a:gd name="T6" fmla="*/ 44 w 47"/>
                    <a:gd name="T7" fmla="*/ 32 h 47"/>
                    <a:gd name="T8" fmla="*/ 12 w 47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7">
                      <a:moveTo>
                        <a:pt x="0" y="12"/>
                      </a:move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5" y="47"/>
                        <a:pt x="40" y="47"/>
                        <a:pt x="44" y="44"/>
                      </a:cubicBezTo>
                      <a:cubicBezTo>
                        <a:pt x="47" y="40"/>
                        <a:pt x="47" y="35"/>
                        <a:pt x="44" y="32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noFill/>
                <a:ln w="1587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7474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1A42EF0-5A09-4B86-9134-B7337FBA03EA}"/>
                  </a:ext>
                </a:extLst>
              </p:cNvPr>
              <p:cNvGrpSpPr/>
              <p:nvPr/>
            </p:nvGrpSpPr>
            <p:grpSpPr>
              <a:xfrm>
                <a:off x="7199233" y="2405860"/>
                <a:ext cx="207175" cy="172581"/>
                <a:chOff x="5826234" y="2341432"/>
                <a:chExt cx="149590" cy="124612"/>
              </a:xfrm>
              <a:solidFill>
                <a:schemeClr val="bg1"/>
              </a:solidFill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607A7D4-FC3B-4A05-87DC-D1A3A0251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96179" y="2383159"/>
                  <a:ext cx="35508" cy="41442"/>
                </a:xfrm>
                <a:custGeom>
                  <a:avLst/>
                  <a:gdLst>
                    <a:gd name="connsiteX0" fmla="*/ 0 w 66461"/>
                    <a:gd name="connsiteY0" fmla="*/ 0 h 77570"/>
                    <a:gd name="connsiteX1" fmla="*/ 66461 w 66461"/>
                    <a:gd name="connsiteY1" fmla="*/ 0 h 77570"/>
                    <a:gd name="connsiteX2" fmla="*/ 7158 w 66461"/>
                    <a:gd name="connsiteY2" fmla="*/ 77570 h 77570"/>
                    <a:gd name="connsiteX3" fmla="*/ 0 w 66461"/>
                    <a:gd name="connsiteY3" fmla="*/ 77570 h 77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461" h="77570">
                      <a:moveTo>
                        <a:pt x="0" y="0"/>
                      </a:moveTo>
                      <a:lnTo>
                        <a:pt x="66461" y="0"/>
                      </a:lnTo>
                      <a:lnTo>
                        <a:pt x="7158" y="77570"/>
                      </a:lnTo>
                      <a:lnTo>
                        <a:pt x="0" y="77570"/>
                      </a:lnTo>
                      <a:close/>
                    </a:path>
                  </a:pathLst>
                </a:custGeom>
                <a:grpFill/>
                <a:ln w="15875" cap="rnd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14">
                  <a:extLst>
                    <a:ext uri="{FF2B5EF4-FFF2-40B4-BE49-F238E27FC236}">
                      <a16:creationId xmlns:a16="http://schemas.microsoft.com/office/drawing/2014/main" id="{3AC67E2A-5E00-42F0-A12D-80A6A33BF72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26234" y="2341432"/>
                  <a:ext cx="149590" cy="124612"/>
                  <a:chOff x="3940" y="812"/>
                  <a:chExt cx="527" cy="439"/>
                </a:xfrm>
                <a:grpFill/>
              </p:grpSpPr>
              <p:sp>
                <p:nvSpPr>
                  <p:cNvPr id="21" name="Freeform 15">
                    <a:extLst>
                      <a:ext uri="{FF2B5EF4-FFF2-40B4-BE49-F238E27FC236}">
                        <a16:creationId xmlns:a16="http://schemas.microsoft.com/office/drawing/2014/main" id="{FDF0DD26-B219-4A1D-8E15-9D52969A2D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40" y="812"/>
                    <a:ext cx="527" cy="439"/>
                  </a:xfrm>
                  <a:custGeom>
                    <a:avLst/>
                    <a:gdLst>
                      <a:gd name="T0" fmla="*/ 23 w 527"/>
                      <a:gd name="T1" fmla="*/ 0 h 439"/>
                      <a:gd name="T2" fmla="*/ 23 w 527"/>
                      <a:gd name="T3" fmla="*/ 126 h 439"/>
                      <a:gd name="T4" fmla="*/ 0 w 527"/>
                      <a:gd name="T5" fmla="*/ 126 h 439"/>
                      <a:gd name="T6" fmla="*/ 0 w 527"/>
                      <a:gd name="T7" fmla="*/ 313 h 439"/>
                      <a:gd name="T8" fmla="*/ 23 w 527"/>
                      <a:gd name="T9" fmla="*/ 313 h 439"/>
                      <a:gd name="T10" fmla="*/ 23 w 527"/>
                      <a:gd name="T11" fmla="*/ 439 h 439"/>
                      <a:gd name="T12" fmla="*/ 527 w 527"/>
                      <a:gd name="T13" fmla="*/ 439 h 439"/>
                      <a:gd name="T14" fmla="*/ 527 w 527"/>
                      <a:gd name="T15" fmla="*/ 0 h 439"/>
                      <a:gd name="T16" fmla="*/ 23 w 527"/>
                      <a:gd name="T17" fmla="*/ 0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27" h="439">
                        <a:moveTo>
                          <a:pt x="23" y="0"/>
                        </a:moveTo>
                        <a:lnTo>
                          <a:pt x="23" y="126"/>
                        </a:lnTo>
                        <a:lnTo>
                          <a:pt x="0" y="126"/>
                        </a:lnTo>
                        <a:lnTo>
                          <a:pt x="0" y="313"/>
                        </a:lnTo>
                        <a:lnTo>
                          <a:pt x="23" y="313"/>
                        </a:lnTo>
                        <a:lnTo>
                          <a:pt x="23" y="439"/>
                        </a:lnTo>
                        <a:lnTo>
                          <a:pt x="527" y="439"/>
                        </a:lnTo>
                        <a:lnTo>
                          <a:pt x="527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Rectangle 16">
                    <a:extLst>
                      <a:ext uri="{FF2B5EF4-FFF2-40B4-BE49-F238E27FC236}">
                        <a16:creationId xmlns:a16="http://schemas.microsoft.com/office/drawing/2014/main" id="{0D3CEE08-E334-4EE0-A403-AD1C1624FA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5" y="897"/>
                    <a:ext cx="269" cy="270"/>
                  </a:xfrm>
                  <a:prstGeom prst="rect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Rectangle 17">
                    <a:extLst>
                      <a:ext uri="{FF2B5EF4-FFF2-40B4-BE49-F238E27FC236}">
                        <a16:creationId xmlns:a16="http://schemas.microsoft.com/office/drawing/2014/main" id="{483801B0-CAC8-4CD6-BB1A-5DFDE15031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959"/>
                    <a:ext cx="146" cy="14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Line 18">
                    <a:extLst>
                      <a:ext uri="{FF2B5EF4-FFF2-40B4-BE49-F238E27FC236}">
                        <a16:creationId xmlns:a16="http://schemas.microsoft.com/office/drawing/2014/main" id="{45AB416C-A326-4025-82FB-FAD8313B75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63" y="848"/>
                    <a:ext cx="0" cy="49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Line 19">
                    <a:extLst>
                      <a:ext uri="{FF2B5EF4-FFF2-40B4-BE49-F238E27FC236}">
                        <a16:creationId xmlns:a16="http://schemas.microsoft.com/office/drawing/2014/main" id="{1E9E6D19-EE81-4106-B756-DFE976B837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7" y="848"/>
                    <a:ext cx="0" cy="49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Line 20">
                    <a:extLst>
                      <a:ext uri="{FF2B5EF4-FFF2-40B4-BE49-F238E27FC236}">
                        <a16:creationId xmlns:a16="http://schemas.microsoft.com/office/drawing/2014/main" id="{261C4A05-E84F-48B2-B047-677188A97E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72" y="848"/>
                    <a:ext cx="0" cy="49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Line 21">
                    <a:extLst>
                      <a:ext uri="{FF2B5EF4-FFF2-40B4-BE49-F238E27FC236}">
                        <a16:creationId xmlns:a16="http://schemas.microsoft.com/office/drawing/2014/main" id="{8ED9EBF8-5A2B-411B-BFFB-586DB1A611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7" y="848"/>
                    <a:ext cx="0" cy="49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Line 22">
                    <a:extLst>
                      <a:ext uri="{FF2B5EF4-FFF2-40B4-BE49-F238E27FC236}">
                        <a16:creationId xmlns:a16="http://schemas.microsoft.com/office/drawing/2014/main" id="{1670FF68-717E-4B19-B1EC-FA48D032C2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63" y="1171"/>
                    <a:ext cx="0" cy="5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Line 23">
                    <a:extLst>
                      <a:ext uri="{FF2B5EF4-FFF2-40B4-BE49-F238E27FC236}">
                        <a16:creationId xmlns:a16="http://schemas.microsoft.com/office/drawing/2014/main" id="{ABA3F4BA-A1AE-4AE4-A664-A0D323C21F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7" y="1171"/>
                    <a:ext cx="0" cy="5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Line 24">
                    <a:extLst>
                      <a:ext uri="{FF2B5EF4-FFF2-40B4-BE49-F238E27FC236}">
                        <a16:creationId xmlns:a16="http://schemas.microsoft.com/office/drawing/2014/main" id="{D24599EE-9EDD-4EDE-8288-512E9E8A28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72" y="1171"/>
                    <a:ext cx="0" cy="5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Line 25">
                    <a:extLst>
                      <a:ext uri="{FF2B5EF4-FFF2-40B4-BE49-F238E27FC236}">
                        <a16:creationId xmlns:a16="http://schemas.microsoft.com/office/drawing/2014/main" id="{5D238569-2130-4ECD-B169-89F68B1AD0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27" y="1171"/>
                    <a:ext cx="0" cy="5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Line 26">
                    <a:extLst>
                      <a:ext uri="{FF2B5EF4-FFF2-40B4-BE49-F238E27FC236}">
                        <a16:creationId xmlns:a16="http://schemas.microsoft.com/office/drawing/2014/main" id="{6244F46F-DEC4-4E54-AC5B-AD83390E76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87" y="1115"/>
                    <a:ext cx="50" cy="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Line 27">
                    <a:extLst>
                      <a:ext uri="{FF2B5EF4-FFF2-40B4-BE49-F238E27FC236}">
                        <a16:creationId xmlns:a16="http://schemas.microsoft.com/office/drawing/2014/main" id="{CA9C69EE-64BD-4C34-BD0E-D296132821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87" y="1060"/>
                    <a:ext cx="50" cy="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Line 28">
                    <a:extLst>
                      <a:ext uri="{FF2B5EF4-FFF2-40B4-BE49-F238E27FC236}">
                        <a16:creationId xmlns:a16="http://schemas.microsoft.com/office/drawing/2014/main" id="{DBE6398B-FEF2-4A97-B01A-BBFCD1430C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87" y="1005"/>
                    <a:ext cx="50" cy="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Line 29">
                    <a:extLst>
                      <a:ext uri="{FF2B5EF4-FFF2-40B4-BE49-F238E27FC236}">
                        <a16:creationId xmlns:a16="http://schemas.microsoft.com/office/drawing/2014/main" id="{2E1D7D6C-623C-4BA4-B892-293C850A11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387" y="951"/>
                    <a:ext cx="50" cy="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Line 30">
                    <a:extLst>
                      <a:ext uri="{FF2B5EF4-FFF2-40B4-BE49-F238E27FC236}">
                        <a16:creationId xmlns:a16="http://schemas.microsoft.com/office/drawing/2014/main" id="{A3460C64-AADC-4D96-AB2B-1E7BDB449B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40" y="1031"/>
                    <a:ext cx="175" cy="0"/>
                  </a:xfrm>
                  <a:prstGeom prst="lin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Rectangle 31">
                    <a:extLst>
                      <a:ext uri="{FF2B5EF4-FFF2-40B4-BE49-F238E27FC236}">
                        <a16:creationId xmlns:a16="http://schemas.microsoft.com/office/drawing/2014/main" id="{63FA9FF4-D2A2-46D6-91CC-BB1E62C706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916"/>
                    <a:ext cx="64" cy="65"/>
                  </a:xfrm>
                  <a:prstGeom prst="rect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32">
                    <a:extLst>
                      <a:ext uri="{FF2B5EF4-FFF2-40B4-BE49-F238E27FC236}">
                        <a16:creationId xmlns:a16="http://schemas.microsoft.com/office/drawing/2014/main" id="{8D6A7FE4-E3C5-4432-8FDA-00C867BC9C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1092"/>
                    <a:ext cx="57" cy="57"/>
                  </a:xfrm>
                  <a:prstGeom prst="ellipse">
                    <a:avLst/>
                  </a:prstGeom>
                  <a:grpFill/>
                  <a:ln w="15875" cap="rnd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970F5F5-7E14-4102-B360-FEAA2F62F156}"/>
                </a:ext>
              </a:extLst>
            </p:cNvPr>
            <p:cNvSpPr/>
            <p:nvPr/>
          </p:nvSpPr>
          <p:spPr>
            <a:xfrm>
              <a:off x="7150651" y="2733101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8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Introducing new abstractions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  <a:cs typeface="Lucida Console" charset="0"/>
              </a:rPr>
              <a:t>Namespace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  <a:cs typeface="Lucida Console" charset="0"/>
              </a:rPr>
              <a:t>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2400" dirty="0">
                <a:latin typeface="Amazon Ember" panose="02000000000000000000" pitchFamily="2" charset="0"/>
                <a:ea typeface="Amazon Ember" panose="02000000000000000000" pitchFamily="2" charset="0"/>
                <a:cs typeface="Lucida Console" charset="0"/>
              </a:rPr>
              <a:t>Service Instance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5E54BB-F4B3-463E-97A7-7F1F4F61D838}"/>
              </a:ext>
            </a:extLst>
          </p:cNvPr>
          <p:cNvGrpSpPr/>
          <p:nvPr/>
        </p:nvGrpSpPr>
        <p:grpSpPr>
          <a:xfrm>
            <a:off x="6632880" y="2527421"/>
            <a:ext cx="1476632" cy="482588"/>
            <a:chOff x="6632880" y="2527421"/>
            <a:chExt cx="1476632" cy="4825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880" y="2557126"/>
              <a:ext cx="403646" cy="423178"/>
            </a:xfrm>
            <a:prstGeom prst="rect">
              <a:avLst/>
            </a:prstGeom>
          </p:spPr>
        </p:pic>
        <p:sp>
          <p:nvSpPr>
            <p:cNvPr id="14" name="Content Placeholder 1"/>
            <p:cNvSpPr txBox="1">
              <a:spLocks/>
            </p:cNvSpPr>
            <p:nvPr/>
          </p:nvSpPr>
          <p:spPr>
            <a:xfrm>
              <a:off x="7036526" y="2527421"/>
              <a:ext cx="1072986" cy="482588"/>
            </a:xfrm>
            <a:prstGeom prst="rect">
              <a:avLst/>
            </a:prstGeom>
          </p:spPr>
          <p:txBody>
            <a:bodyPr vert="horz" lIns="68580" tIns="34290" rIns="68580" bIns="34290" rtlCol="0" anchor="ctr" anchorCtr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1600" b="0" i="0" kern="1200" spc="67" baseline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600" b="0" i="0" kern="1200" spc="67" baseline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600" b="0" i="0" kern="1200" spc="67" baseline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600" b="0" i="0" kern="1200" spc="67" baseline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600" b="0" i="0" kern="1200" spc="67" baseline="0">
                  <a:solidFill>
                    <a:schemeClr val="tx1"/>
                  </a:solidFill>
                  <a:latin typeface="Amazon Ember" charset="0"/>
                  <a:ea typeface="Amazon Ember" charset="0"/>
                  <a:cs typeface="Amazon Ember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200" dirty="0">
                  <a:latin typeface="Lucida Console" charset="0"/>
                </a:rPr>
                <a:t>Instance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200" dirty="0">
                  <a:latin typeface="Lucida Console" charset="0"/>
                </a:rPr>
                <a:t>172.10.0.1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567109-C496-4AEB-93B6-0B3F7A5E2863}"/>
              </a:ext>
            </a:extLst>
          </p:cNvPr>
          <p:cNvGrpSpPr/>
          <p:nvPr/>
        </p:nvGrpSpPr>
        <p:grpSpPr>
          <a:xfrm>
            <a:off x="3255678" y="1985578"/>
            <a:ext cx="2632644" cy="1726224"/>
            <a:chOff x="3516124" y="2361906"/>
            <a:chExt cx="2351276" cy="1541731"/>
          </a:xfrm>
        </p:grpSpPr>
        <p:sp>
          <p:nvSpPr>
            <p:cNvPr id="11" name="Rectangle 10"/>
            <p:cNvSpPr/>
            <p:nvPr/>
          </p:nvSpPr>
          <p:spPr>
            <a:xfrm>
              <a:off x="3516124" y="2362049"/>
              <a:ext cx="2351276" cy="1541588"/>
            </a:xfrm>
            <a:prstGeom prst="rect">
              <a:avLst/>
            </a:prstGeom>
            <a:solidFill>
              <a:schemeClr val="l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17708" y="2361906"/>
              <a:ext cx="1262926" cy="35493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0B9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Lucida Console" charset="0"/>
                  <a:ea typeface="Lucida Console" charset="0"/>
                  <a:cs typeface="Lucida Console" charset="0"/>
                </a:rPr>
                <a:t>frontend</a:t>
              </a:r>
            </a:p>
          </p:txBody>
        </p:sp>
      </p:grpSp>
      <p:sp>
        <p:nvSpPr>
          <p:cNvPr id="16" name="Content Placeholder 1"/>
          <p:cNvSpPr txBox="1">
            <a:spLocks/>
          </p:cNvSpPr>
          <p:nvPr/>
        </p:nvSpPr>
        <p:spPr>
          <a:xfrm>
            <a:off x="3707454" y="3838761"/>
            <a:ext cx="1729092" cy="3069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charset="0"/>
              </a:rPr>
              <a:t>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D220C-ED3C-4E59-8693-1D62AC432B3E}"/>
              </a:ext>
            </a:extLst>
          </p:cNvPr>
          <p:cNvSpPr/>
          <p:nvPr/>
        </p:nvSpPr>
        <p:spPr>
          <a:xfrm>
            <a:off x="0" y="-1456414"/>
            <a:ext cx="3048000" cy="14603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F2400F-F9BE-42B0-85CE-D4D5B4DA16AE}"/>
              </a:ext>
            </a:extLst>
          </p:cNvPr>
          <p:cNvSpPr/>
          <p:nvPr/>
        </p:nvSpPr>
        <p:spPr>
          <a:xfrm>
            <a:off x="3048000" y="-1456414"/>
            <a:ext cx="3048000" cy="14603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1E110F-BD62-45B9-9E73-16211FFE8D4E}"/>
              </a:ext>
            </a:extLst>
          </p:cNvPr>
          <p:cNvSpPr/>
          <p:nvPr/>
        </p:nvSpPr>
        <p:spPr>
          <a:xfrm>
            <a:off x="6065519" y="-1456414"/>
            <a:ext cx="3048000" cy="14603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876624" y="3838761"/>
            <a:ext cx="1729092" cy="394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Namespace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824508-1F9C-40DB-B3D3-1769DDC378DE}"/>
              </a:ext>
            </a:extLst>
          </p:cNvPr>
          <p:cNvGrpSpPr/>
          <p:nvPr/>
        </p:nvGrpSpPr>
        <p:grpSpPr>
          <a:xfrm>
            <a:off x="536537" y="1825628"/>
            <a:ext cx="2625370" cy="1886174"/>
            <a:chOff x="190982" y="1938177"/>
            <a:chExt cx="3163207" cy="2272579"/>
          </a:xfrm>
        </p:grpSpPr>
        <p:sp>
          <p:nvSpPr>
            <p:cNvPr id="6" name="Rounded Rectangle 5"/>
            <p:cNvSpPr/>
            <p:nvPr/>
          </p:nvSpPr>
          <p:spPr>
            <a:xfrm>
              <a:off x="190982" y="2130893"/>
              <a:ext cx="2891171" cy="20798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9834" y="2130893"/>
              <a:ext cx="1833467" cy="354937"/>
            </a:xfrm>
            <a:prstGeom prst="rect">
              <a:avLst/>
            </a:prstGeom>
            <a:ln>
              <a:solidFill>
                <a:srgbClr val="00B9F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latin typeface="Lucida Console" charset="0"/>
                  <a:ea typeface="Lucida Console" charset="0"/>
                  <a:cs typeface="Lucida Console" charset="0"/>
                </a:rPr>
                <a:t>test.internal</a:t>
              </a:r>
              <a:endParaRPr lang="en-US" sz="1200" dirty="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pic>
          <p:nvPicPr>
            <p:cNvPr id="21" name="Picture 20" descr="Route-53-Hosted-Zone.png">
              <a:extLst>
                <a:ext uri="{FF2B5EF4-FFF2-40B4-BE49-F238E27FC236}">
                  <a16:creationId xmlns:a16="http://schemas.microsoft.com/office/drawing/2014/main" id="{FAA380E3-DF59-405E-8B4D-3A2F953FE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300" y="1938177"/>
              <a:ext cx="572889" cy="572889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069489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Namespace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Logical group of services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Private or public visibility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Service-linked hosted zone in Amazon Route 53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92177" y="1016765"/>
            <a:ext cx="4213493" cy="31894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28CEB-8701-42D8-82FF-29C8BEB1A548}"/>
              </a:ext>
            </a:extLst>
          </p:cNvPr>
          <p:cNvSpPr/>
          <p:nvPr/>
        </p:nvSpPr>
        <p:spPr>
          <a:xfrm>
            <a:off x="4826833" y="2724312"/>
            <a:ext cx="3745667" cy="1087811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19278CA-8C36-4530-96C8-E88C377DA244}"/>
              </a:ext>
            </a:extLst>
          </p:cNvPr>
          <p:cNvSpPr txBox="1">
            <a:spLocks/>
          </p:cNvSpPr>
          <p:nvPr/>
        </p:nvSpPr>
        <p:spPr>
          <a:xfrm>
            <a:off x="5834377" y="3810262"/>
            <a:ext cx="1729092" cy="4335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Service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3573" y="1012512"/>
            <a:ext cx="1790700" cy="354937"/>
          </a:xfrm>
          <a:prstGeom prst="rect">
            <a:avLst/>
          </a:prstGeom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Lucida Console" charset="0"/>
                <a:ea typeface="Lucida Console" charset="0"/>
                <a:cs typeface="Lucida Console" charset="0"/>
              </a:rPr>
              <a:t>staging.internal</a:t>
            </a:r>
            <a:endParaRPr lang="en-US" sz="12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6833" y="1548418"/>
            <a:ext cx="3745667" cy="1015639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4828760" y="1544166"/>
            <a:ext cx="1726437" cy="354937"/>
          </a:xfrm>
          <a:prstGeom prst="rect">
            <a:avLst/>
          </a:prstGeom>
          <a:solidFill>
            <a:schemeClr val="accent2"/>
          </a:solidFill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frontend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834377" y="4202686"/>
            <a:ext cx="1729092" cy="394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Namespace</a:t>
            </a:r>
          </a:p>
        </p:txBody>
      </p:sp>
      <p:pic>
        <p:nvPicPr>
          <p:cNvPr id="17" name="Picture 16" descr="Route-53-Hosted-Zone.png">
            <a:extLst>
              <a:ext uri="{FF2B5EF4-FFF2-40B4-BE49-F238E27FC236}">
                <a16:creationId xmlns:a16="http://schemas.microsoft.com/office/drawing/2014/main" id="{DBCBA1F0-AB2F-491E-BB11-3C1DCAAA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46" y="752409"/>
            <a:ext cx="688952" cy="688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4826833" y="2722961"/>
            <a:ext cx="1726437" cy="354937"/>
          </a:xfrm>
          <a:prstGeom prst="rect">
            <a:avLst/>
          </a:prstGeom>
          <a:solidFill>
            <a:schemeClr val="accent2"/>
          </a:solidFill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191171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Namespace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7688" y="1174681"/>
            <a:ext cx="41041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Lucida Console" charset="0"/>
                <a:ea typeface="Lucida Console" charset="0"/>
                <a:cs typeface="Lucida Console" charset="0"/>
              </a:rPr>
              <a:t>Namespace management APIs:</a:t>
            </a: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  <a:ea typeface="Lucida Console" charset="0"/>
                <a:cs typeface="Lucida Console" charset="0"/>
              </a:rPr>
              <a:t>createPublicDnsNamespace</a:t>
            </a:r>
            <a:endParaRPr lang="en-US" dirty="0">
              <a:latin typeface="Lucida Console" charset="0"/>
              <a:ea typeface="Lucida Console" charset="0"/>
              <a:cs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  <a:ea typeface="Lucida Console" charset="0"/>
                <a:cs typeface="Lucida Console" charset="0"/>
              </a:rPr>
              <a:t>createPrivateDnsNamespace</a:t>
            </a:r>
            <a:endParaRPr lang="en-US" dirty="0">
              <a:latin typeface="Lucida Console" charset="0"/>
              <a:ea typeface="Lucida Console" charset="0"/>
              <a:cs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  <a:ea typeface="Lucida Console" charset="0"/>
                <a:cs typeface="Lucida Console" charset="0"/>
              </a:rPr>
              <a:t>deleteNamespace</a:t>
            </a:r>
            <a:endParaRPr lang="en-US" dirty="0">
              <a:latin typeface="Lucida Console" charset="0"/>
              <a:ea typeface="Lucida Console" charset="0"/>
              <a:cs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  <a:ea typeface="Lucida Console" charset="0"/>
                <a:cs typeface="Lucida Console" charset="0"/>
              </a:rPr>
              <a:t>listNamespaces</a:t>
            </a:r>
            <a:endParaRPr lang="en-US" dirty="0">
              <a:latin typeface="Lucida Console" charset="0"/>
              <a:ea typeface="Lucida Console" charset="0"/>
              <a:cs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  <a:ea typeface="Lucida Console" charset="0"/>
                <a:cs typeface="Lucida Console" charset="0"/>
              </a:rPr>
              <a:t>getNamespace</a:t>
            </a:r>
            <a:endParaRPr lang="en-US" sz="135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2177" y="1016765"/>
            <a:ext cx="4213493" cy="31894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28CEB-8701-42D8-82FF-29C8BEB1A548}"/>
              </a:ext>
            </a:extLst>
          </p:cNvPr>
          <p:cNvSpPr/>
          <p:nvPr/>
        </p:nvSpPr>
        <p:spPr>
          <a:xfrm>
            <a:off x="4826833" y="2724312"/>
            <a:ext cx="3745667" cy="1087811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19278CA-8C36-4530-96C8-E88C377DA244}"/>
              </a:ext>
            </a:extLst>
          </p:cNvPr>
          <p:cNvSpPr txBox="1">
            <a:spLocks/>
          </p:cNvSpPr>
          <p:nvPr/>
        </p:nvSpPr>
        <p:spPr>
          <a:xfrm>
            <a:off x="5834377" y="3810262"/>
            <a:ext cx="1729092" cy="4335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Service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3573" y="1012512"/>
            <a:ext cx="1790700" cy="354937"/>
          </a:xfrm>
          <a:prstGeom prst="rect">
            <a:avLst/>
          </a:prstGeom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Lucida Console" charset="0"/>
                <a:ea typeface="Lucida Console" charset="0"/>
                <a:cs typeface="Lucida Console" charset="0"/>
              </a:rPr>
              <a:t>staging.internal</a:t>
            </a:r>
            <a:endParaRPr lang="en-US" sz="12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6833" y="1548418"/>
            <a:ext cx="3745667" cy="1015639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4828760" y="1544166"/>
            <a:ext cx="1726437" cy="354937"/>
          </a:xfrm>
          <a:prstGeom prst="rect">
            <a:avLst/>
          </a:prstGeom>
          <a:solidFill>
            <a:schemeClr val="accent2"/>
          </a:solidFill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frontend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834377" y="4202686"/>
            <a:ext cx="1729092" cy="394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Namespace</a:t>
            </a:r>
          </a:p>
        </p:txBody>
      </p:sp>
      <p:pic>
        <p:nvPicPr>
          <p:cNvPr id="17" name="Picture 16" descr="Route-53-Hosted-Zone.png">
            <a:extLst>
              <a:ext uri="{FF2B5EF4-FFF2-40B4-BE49-F238E27FC236}">
                <a16:creationId xmlns:a16="http://schemas.microsoft.com/office/drawing/2014/main" id="{DBCBA1F0-AB2F-491E-BB11-3C1DCAAA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46" y="752409"/>
            <a:ext cx="688952" cy="688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4826833" y="2722961"/>
            <a:ext cx="1726437" cy="354937"/>
          </a:xfrm>
          <a:prstGeom prst="rect">
            <a:avLst/>
          </a:prstGeom>
          <a:solidFill>
            <a:schemeClr val="accent2"/>
          </a:solidFill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2733612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Service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ECS: application component run on one or many tasks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Auto Naming: service naming and health checking template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92177" y="1016765"/>
            <a:ext cx="4213493" cy="31894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3419" y="1762533"/>
            <a:ext cx="3745667" cy="1541588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4826833" y="1548418"/>
            <a:ext cx="3745667" cy="154158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5803573" y="1012512"/>
            <a:ext cx="1790700" cy="354937"/>
          </a:xfrm>
          <a:prstGeom prst="rect">
            <a:avLst/>
          </a:prstGeom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Lucida Console" charset="0"/>
                <a:ea typeface="Lucida Console" charset="0"/>
                <a:cs typeface="Lucida Console" charset="0"/>
              </a:rPr>
              <a:t>staging.internal</a:t>
            </a:r>
            <a:endParaRPr lang="en-US" sz="12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6834" y="1548419"/>
            <a:ext cx="1726437" cy="354937"/>
          </a:xfrm>
          <a:prstGeom prst="rect">
            <a:avLst/>
          </a:prstGeom>
          <a:solidFill>
            <a:schemeClr val="accent2"/>
          </a:solidFill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frontend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half" idx="2"/>
          </p:nvPr>
        </p:nvSpPr>
        <p:spPr>
          <a:xfrm>
            <a:off x="5001566" y="2112454"/>
            <a:ext cx="1400375" cy="753123"/>
          </a:xfrm>
        </p:spPr>
        <p:txBody>
          <a:bodyPr>
            <a:normAutofit lnSpcReduction="10000"/>
          </a:bodyPr>
          <a:lstStyle/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Name = frontend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Record type = A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TTL = 60 sec</a:t>
            </a:r>
          </a:p>
        </p:txBody>
      </p:sp>
      <p:sp>
        <p:nvSpPr>
          <p:cNvPr id="2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553271" y="2064336"/>
            <a:ext cx="1879600" cy="820482"/>
          </a:xfrm>
        </p:spPr>
        <p:txBody>
          <a:bodyPr>
            <a:normAutofit/>
          </a:bodyPr>
          <a:lstStyle/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Check health = Yes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HC type = path-based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HC path = /ping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834377" y="3095711"/>
            <a:ext cx="1729092" cy="4335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Service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834377" y="4208390"/>
            <a:ext cx="1729092" cy="394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Namespace</a:t>
            </a:r>
          </a:p>
        </p:txBody>
      </p:sp>
      <p:pic>
        <p:nvPicPr>
          <p:cNvPr id="21" name="Picture 20" descr="Route-53-Hosted-Zone.png">
            <a:extLst>
              <a:ext uri="{FF2B5EF4-FFF2-40B4-BE49-F238E27FC236}">
                <a16:creationId xmlns:a16="http://schemas.microsoft.com/office/drawing/2014/main" id="{003BB64E-4C1F-43B0-A720-E00463D88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46" y="752409"/>
            <a:ext cx="688952" cy="6889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6429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Developers need to connect microservices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1F84420-B3FD-4581-84B5-5C9980B6659C}"/>
              </a:ext>
            </a:extLst>
          </p:cNvPr>
          <p:cNvGrpSpPr/>
          <p:nvPr/>
        </p:nvGrpSpPr>
        <p:grpSpPr>
          <a:xfrm>
            <a:off x="264214" y="1375953"/>
            <a:ext cx="8585646" cy="2502434"/>
            <a:chOff x="264214" y="1320533"/>
            <a:chExt cx="8585646" cy="2502434"/>
          </a:xfrm>
        </p:grpSpPr>
        <p:sp>
          <p:nvSpPr>
            <p:cNvPr id="301" name="Shape 301"/>
            <p:cNvSpPr txBox="1"/>
            <p:nvPr/>
          </p:nvSpPr>
          <p:spPr>
            <a:xfrm>
              <a:off x="264214" y="2291324"/>
              <a:ext cx="16958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6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  <a:sym typeface="Arial"/>
                </a:rPr>
                <a:t>Build apps </a:t>
              </a:r>
              <a:br>
                <a:rPr kumimoji="0" lang="e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  <a:sym typeface="Arial"/>
                </a:rPr>
              </a:br>
              <a:r>
                <a:rPr kumimoji="0" lang="e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  <a:sym typeface="Arial"/>
                </a:rPr>
                <a:t>invoking other services by name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BDA3F62-A32E-4943-AAD4-F0C738AD5F09}"/>
                </a:ext>
              </a:extLst>
            </p:cNvPr>
            <p:cNvGrpSpPr/>
            <p:nvPr/>
          </p:nvGrpSpPr>
          <p:grpSpPr>
            <a:xfrm>
              <a:off x="2274427" y="1320533"/>
              <a:ext cx="4560922" cy="2502434"/>
              <a:chOff x="2274427" y="1043810"/>
              <a:chExt cx="4560922" cy="250243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FFC22D2-A81F-4297-8542-8D69EDBEA478}"/>
                  </a:ext>
                </a:extLst>
              </p:cNvPr>
              <p:cNvGrpSpPr/>
              <p:nvPr/>
            </p:nvGrpSpPr>
            <p:grpSpPr>
              <a:xfrm>
                <a:off x="2274427" y="1043810"/>
                <a:ext cx="2502434" cy="2502434"/>
                <a:chOff x="2274427" y="1043810"/>
                <a:chExt cx="2502434" cy="2502434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8EC02C5-F25C-4C03-9878-37CC16D35E17}"/>
                    </a:ext>
                  </a:extLst>
                </p:cNvPr>
                <p:cNvSpPr/>
                <p:nvPr/>
              </p:nvSpPr>
              <p:spPr>
                <a:xfrm>
                  <a:off x="2274427" y="1043810"/>
                  <a:ext cx="2502434" cy="250243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4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10CCCAA-88CC-417A-B580-1C4BA8293ADD}"/>
                    </a:ext>
                  </a:extLst>
                </p:cNvPr>
                <p:cNvGrpSpPr/>
                <p:nvPr/>
              </p:nvGrpSpPr>
              <p:grpSpPr>
                <a:xfrm>
                  <a:off x="2938139" y="1966222"/>
                  <a:ext cx="1175008" cy="657609"/>
                  <a:chOff x="2975001" y="2301038"/>
                  <a:chExt cx="1084530" cy="606972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22BF0AB4-A43F-490B-9F9C-377DBDBB7EFF}"/>
                      </a:ext>
                    </a:extLst>
                  </p:cNvPr>
                  <p:cNvGrpSpPr/>
                  <p:nvPr/>
                </p:nvGrpSpPr>
                <p:grpSpPr>
                  <a:xfrm>
                    <a:off x="2975001" y="2301038"/>
                    <a:ext cx="1084530" cy="606972"/>
                    <a:chOff x="3039924" y="2211070"/>
                    <a:chExt cx="3064152" cy="1714895"/>
                  </a:xfrm>
                </p:grpSpPr>
                <p:sp>
                  <p:nvSpPr>
                    <p:cNvPr id="31" name="Freeform 5">
                      <a:extLst>
                        <a:ext uri="{FF2B5EF4-FFF2-40B4-BE49-F238E27FC236}">
                          <a16:creationId xmlns:a16="http://schemas.microsoft.com/office/drawing/2014/main" id="{3B6DF2C2-342D-4ABB-B3E8-4C4412360B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68258" y="3441881"/>
                      <a:ext cx="1079258" cy="459071"/>
                    </a:xfrm>
                    <a:custGeom>
                      <a:avLst/>
                      <a:gdLst>
                        <a:gd name="T0" fmla="*/ 680 w 1079"/>
                        <a:gd name="T1" fmla="*/ 0 h 459"/>
                        <a:gd name="T2" fmla="*/ 419 w 1079"/>
                        <a:gd name="T3" fmla="*/ 0 h 459"/>
                        <a:gd name="T4" fmla="*/ 20 w 1079"/>
                        <a:gd name="T5" fmla="*/ 376 h 459"/>
                        <a:gd name="T6" fmla="*/ 12 w 1079"/>
                        <a:gd name="T7" fmla="*/ 459 h 459"/>
                        <a:gd name="T8" fmla="*/ 1078 w 1079"/>
                        <a:gd name="T9" fmla="*/ 459 h 459"/>
                        <a:gd name="T10" fmla="*/ 1058 w 1079"/>
                        <a:gd name="T11" fmla="*/ 375 h 459"/>
                        <a:gd name="T12" fmla="*/ 680 w 1079"/>
                        <a:gd name="T13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79" h="459">
                          <a:moveTo>
                            <a:pt x="680" y="0"/>
                          </a:moveTo>
                          <a:cubicBezTo>
                            <a:pt x="419" y="0"/>
                            <a:pt x="419" y="0"/>
                            <a:pt x="419" y="0"/>
                          </a:cubicBezTo>
                          <a:cubicBezTo>
                            <a:pt x="419" y="84"/>
                            <a:pt x="342" y="353"/>
                            <a:pt x="20" y="376"/>
                          </a:cubicBezTo>
                          <a:cubicBezTo>
                            <a:pt x="0" y="378"/>
                            <a:pt x="12" y="459"/>
                            <a:pt x="12" y="459"/>
                          </a:cubicBezTo>
                          <a:cubicBezTo>
                            <a:pt x="1078" y="459"/>
                            <a:pt x="1078" y="459"/>
                            <a:pt x="1078" y="459"/>
                          </a:cubicBezTo>
                          <a:cubicBezTo>
                            <a:pt x="1078" y="459"/>
                            <a:pt x="1079" y="374"/>
                            <a:pt x="1058" y="375"/>
                          </a:cubicBezTo>
                          <a:cubicBezTo>
                            <a:pt x="742" y="387"/>
                            <a:pt x="681" y="83"/>
                            <a:pt x="680" y="0"/>
                          </a:cubicBez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2" name="Freeform 6">
                      <a:extLst>
                        <a:ext uri="{FF2B5EF4-FFF2-40B4-BE49-F238E27FC236}">
                          <a16:creationId xmlns:a16="http://schemas.microsoft.com/office/drawing/2014/main" id="{1173E463-504E-4986-9ACF-6AD9160D77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5917" y="2211070"/>
                      <a:ext cx="2168081" cy="1394870"/>
                    </a:xfrm>
                    <a:custGeom>
                      <a:avLst/>
                      <a:gdLst>
                        <a:gd name="T0" fmla="*/ 2168 w 2168"/>
                        <a:gd name="T1" fmla="*/ 1350 h 1394"/>
                        <a:gd name="T2" fmla="*/ 2124 w 2168"/>
                        <a:gd name="T3" fmla="*/ 1394 h 1394"/>
                        <a:gd name="T4" fmla="*/ 44 w 2168"/>
                        <a:gd name="T5" fmla="*/ 1394 h 1394"/>
                        <a:gd name="T6" fmla="*/ 0 w 2168"/>
                        <a:gd name="T7" fmla="*/ 1350 h 1394"/>
                        <a:gd name="T8" fmla="*/ 0 w 2168"/>
                        <a:gd name="T9" fmla="*/ 44 h 1394"/>
                        <a:gd name="T10" fmla="*/ 44 w 2168"/>
                        <a:gd name="T11" fmla="*/ 0 h 1394"/>
                        <a:gd name="T12" fmla="*/ 2124 w 2168"/>
                        <a:gd name="T13" fmla="*/ 0 h 1394"/>
                        <a:gd name="T14" fmla="*/ 2168 w 2168"/>
                        <a:gd name="T15" fmla="*/ 44 h 1394"/>
                        <a:gd name="T16" fmla="*/ 2168 w 2168"/>
                        <a:gd name="T17" fmla="*/ 1350 h 13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168" h="1394">
                          <a:moveTo>
                            <a:pt x="2168" y="1350"/>
                          </a:moveTo>
                          <a:cubicBezTo>
                            <a:pt x="2168" y="1374"/>
                            <a:pt x="2148" y="1394"/>
                            <a:pt x="2124" y="1394"/>
                          </a:cubicBezTo>
                          <a:cubicBezTo>
                            <a:pt x="44" y="1394"/>
                            <a:pt x="44" y="1394"/>
                            <a:pt x="44" y="1394"/>
                          </a:cubicBezTo>
                          <a:cubicBezTo>
                            <a:pt x="20" y="1394"/>
                            <a:pt x="0" y="1374"/>
                            <a:pt x="0" y="1350"/>
                          </a:cubicBezTo>
                          <a:cubicBezTo>
                            <a:pt x="0" y="44"/>
                            <a:pt x="0" y="44"/>
                            <a:pt x="0" y="44"/>
                          </a:cubicBezTo>
                          <a:cubicBezTo>
                            <a:pt x="0" y="20"/>
                            <a:pt x="20" y="0"/>
                            <a:pt x="44" y="0"/>
                          </a:cubicBezTo>
                          <a:cubicBezTo>
                            <a:pt x="2124" y="0"/>
                            <a:pt x="2124" y="0"/>
                            <a:pt x="2124" y="0"/>
                          </a:cubicBezTo>
                          <a:cubicBezTo>
                            <a:pt x="2148" y="0"/>
                            <a:pt x="2168" y="20"/>
                            <a:pt x="2168" y="44"/>
                          </a:cubicBezTo>
                          <a:lnTo>
                            <a:pt x="2168" y="1350"/>
                          </a:ln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15875">
                      <a:solidFill>
                        <a:srgbClr val="47474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3" name="Freeform 7">
                      <a:extLst>
                        <a:ext uri="{FF2B5EF4-FFF2-40B4-BE49-F238E27FC236}">
                          <a16:creationId xmlns:a16="http://schemas.microsoft.com/office/drawing/2014/main" id="{3657CD21-C897-429E-B3D7-19F75F703D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2286" y="2314802"/>
                      <a:ext cx="1984600" cy="1122664"/>
                    </a:xfrm>
                    <a:custGeom>
                      <a:avLst/>
                      <a:gdLst>
                        <a:gd name="T0" fmla="*/ 2000 w 2000"/>
                        <a:gd name="T1" fmla="*/ 1098 h 1122"/>
                        <a:gd name="T2" fmla="*/ 1976 w 2000"/>
                        <a:gd name="T3" fmla="*/ 1122 h 1122"/>
                        <a:gd name="T4" fmla="*/ 24 w 2000"/>
                        <a:gd name="T5" fmla="*/ 1122 h 1122"/>
                        <a:gd name="T6" fmla="*/ 0 w 2000"/>
                        <a:gd name="T7" fmla="*/ 1098 h 1122"/>
                        <a:gd name="T8" fmla="*/ 0 w 2000"/>
                        <a:gd name="T9" fmla="*/ 24 h 1122"/>
                        <a:gd name="T10" fmla="*/ 24 w 2000"/>
                        <a:gd name="T11" fmla="*/ 0 h 1122"/>
                        <a:gd name="T12" fmla="*/ 1976 w 2000"/>
                        <a:gd name="T13" fmla="*/ 0 h 1122"/>
                        <a:gd name="T14" fmla="*/ 2000 w 2000"/>
                        <a:gd name="T15" fmla="*/ 24 h 1122"/>
                        <a:gd name="T16" fmla="*/ 2000 w 2000"/>
                        <a:gd name="T17" fmla="*/ 1098 h 1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00" h="1122">
                          <a:moveTo>
                            <a:pt x="2000" y="1098"/>
                          </a:moveTo>
                          <a:cubicBezTo>
                            <a:pt x="2000" y="1111"/>
                            <a:pt x="1989" y="1122"/>
                            <a:pt x="1976" y="1122"/>
                          </a:cubicBezTo>
                          <a:cubicBezTo>
                            <a:pt x="24" y="1122"/>
                            <a:pt x="24" y="1122"/>
                            <a:pt x="24" y="1122"/>
                          </a:cubicBezTo>
                          <a:cubicBezTo>
                            <a:pt x="11" y="1122"/>
                            <a:pt x="0" y="1111"/>
                            <a:pt x="0" y="1098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10"/>
                            <a:pt x="11" y="0"/>
                            <a:pt x="24" y="0"/>
                          </a:cubicBezTo>
                          <a:cubicBezTo>
                            <a:pt x="1976" y="0"/>
                            <a:pt x="1976" y="0"/>
                            <a:pt x="1976" y="0"/>
                          </a:cubicBezTo>
                          <a:cubicBezTo>
                            <a:pt x="1989" y="0"/>
                            <a:pt x="2000" y="10"/>
                            <a:pt x="2000" y="24"/>
                          </a:cubicBezTo>
                          <a:lnTo>
                            <a:pt x="2000" y="10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4" name="Freeform 8">
                      <a:extLst>
                        <a:ext uri="{FF2B5EF4-FFF2-40B4-BE49-F238E27FC236}">
                          <a16:creationId xmlns:a16="http://schemas.microsoft.com/office/drawing/2014/main" id="{6FBE0170-D11B-4FB6-BBA2-411B8FAB1F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33214" y="3591961"/>
                      <a:ext cx="264849" cy="296483"/>
                    </a:xfrm>
                    <a:custGeom>
                      <a:avLst/>
                      <a:gdLst>
                        <a:gd name="T0" fmla="*/ 0 w 360"/>
                        <a:gd name="T1" fmla="*/ 403 h 403"/>
                        <a:gd name="T2" fmla="*/ 360 w 360"/>
                        <a:gd name="T3" fmla="*/ 305 h 403"/>
                        <a:gd name="T4" fmla="*/ 360 w 360"/>
                        <a:gd name="T5" fmla="*/ 0 h 403"/>
                        <a:gd name="T6" fmla="*/ 114 w 360"/>
                        <a:gd name="T7" fmla="*/ 24 h 403"/>
                        <a:gd name="T8" fmla="*/ 0 w 360"/>
                        <a:gd name="T9" fmla="*/ 403 h 4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60" h="403">
                          <a:moveTo>
                            <a:pt x="0" y="403"/>
                          </a:moveTo>
                          <a:lnTo>
                            <a:pt x="360" y="305"/>
                          </a:lnTo>
                          <a:lnTo>
                            <a:pt x="360" y="0"/>
                          </a:lnTo>
                          <a:lnTo>
                            <a:pt x="114" y="24"/>
                          </a:lnTo>
                          <a:lnTo>
                            <a:pt x="0" y="403"/>
                          </a:lnTo>
                          <a:close/>
                        </a:path>
                      </a:pathLst>
                    </a:custGeom>
                    <a:solidFill>
                      <a:srgbClr val="999A98"/>
                    </a:solidFill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5" name="Freeform 9">
                      <a:extLst>
                        <a:ext uri="{FF2B5EF4-FFF2-40B4-BE49-F238E27FC236}">
                          <a16:creationId xmlns:a16="http://schemas.microsoft.com/office/drawing/2014/main" id="{22E966A5-15C0-4341-B0A2-FB6225BCD7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91138" y="3662588"/>
                      <a:ext cx="296483" cy="243514"/>
                    </a:xfrm>
                    <a:custGeom>
                      <a:avLst/>
                      <a:gdLst>
                        <a:gd name="T0" fmla="*/ 403 w 403"/>
                        <a:gd name="T1" fmla="*/ 331 h 331"/>
                        <a:gd name="T2" fmla="*/ 44 w 403"/>
                        <a:gd name="T3" fmla="*/ 258 h 331"/>
                        <a:gd name="T4" fmla="*/ 0 w 403"/>
                        <a:gd name="T5" fmla="*/ 7 h 331"/>
                        <a:gd name="T6" fmla="*/ 345 w 403"/>
                        <a:gd name="T7" fmla="*/ 0 h 331"/>
                        <a:gd name="T8" fmla="*/ 403 w 403"/>
                        <a:gd name="T9" fmla="*/ 331 h 3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03" h="331">
                          <a:moveTo>
                            <a:pt x="403" y="331"/>
                          </a:moveTo>
                          <a:lnTo>
                            <a:pt x="44" y="258"/>
                          </a:lnTo>
                          <a:lnTo>
                            <a:pt x="0" y="7"/>
                          </a:lnTo>
                          <a:lnTo>
                            <a:pt x="345" y="0"/>
                          </a:lnTo>
                          <a:lnTo>
                            <a:pt x="403" y="331"/>
                          </a:lnTo>
                          <a:close/>
                        </a:path>
                      </a:pathLst>
                    </a:custGeom>
                    <a:solidFill>
                      <a:srgbClr val="999A98"/>
                    </a:solidFill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45C8A38C-891E-47B6-B773-35EC1C7323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9924" y="3900952"/>
                      <a:ext cx="3064152" cy="25013"/>
                    </a:xfrm>
                    <a:prstGeom prst="rect">
                      <a:avLst/>
                    </a:prstGeom>
                    <a:solidFill>
                      <a:srgbClr val="47474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7" name="Freeform 12">
                      <a:extLst>
                        <a:ext uri="{FF2B5EF4-FFF2-40B4-BE49-F238E27FC236}">
                          <a16:creationId xmlns:a16="http://schemas.microsoft.com/office/drawing/2014/main" id="{D5B497EA-0587-4110-BAD7-9D1E7859988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79043" y="2432513"/>
                      <a:ext cx="466428" cy="747462"/>
                    </a:xfrm>
                    <a:custGeom>
                      <a:avLst/>
                      <a:gdLst>
                        <a:gd name="T0" fmla="*/ 466 w 466"/>
                        <a:gd name="T1" fmla="*/ 329 h 747"/>
                        <a:gd name="T2" fmla="*/ 306 w 466"/>
                        <a:gd name="T3" fmla="*/ 22 h 747"/>
                        <a:gd name="T4" fmla="*/ 131 w 466"/>
                        <a:gd name="T5" fmla="*/ 42 h 747"/>
                        <a:gd name="T6" fmla="*/ 5 w 466"/>
                        <a:gd name="T7" fmla="*/ 329 h 747"/>
                        <a:gd name="T8" fmla="*/ 112 w 466"/>
                        <a:gd name="T9" fmla="*/ 596 h 747"/>
                        <a:gd name="T10" fmla="*/ 131 w 466"/>
                        <a:gd name="T11" fmla="*/ 747 h 747"/>
                        <a:gd name="T12" fmla="*/ 350 w 466"/>
                        <a:gd name="T13" fmla="*/ 747 h 747"/>
                        <a:gd name="T14" fmla="*/ 364 w 466"/>
                        <a:gd name="T15" fmla="*/ 595 h 747"/>
                        <a:gd name="T16" fmla="*/ 466 w 466"/>
                        <a:gd name="T17" fmla="*/ 329 h 7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66" h="747">
                          <a:moveTo>
                            <a:pt x="466" y="329"/>
                          </a:moveTo>
                          <a:cubicBezTo>
                            <a:pt x="466" y="158"/>
                            <a:pt x="466" y="105"/>
                            <a:pt x="306" y="22"/>
                          </a:cubicBezTo>
                          <a:cubicBezTo>
                            <a:pt x="271" y="0"/>
                            <a:pt x="153" y="14"/>
                            <a:pt x="131" y="42"/>
                          </a:cubicBezTo>
                          <a:cubicBezTo>
                            <a:pt x="1" y="111"/>
                            <a:pt x="0" y="152"/>
                            <a:pt x="5" y="329"/>
                          </a:cubicBezTo>
                          <a:cubicBezTo>
                            <a:pt x="5" y="428"/>
                            <a:pt x="78" y="517"/>
                            <a:pt x="112" y="596"/>
                          </a:cubicBezTo>
                          <a:cubicBezTo>
                            <a:pt x="129" y="635"/>
                            <a:pt x="131" y="747"/>
                            <a:pt x="131" y="747"/>
                          </a:cubicBezTo>
                          <a:cubicBezTo>
                            <a:pt x="350" y="747"/>
                            <a:pt x="350" y="747"/>
                            <a:pt x="350" y="747"/>
                          </a:cubicBezTo>
                          <a:cubicBezTo>
                            <a:pt x="350" y="747"/>
                            <a:pt x="348" y="636"/>
                            <a:pt x="364" y="595"/>
                          </a:cubicBezTo>
                          <a:cubicBezTo>
                            <a:pt x="396" y="518"/>
                            <a:pt x="466" y="424"/>
                            <a:pt x="466" y="329"/>
                          </a:cubicBez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8" name="Freeform 13">
                      <a:extLst>
                        <a:ext uri="{FF2B5EF4-FFF2-40B4-BE49-F238E27FC236}">
                          <a16:creationId xmlns:a16="http://schemas.microsoft.com/office/drawing/2014/main" id="{F5B8DDAE-1E07-4F30-BB82-09448B7B4B6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2229" y="2661313"/>
                      <a:ext cx="42670" cy="150817"/>
                    </a:xfrm>
                    <a:custGeom>
                      <a:avLst/>
                      <a:gdLst>
                        <a:gd name="T0" fmla="*/ 38 w 43"/>
                        <a:gd name="T1" fmla="*/ 77 h 151"/>
                        <a:gd name="T2" fmla="*/ 14 w 43"/>
                        <a:gd name="T3" fmla="*/ 150 h 151"/>
                        <a:gd name="T4" fmla="*/ 5 w 43"/>
                        <a:gd name="T5" fmla="*/ 74 h 151"/>
                        <a:gd name="T6" fmla="*/ 30 w 43"/>
                        <a:gd name="T7" fmla="*/ 1 h 151"/>
                        <a:gd name="T8" fmla="*/ 38 w 43"/>
                        <a:gd name="T9" fmla="*/ 77 h 1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3" h="151">
                          <a:moveTo>
                            <a:pt x="38" y="77"/>
                          </a:moveTo>
                          <a:cubicBezTo>
                            <a:pt x="34" y="118"/>
                            <a:pt x="23" y="151"/>
                            <a:pt x="14" y="150"/>
                          </a:cubicBezTo>
                          <a:cubicBezTo>
                            <a:pt x="4" y="149"/>
                            <a:pt x="0" y="115"/>
                            <a:pt x="5" y="74"/>
                          </a:cubicBezTo>
                          <a:cubicBezTo>
                            <a:pt x="9" y="33"/>
                            <a:pt x="20" y="0"/>
                            <a:pt x="30" y="1"/>
                          </a:cubicBezTo>
                          <a:cubicBezTo>
                            <a:pt x="39" y="2"/>
                            <a:pt x="43" y="36"/>
                            <a:pt x="38" y="77"/>
                          </a:cubicBez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9" name="Freeform 14">
                      <a:extLst>
                        <a:ext uri="{FF2B5EF4-FFF2-40B4-BE49-F238E27FC236}">
                          <a16:creationId xmlns:a16="http://schemas.microsoft.com/office/drawing/2014/main" id="{03B5DB45-4E6A-452E-A842-4288E906C5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7408" y="2677498"/>
                      <a:ext cx="47820" cy="150817"/>
                    </a:xfrm>
                    <a:custGeom>
                      <a:avLst/>
                      <a:gdLst>
                        <a:gd name="T0" fmla="*/ 41 w 48"/>
                        <a:gd name="T1" fmla="*/ 72 h 151"/>
                        <a:gd name="T2" fmla="*/ 37 w 48"/>
                        <a:gd name="T3" fmla="*/ 149 h 151"/>
                        <a:gd name="T4" fmla="*/ 7 w 48"/>
                        <a:gd name="T5" fmla="*/ 78 h 151"/>
                        <a:gd name="T6" fmla="*/ 11 w 48"/>
                        <a:gd name="T7" fmla="*/ 2 h 151"/>
                        <a:gd name="T8" fmla="*/ 41 w 48"/>
                        <a:gd name="T9" fmla="*/ 72 h 1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8" h="151">
                          <a:moveTo>
                            <a:pt x="41" y="72"/>
                          </a:moveTo>
                          <a:cubicBezTo>
                            <a:pt x="48" y="113"/>
                            <a:pt x="46" y="147"/>
                            <a:pt x="37" y="149"/>
                          </a:cubicBezTo>
                          <a:cubicBezTo>
                            <a:pt x="28" y="151"/>
                            <a:pt x="14" y="119"/>
                            <a:pt x="7" y="78"/>
                          </a:cubicBezTo>
                          <a:cubicBezTo>
                            <a:pt x="0" y="38"/>
                            <a:pt x="2" y="3"/>
                            <a:pt x="11" y="2"/>
                          </a:cubicBezTo>
                          <a:cubicBezTo>
                            <a:pt x="20" y="0"/>
                            <a:pt x="33" y="32"/>
                            <a:pt x="41" y="72"/>
                          </a:cubicBez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" name="Freeform 15">
                      <a:extLst>
                        <a:ext uri="{FF2B5EF4-FFF2-40B4-BE49-F238E27FC236}">
                          <a16:creationId xmlns:a16="http://schemas.microsoft.com/office/drawing/2014/main" id="{2263E2D9-44CF-4174-BE10-E248348A2B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4329" y="2432513"/>
                      <a:ext cx="481142" cy="562068"/>
                    </a:xfrm>
                    <a:custGeom>
                      <a:avLst/>
                      <a:gdLst>
                        <a:gd name="T0" fmla="*/ 321 w 481"/>
                        <a:gd name="T1" fmla="*/ 22 h 562"/>
                        <a:gd name="T2" fmla="*/ 142 w 481"/>
                        <a:gd name="T3" fmla="*/ 38 h 562"/>
                        <a:gd name="T4" fmla="*/ 16 w 481"/>
                        <a:gd name="T5" fmla="*/ 315 h 562"/>
                        <a:gd name="T6" fmla="*/ 45 w 481"/>
                        <a:gd name="T7" fmla="*/ 400 h 562"/>
                        <a:gd name="T8" fmla="*/ 114 w 481"/>
                        <a:gd name="T9" fmla="*/ 522 h 562"/>
                        <a:gd name="T10" fmla="*/ 157 w 481"/>
                        <a:gd name="T11" fmla="*/ 538 h 562"/>
                        <a:gd name="T12" fmla="*/ 181 w 481"/>
                        <a:gd name="T13" fmla="*/ 484 h 562"/>
                        <a:gd name="T14" fmla="*/ 181 w 481"/>
                        <a:gd name="T15" fmla="*/ 546 h 562"/>
                        <a:gd name="T16" fmla="*/ 230 w 481"/>
                        <a:gd name="T17" fmla="*/ 556 h 562"/>
                        <a:gd name="T18" fmla="*/ 236 w 481"/>
                        <a:gd name="T19" fmla="*/ 534 h 562"/>
                        <a:gd name="T20" fmla="*/ 271 w 481"/>
                        <a:gd name="T21" fmla="*/ 560 h 562"/>
                        <a:gd name="T22" fmla="*/ 296 w 481"/>
                        <a:gd name="T23" fmla="*/ 560 h 562"/>
                        <a:gd name="T24" fmla="*/ 304 w 481"/>
                        <a:gd name="T25" fmla="*/ 560 h 562"/>
                        <a:gd name="T26" fmla="*/ 320 w 481"/>
                        <a:gd name="T27" fmla="*/ 496 h 562"/>
                        <a:gd name="T28" fmla="*/ 342 w 481"/>
                        <a:gd name="T29" fmla="*/ 559 h 562"/>
                        <a:gd name="T30" fmla="*/ 379 w 481"/>
                        <a:gd name="T31" fmla="*/ 528 h 562"/>
                        <a:gd name="T32" fmla="*/ 459 w 481"/>
                        <a:gd name="T33" fmla="*/ 394 h 562"/>
                        <a:gd name="T34" fmla="*/ 481 w 481"/>
                        <a:gd name="T35" fmla="*/ 306 h 562"/>
                        <a:gd name="T36" fmla="*/ 321 w 481"/>
                        <a:gd name="T37" fmla="*/ 22 h 5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481" h="562">
                          <a:moveTo>
                            <a:pt x="321" y="22"/>
                          </a:moveTo>
                          <a:cubicBezTo>
                            <a:pt x="286" y="0"/>
                            <a:pt x="164" y="10"/>
                            <a:pt x="142" y="38"/>
                          </a:cubicBezTo>
                          <a:cubicBezTo>
                            <a:pt x="12" y="107"/>
                            <a:pt x="0" y="141"/>
                            <a:pt x="16" y="315"/>
                          </a:cubicBezTo>
                          <a:cubicBezTo>
                            <a:pt x="18" y="339"/>
                            <a:pt x="38" y="377"/>
                            <a:pt x="45" y="400"/>
                          </a:cubicBezTo>
                          <a:cubicBezTo>
                            <a:pt x="61" y="451"/>
                            <a:pt x="81" y="483"/>
                            <a:pt x="114" y="522"/>
                          </a:cubicBezTo>
                          <a:cubicBezTo>
                            <a:pt x="130" y="528"/>
                            <a:pt x="144" y="534"/>
                            <a:pt x="157" y="538"/>
                          </a:cubicBezTo>
                          <a:cubicBezTo>
                            <a:pt x="181" y="484"/>
                            <a:pt x="181" y="484"/>
                            <a:pt x="181" y="484"/>
                          </a:cubicBezTo>
                          <a:cubicBezTo>
                            <a:pt x="181" y="546"/>
                            <a:pt x="181" y="546"/>
                            <a:pt x="181" y="546"/>
                          </a:cubicBezTo>
                          <a:cubicBezTo>
                            <a:pt x="196" y="551"/>
                            <a:pt x="214" y="554"/>
                            <a:pt x="230" y="556"/>
                          </a:cubicBezTo>
                          <a:cubicBezTo>
                            <a:pt x="236" y="534"/>
                            <a:pt x="236" y="534"/>
                            <a:pt x="236" y="534"/>
                          </a:cubicBezTo>
                          <a:cubicBezTo>
                            <a:pt x="271" y="560"/>
                            <a:pt x="271" y="560"/>
                            <a:pt x="271" y="560"/>
                          </a:cubicBezTo>
                          <a:cubicBezTo>
                            <a:pt x="293" y="562"/>
                            <a:pt x="289" y="560"/>
                            <a:pt x="296" y="560"/>
                          </a:cubicBezTo>
                          <a:cubicBezTo>
                            <a:pt x="299" y="560"/>
                            <a:pt x="301" y="560"/>
                            <a:pt x="304" y="560"/>
                          </a:cubicBezTo>
                          <a:cubicBezTo>
                            <a:pt x="320" y="496"/>
                            <a:pt x="320" y="496"/>
                            <a:pt x="320" y="496"/>
                          </a:cubicBezTo>
                          <a:cubicBezTo>
                            <a:pt x="342" y="559"/>
                            <a:pt x="342" y="559"/>
                            <a:pt x="342" y="559"/>
                          </a:cubicBezTo>
                          <a:cubicBezTo>
                            <a:pt x="360" y="558"/>
                            <a:pt x="330" y="553"/>
                            <a:pt x="379" y="528"/>
                          </a:cubicBezTo>
                          <a:cubicBezTo>
                            <a:pt x="410" y="489"/>
                            <a:pt x="446" y="444"/>
                            <a:pt x="459" y="394"/>
                          </a:cubicBezTo>
                          <a:cubicBezTo>
                            <a:pt x="464" y="374"/>
                            <a:pt x="481" y="327"/>
                            <a:pt x="481" y="306"/>
                          </a:cubicBezTo>
                          <a:cubicBezTo>
                            <a:pt x="481" y="135"/>
                            <a:pt x="481" y="105"/>
                            <a:pt x="321" y="22"/>
                          </a:cubicBezTo>
                          <a:close/>
                        </a:path>
                      </a:pathLst>
                    </a:custGeom>
                    <a:solidFill>
                      <a:srgbClr val="474746"/>
                    </a:solidFill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1" name="Freeform 16">
                      <a:extLst>
                        <a:ext uri="{FF2B5EF4-FFF2-40B4-BE49-F238E27FC236}">
                          <a16:creationId xmlns:a16="http://schemas.microsoft.com/office/drawing/2014/main" id="{0B4EDC90-F3D7-47A3-B592-57058CA2D8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04056" y="3041665"/>
                      <a:ext cx="442150" cy="144195"/>
                    </a:xfrm>
                    <a:custGeom>
                      <a:avLst/>
                      <a:gdLst>
                        <a:gd name="T0" fmla="*/ 412 w 442"/>
                        <a:gd name="T1" fmla="*/ 144 h 144"/>
                        <a:gd name="T2" fmla="*/ 30 w 442"/>
                        <a:gd name="T3" fmla="*/ 144 h 144"/>
                        <a:gd name="T4" fmla="*/ 30 w 442"/>
                        <a:gd name="T5" fmla="*/ 11 h 144"/>
                        <a:gd name="T6" fmla="*/ 412 w 442"/>
                        <a:gd name="T7" fmla="*/ 11 h 144"/>
                        <a:gd name="T8" fmla="*/ 412 w 442"/>
                        <a:gd name="T9" fmla="*/ 144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42" h="144">
                          <a:moveTo>
                            <a:pt x="412" y="144"/>
                          </a:moveTo>
                          <a:cubicBezTo>
                            <a:pt x="30" y="144"/>
                            <a:pt x="30" y="144"/>
                            <a:pt x="30" y="144"/>
                          </a:cubicBezTo>
                          <a:cubicBezTo>
                            <a:pt x="30" y="144"/>
                            <a:pt x="0" y="35"/>
                            <a:pt x="30" y="11"/>
                          </a:cubicBezTo>
                          <a:cubicBezTo>
                            <a:pt x="105" y="0"/>
                            <a:pt x="345" y="8"/>
                            <a:pt x="412" y="11"/>
                          </a:cubicBezTo>
                          <a:cubicBezTo>
                            <a:pt x="442" y="35"/>
                            <a:pt x="412" y="144"/>
                            <a:pt x="412" y="144"/>
                          </a:cubicBezTo>
                          <a:close/>
                        </a:path>
                      </a:pathLst>
                    </a:custGeom>
                    <a:solidFill>
                      <a:srgbClr val="F7A028"/>
                    </a:solidFill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2" name="Freeform 22">
                      <a:extLst>
                        <a:ext uri="{FF2B5EF4-FFF2-40B4-BE49-F238E27FC236}">
                          <a16:creationId xmlns:a16="http://schemas.microsoft.com/office/drawing/2014/main" id="{A770600D-6002-4506-A6B9-4C5B525BE3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05940" y="3155697"/>
                      <a:ext cx="1609691" cy="762911"/>
                    </a:xfrm>
                    <a:custGeom>
                      <a:avLst/>
                      <a:gdLst>
                        <a:gd name="T0" fmla="*/ 1591 w 1609"/>
                        <a:gd name="T1" fmla="*/ 575 h 772"/>
                        <a:gd name="T2" fmla="*/ 1307 w 1609"/>
                        <a:gd name="T3" fmla="*/ 104 h 772"/>
                        <a:gd name="T4" fmla="*/ 1278 w 1609"/>
                        <a:gd name="T5" fmla="*/ 71 h 772"/>
                        <a:gd name="T6" fmla="*/ 827 w 1609"/>
                        <a:gd name="T7" fmla="*/ 0 h 772"/>
                        <a:gd name="T8" fmla="*/ 366 w 1609"/>
                        <a:gd name="T9" fmla="*/ 79 h 772"/>
                        <a:gd name="T10" fmla="*/ 17 w 1609"/>
                        <a:gd name="T11" fmla="*/ 579 h 772"/>
                        <a:gd name="T12" fmla="*/ 4 w 1609"/>
                        <a:gd name="T13" fmla="*/ 639 h 772"/>
                        <a:gd name="T14" fmla="*/ 38 w 1609"/>
                        <a:gd name="T15" fmla="*/ 691 h 772"/>
                        <a:gd name="T16" fmla="*/ 77 w 1609"/>
                        <a:gd name="T17" fmla="*/ 718 h 772"/>
                        <a:gd name="T18" fmla="*/ 150 w 1609"/>
                        <a:gd name="T19" fmla="*/ 734 h 772"/>
                        <a:gd name="T20" fmla="*/ 212 w 1609"/>
                        <a:gd name="T21" fmla="*/ 693 h 772"/>
                        <a:gd name="T22" fmla="*/ 376 w 1609"/>
                        <a:gd name="T23" fmla="*/ 456 h 772"/>
                        <a:gd name="T24" fmla="*/ 413 w 1609"/>
                        <a:gd name="T25" fmla="*/ 757 h 772"/>
                        <a:gd name="T26" fmla="*/ 1211 w 1609"/>
                        <a:gd name="T27" fmla="*/ 757 h 772"/>
                        <a:gd name="T28" fmla="*/ 1211 w 1609"/>
                        <a:gd name="T29" fmla="*/ 772 h 772"/>
                        <a:gd name="T30" fmla="*/ 1257 w 1609"/>
                        <a:gd name="T31" fmla="*/ 458 h 772"/>
                        <a:gd name="T32" fmla="*/ 1406 w 1609"/>
                        <a:gd name="T33" fmla="*/ 706 h 772"/>
                        <a:gd name="T34" fmla="*/ 1456 w 1609"/>
                        <a:gd name="T35" fmla="*/ 742 h 772"/>
                        <a:gd name="T36" fmla="*/ 1517 w 1609"/>
                        <a:gd name="T37" fmla="*/ 733 h 772"/>
                        <a:gd name="T38" fmla="*/ 1558 w 1609"/>
                        <a:gd name="T39" fmla="*/ 708 h 772"/>
                        <a:gd name="T40" fmla="*/ 1602 w 1609"/>
                        <a:gd name="T41" fmla="*/ 649 h 772"/>
                        <a:gd name="T42" fmla="*/ 1591 w 1609"/>
                        <a:gd name="T43" fmla="*/ 575 h 7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609" h="772">
                          <a:moveTo>
                            <a:pt x="1591" y="575"/>
                          </a:moveTo>
                          <a:cubicBezTo>
                            <a:pt x="1307" y="104"/>
                            <a:pt x="1307" y="104"/>
                            <a:pt x="1307" y="104"/>
                          </a:cubicBezTo>
                          <a:cubicBezTo>
                            <a:pt x="1306" y="98"/>
                            <a:pt x="1278" y="71"/>
                            <a:pt x="1278" y="71"/>
                          </a:cubicBezTo>
                          <a:cubicBezTo>
                            <a:pt x="1209" y="30"/>
                            <a:pt x="1033" y="0"/>
                            <a:pt x="827" y="0"/>
                          </a:cubicBezTo>
                          <a:cubicBezTo>
                            <a:pt x="609" y="0"/>
                            <a:pt x="425" y="33"/>
                            <a:pt x="366" y="79"/>
                          </a:cubicBezTo>
                          <a:cubicBezTo>
                            <a:pt x="17" y="579"/>
                            <a:pt x="17" y="579"/>
                            <a:pt x="17" y="579"/>
                          </a:cubicBezTo>
                          <a:cubicBezTo>
                            <a:pt x="5" y="596"/>
                            <a:pt x="0" y="617"/>
                            <a:pt x="4" y="639"/>
                          </a:cubicBezTo>
                          <a:cubicBezTo>
                            <a:pt x="8" y="661"/>
                            <a:pt x="21" y="679"/>
                            <a:pt x="38" y="691"/>
                          </a:cubicBezTo>
                          <a:cubicBezTo>
                            <a:pt x="77" y="718"/>
                            <a:pt x="77" y="718"/>
                            <a:pt x="77" y="718"/>
                          </a:cubicBezTo>
                          <a:cubicBezTo>
                            <a:pt x="98" y="732"/>
                            <a:pt x="123" y="738"/>
                            <a:pt x="150" y="734"/>
                          </a:cubicBezTo>
                          <a:cubicBezTo>
                            <a:pt x="176" y="729"/>
                            <a:pt x="198" y="714"/>
                            <a:pt x="212" y="693"/>
                          </a:cubicBezTo>
                          <a:cubicBezTo>
                            <a:pt x="376" y="456"/>
                            <a:pt x="376" y="456"/>
                            <a:pt x="376" y="456"/>
                          </a:cubicBezTo>
                          <a:cubicBezTo>
                            <a:pt x="413" y="757"/>
                            <a:pt x="413" y="757"/>
                            <a:pt x="413" y="757"/>
                          </a:cubicBezTo>
                          <a:cubicBezTo>
                            <a:pt x="1211" y="757"/>
                            <a:pt x="1211" y="757"/>
                            <a:pt x="1211" y="757"/>
                          </a:cubicBezTo>
                          <a:cubicBezTo>
                            <a:pt x="1211" y="772"/>
                            <a:pt x="1211" y="772"/>
                            <a:pt x="1211" y="772"/>
                          </a:cubicBezTo>
                          <a:cubicBezTo>
                            <a:pt x="1257" y="458"/>
                            <a:pt x="1257" y="458"/>
                            <a:pt x="1257" y="458"/>
                          </a:cubicBezTo>
                          <a:cubicBezTo>
                            <a:pt x="1406" y="706"/>
                            <a:pt x="1406" y="706"/>
                            <a:pt x="1406" y="706"/>
                          </a:cubicBezTo>
                          <a:cubicBezTo>
                            <a:pt x="1417" y="723"/>
                            <a:pt x="1434" y="737"/>
                            <a:pt x="1456" y="742"/>
                          </a:cubicBezTo>
                          <a:cubicBezTo>
                            <a:pt x="1477" y="748"/>
                            <a:pt x="1499" y="744"/>
                            <a:pt x="1517" y="733"/>
                          </a:cubicBezTo>
                          <a:cubicBezTo>
                            <a:pt x="1558" y="708"/>
                            <a:pt x="1558" y="708"/>
                            <a:pt x="1558" y="708"/>
                          </a:cubicBezTo>
                          <a:cubicBezTo>
                            <a:pt x="1579" y="696"/>
                            <a:pt x="1596" y="675"/>
                            <a:pt x="1602" y="649"/>
                          </a:cubicBezTo>
                          <a:cubicBezTo>
                            <a:pt x="1609" y="622"/>
                            <a:pt x="1604" y="596"/>
                            <a:pt x="1591" y="575"/>
                          </a:cubicBezTo>
                          <a:close/>
                        </a:path>
                      </a:pathLst>
                    </a:custGeom>
                    <a:solidFill>
                      <a:srgbClr val="F7A028"/>
                    </a:solidFill>
                    <a:ln w="19050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087B9FD0-EF6E-4230-B280-1F2042F09DDD}"/>
                      </a:ext>
                    </a:extLst>
                  </p:cNvPr>
                  <p:cNvGrpSpPr/>
                  <p:nvPr/>
                </p:nvGrpSpPr>
                <p:grpSpPr>
                  <a:xfrm>
                    <a:off x="3166168" y="2442375"/>
                    <a:ext cx="265971" cy="166447"/>
                    <a:chOff x="3608372" y="2738608"/>
                    <a:chExt cx="246063" cy="153988"/>
                  </a:xfrm>
                </p:grpSpPr>
                <p:sp>
                  <p:nvSpPr>
                    <p:cNvPr id="29" name="Freeform 353">
                      <a:extLst>
                        <a:ext uri="{FF2B5EF4-FFF2-40B4-BE49-F238E27FC236}">
                          <a16:creationId xmlns:a16="http://schemas.microsoft.com/office/drawing/2014/main" id="{12A71103-2D0F-452B-A56D-8B2FAC11CE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08372" y="2738608"/>
                      <a:ext cx="246063" cy="153988"/>
                    </a:xfrm>
                    <a:custGeom>
                      <a:avLst/>
                      <a:gdLst>
                        <a:gd name="T0" fmla="*/ 155 w 155"/>
                        <a:gd name="T1" fmla="*/ 49 h 97"/>
                        <a:gd name="T2" fmla="*/ 155 w 155"/>
                        <a:gd name="T3" fmla="*/ 97 h 97"/>
                        <a:gd name="T4" fmla="*/ 0 w 155"/>
                        <a:gd name="T5" fmla="*/ 97 h 97"/>
                        <a:gd name="T6" fmla="*/ 0 w 155"/>
                        <a:gd name="T7" fmla="*/ 0 h 97"/>
                        <a:gd name="T8" fmla="*/ 155 w 155"/>
                        <a:gd name="T9" fmla="*/ 0 h 97"/>
                        <a:gd name="T10" fmla="*/ 155 w 155"/>
                        <a:gd name="T11" fmla="*/ 49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5" h="97">
                          <a:moveTo>
                            <a:pt x="155" y="49"/>
                          </a:moveTo>
                          <a:lnTo>
                            <a:pt x="155" y="97"/>
                          </a:lnTo>
                          <a:lnTo>
                            <a:pt x="0" y="97"/>
                          </a:lnTo>
                          <a:lnTo>
                            <a:pt x="0" y="0"/>
                          </a:lnTo>
                          <a:lnTo>
                            <a:pt x="155" y="0"/>
                          </a:lnTo>
                          <a:lnTo>
                            <a:pt x="155" y="49"/>
                          </a:lnTo>
                        </a:path>
                      </a:pathLst>
                    </a:custGeom>
                    <a:noFill/>
                    <a:ln w="15875" cap="rnd">
                      <a:solidFill>
                        <a:srgbClr val="474746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" name="Freeform 354">
                      <a:extLst>
                        <a:ext uri="{FF2B5EF4-FFF2-40B4-BE49-F238E27FC236}">
                          <a16:creationId xmlns:a16="http://schemas.microsoft.com/office/drawing/2014/main" id="{CBAFB45E-B893-43F4-A7AD-786E890E5F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08372" y="2738608"/>
                      <a:ext cx="246063" cy="74613"/>
                    </a:xfrm>
                    <a:custGeom>
                      <a:avLst/>
                      <a:gdLst>
                        <a:gd name="T0" fmla="*/ 0 w 155"/>
                        <a:gd name="T1" fmla="*/ 0 h 47"/>
                        <a:gd name="T2" fmla="*/ 78 w 155"/>
                        <a:gd name="T3" fmla="*/ 47 h 47"/>
                        <a:gd name="T4" fmla="*/ 155 w 155"/>
                        <a:gd name="T5" fmla="*/ 0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5" h="47">
                          <a:moveTo>
                            <a:pt x="0" y="0"/>
                          </a:moveTo>
                          <a:lnTo>
                            <a:pt x="78" y="47"/>
                          </a:lnTo>
                          <a:lnTo>
                            <a:pt x="155" y="0"/>
                          </a:lnTo>
                        </a:path>
                      </a:pathLst>
                    </a:custGeom>
                    <a:noFill/>
                    <a:ln w="15875" cap="rnd">
                      <a:solidFill>
                        <a:srgbClr val="474746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AE7A90C-314B-43A0-A8B9-7482E488C614}"/>
                  </a:ext>
                </a:extLst>
              </p:cNvPr>
              <p:cNvGrpSpPr/>
              <p:nvPr/>
            </p:nvGrpSpPr>
            <p:grpSpPr>
              <a:xfrm>
                <a:off x="4332915" y="1043810"/>
                <a:ext cx="2502434" cy="2502434"/>
                <a:chOff x="4332915" y="1043810"/>
                <a:chExt cx="2502434" cy="2502434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8A5581A-479E-4B9D-8044-D76BE13AD143}"/>
                    </a:ext>
                  </a:extLst>
                </p:cNvPr>
                <p:cNvSpPr/>
                <p:nvPr/>
              </p:nvSpPr>
              <p:spPr>
                <a:xfrm>
                  <a:off x="4332915" y="1043810"/>
                  <a:ext cx="2502434" cy="250243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4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C70AD98E-623A-4E04-B5FE-8A4230392BA2}"/>
                    </a:ext>
                  </a:extLst>
                </p:cNvPr>
                <p:cNvGrpSpPr/>
                <p:nvPr/>
              </p:nvGrpSpPr>
              <p:grpSpPr>
                <a:xfrm>
                  <a:off x="4996627" y="1966222"/>
                  <a:ext cx="1175008" cy="657609"/>
                  <a:chOff x="2975001" y="2301038"/>
                  <a:chExt cx="1084530" cy="606972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DC37B2DE-C19A-48A4-8614-EC17CB6096A4}"/>
                      </a:ext>
                    </a:extLst>
                  </p:cNvPr>
                  <p:cNvGrpSpPr/>
                  <p:nvPr/>
                </p:nvGrpSpPr>
                <p:grpSpPr>
                  <a:xfrm>
                    <a:off x="2975001" y="2301038"/>
                    <a:ext cx="1084530" cy="606972"/>
                    <a:chOff x="3039924" y="2211070"/>
                    <a:chExt cx="3064152" cy="1714895"/>
                  </a:xfrm>
                </p:grpSpPr>
                <p:sp>
                  <p:nvSpPr>
                    <p:cNvPr id="48" name="Freeform 5">
                      <a:extLst>
                        <a:ext uri="{FF2B5EF4-FFF2-40B4-BE49-F238E27FC236}">
                          <a16:creationId xmlns:a16="http://schemas.microsoft.com/office/drawing/2014/main" id="{461B5E83-BE66-4AF4-B7F8-EBCB30FDAB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68258" y="3441881"/>
                      <a:ext cx="1079258" cy="459071"/>
                    </a:xfrm>
                    <a:custGeom>
                      <a:avLst/>
                      <a:gdLst>
                        <a:gd name="T0" fmla="*/ 680 w 1079"/>
                        <a:gd name="T1" fmla="*/ 0 h 459"/>
                        <a:gd name="T2" fmla="*/ 419 w 1079"/>
                        <a:gd name="T3" fmla="*/ 0 h 459"/>
                        <a:gd name="T4" fmla="*/ 20 w 1079"/>
                        <a:gd name="T5" fmla="*/ 376 h 459"/>
                        <a:gd name="T6" fmla="*/ 12 w 1079"/>
                        <a:gd name="T7" fmla="*/ 459 h 459"/>
                        <a:gd name="T8" fmla="*/ 1078 w 1079"/>
                        <a:gd name="T9" fmla="*/ 459 h 459"/>
                        <a:gd name="T10" fmla="*/ 1058 w 1079"/>
                        <a:gd name="T11" fmla="*/ 375 h 459"/>
                        <a:gd name="T12" fmla="*/ 680 w 1079"/>
                        <a:gd name="T13" fmla="*/ 0 h 4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79" h="459">
                          <a:moveTo>
                            <a:pt x="680" y="0"/>
                          </a:moveTo>
                          <a:cubicBezTo>
                            <a:pt x="419" y="0"/>
                            <a:pt x="419" y="0"/>
                            <a:pt x="419" y="0"/>
                          </a:cubicBezTo>
                          <a:cubicBezTo>
                            <a:pt x="419" y="84"/>
                            <a:pt x="342" y="353"/>
                            <a:pt x="20" y="376"/>
                          </a:cubicBezTo>
                          <a:cubicBezTo>
                            <a:pt x="0" y="378"/>
                            <a:pt x="12" y="459"/>
                            <a:pt x="12" y="459"/>
                          </a:cubicBezTo>
                          <a:cubicBezTo>
                            <a:pt x="1078" y="459"/>
                            <a:pt x="1078" y="459"/>
                            <a:pt x="1078" y="459"/>
                          </a:cubicBezTo>
                          <a:cubicBezTo>
                            <a:pt x="1078" y="459"/>
                            <a:pt x="1079" y="374"/>
                            <a:pt x="1058" y="375"/>
                          </a:cubicBezTo>
                          <a:cubicBezTo>
                            <a:pt x="742" y="387"/>
                            <a:pt x="681" y="83"/>
                            <a:pt x="680" y="0"/>
                          </a:cubicBez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9" name="Freeform 6">
                      <a:extLst>
                        <a:ext uri="{FF2B5EF4-FFF2-40B4-BE49-F238E27FC236}">
                          <a16:creationId xmlns:a16="http://schemas.microsoft.com/office/drawing/2014/main" id="{A8505393-8FE2-4031-B182-6B59996091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45917" y="2211070"/>
                      <a:ext cx="2168081" cy="1394870"/>
                    </a:xfrm>
                    <a:custGeom>
                      <a:avLst/>
                      <a:gdLst>
                        <a:gd name="T0" fmla="*/ 2168 w 2168"/>
                        <a:gd name="T1" fmla="*/ 1350 h 1394"/>
                        <a:gd name="T2" fmla="*/ 2124 w 2168"/>
                        <a:gd name="T3" fmla="*/ 1394 h 1394"/>
                        <a:gd name="T4" fmla="*/ 44 w 2168"/>
                        <a:gd name="T5" fmla="*/ 1394 h 1394"/>
                        <a:gd name="T6" fmla="*/ 0 w 2168"/>
                        <a:gd name="T7" fmla="*/ 1350 h 1394"/>
                        <a:gd name="T8" fmla="*/ 0 w 2168"/>
                        <a:gd name="T9" fmla="*/ 44 h 1394"/>
                        <a:gd name="T10" fmla="*/ 44 w 2168"/>
                        <a:gd name="T11" fmla="*/ 0 h 1394"/>
                        <a:gd name="T12" fmla="*/ 2124 w 2168"/>
                        <a:gd name="T13" fmla="*/ 0 h 1394"/>
                        <a:gd name="T14" fmla="*/ 2168 w 2168"/>
                        <a:gd name="T15" fmla="*/ 44 h 1394"/>
                        <a:gd name="T16" fmla="*/ 2168 w 2168"/>
                        <a:gd name="T17" fmla="*/ 1350 h 13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168" h="1394">
                          <a:moveTo>
                            <a:pt x="2168" y="1350"/>
                          </a:moveTo>
                          <a:cubicBezTo>
                            <a:pt x="2168" y="1374"/>
                            <a:pt x="2148" y="1394"/>
                            <a:pt x="2124" y="1394"/>
                          </a:cubicBezTo>
                          <a:cubicBezTo>
                            <a:pt x="44" y="1394"/>
                            <a:pt x="44" y="1394"/>
                            <a:pt x="44" y="1394"/>
                          </a:cubicBezTo>
                          <a:cubicBezTo>
                            <a:pt x="20" y="1394"/>
                            <a:pt x="0" y="1374"/>
                            <a:pt x="0" y="1350"/>
                          </a:cubicBezTo>
                          <a:cubicBezTo>
                            <a:pt x="0" y="44"/>
                            <a:pt x="0" y="44"/>
                            <a:pt x="0" y="44"/>
                          </a:cubicBezTo>
                          <a:cubicBezTo>
                            <a:pt x="0" y="20"/>
                            <a:pt x="20" y="0"/>
                            <a:pt x="44" y="0"/>
                          </a:cubicBezTo>
                          <a:cubicBezTo>
                            <a:pt x="2124" y="0"/>
                            <a:pt x="2124" y="0"/>
                            <a:pt x="2124" y="0"/>
                          </a:cubicBezTo>
                          <a:cubicBezTo>
                            <a:pt x="2148" y="0"/>
                            <a:pt x="2168" y="20"/>
                            <a:pt x="2168" y="44"/>
                          </a:cubicBezTo>
                          <a:lnTo>
                            <a:pt x="2168" y="1350"/>
                          </a:ln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15875">
                      <a:solidFill>
                        <a:srgbClr val="474746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0" name="Freeform 7">
                      <a:extLst>
                        <a:ext uri="{FF2B5EF4-FFF2-40B4-BE49-F238E27FC236}">
                          <a16:creationId xmlns:a16="http://schemas.microsoft.com/office/drawing/2014/main" id="{8E691947-A23D-445F-864C-180BCC1081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332286" y="2314802"/>
                      <a:ext cx="1984600" cy="1122664"/>
                    </a:xfrm>
                    <a:custGeom>
                      <a:avLst/>
                      <a:gdLst>
                        <a:gd name="T0" fmla="*/ 2000 w 2000"/>
                        <a:gd name="T1" fmla="*/ 1098 h 1122"/>
                        <a:gd name="T2" fmla="*/ 1976 w 2000"/>
                        <a:gd name="T3" fmla="*/ 1122 h 1122"/>
                        <a:gd name="T4" fmla="*/ 24 w 2000"/>
                        <a:gd name="T5" fmla="*/ 1122 h 1122"/>
                        <a:gd name="T6" fmla="*/ 0 w 2000"/>
                        <a:gd name="T7" fmla="*/ 1098 h 1122"/>
                        <a:gd name="T8" fmla="*/ 0 w 2000"/>
                        <a:gd name="T9" fmla="*/ 24 h 1122"/>
                        <a:gd name="T10" fmla="*/ 24 w 2000"/>
                        <a:gd name="T11" fmla="*/ 0 h 1122"/>
                        <a:gd name="T12" fmla="*/ 1976 w 2000"/>
                        <a:gd name="T13" fmla="*/ 0 h 1122"/>
                        <a:gd name="T14" fmla="*/ 2000 w 2000"/>
                        <a:gd name="T15" fmla="*/ 24 h 1122"/>
                        <a:gd name="T16" fmla="*/ 2000 w 2000"/>
                        <a:gd name="T17" fmla="*/ 1098 h 11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00" h="1122">
                          <a:moveTo>
                            <a:pt x="2000" y="1098"/>
                          </a:moveTo>
                          <a:cubicBezTo>
                            <a:pt x="2000" y="1111"/>
                            <a:pt x="1989" y="1122"/>
                            <a:pt x="1976" y="1122"/>
                          </a:cubicBezTo>
                          <a:cubicBezTo>
                            <a:pt x="24" y="1122"/>
                            <a:pt x="24" y="1122"/>
                            <a:pt x="24" y="1122"/>
                          </a:cubicBezTo>
                          <a:cubicBezTo>
                            <a:pt x="11" y="1122"/>
                            <a:pt x="0" y="1111"/>
                            <a:pt x="0" y="1098"/>
                          </a:cubicBezTo>
                          <a:cubicBezTo>
                            <a:pt x="0" y="24"/>
                            <a:pt x="0" y="24"/>
                            <a:pt x="0" y="24"/>
                          </a:cubicBezTo>
                          <a:cubicBezTo>
                            <a:pt x="0" y="10"/>
                            <a:pt x="11" y="0"/>
                            <a:pt x="24" y="0"/>
                          </a:cubicBezTo>
                          <a:cubicBezTo>
                            <a:pt x="1976" y="0"/>
                            <a:pt x="1976" y="0"/>
                            <a:pt x="1976" y="0"/>
                          </a:cubicBezTo>
                          <a:cubicBezTo>
                            <a:pt x="1989" y="0"/>
                            <a:pt x="2000" y="10"/>
                            <a:pt x="2000" y="24"/>
                          </a:cubicBezTo>
                          <a:lnTo>
                            <a:pt x="2000" y="1098"/>
                          </a:ln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1" name="Freeform 8">
                      <a:extLst>
                        <a:ext uri="{FF2B5EF4-FFF2-40B4-BE49-F238E27FC236}">
                          <a16:creationId xmlns:a16="http://schemas.microsoft.com/office/drawing/2014/main" id="{FCF8FFA0-4EBE-431E-B6EB-5AE57FDA3D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33214" y="3591961"/>
                      <a:ext cx="264849" cy="296483"/>
                    </a:xfrm>
                    <a:custGeom>
                      <a:avLst/>
                      <a:gdLst>
                        <a:gd name="T0" fmla="*/ 0 w 360"/>
                        <a:gd name="T1" fmla="*/ 403 h 403"/>
                        <a:gd name="T2" fmla="*/ 360 w 360"/>
                        <a:gd name="T3" fmla="*/ 305 h 403"/>
                        <a:gd name="T4" fmla="*/ 360 w 360"/>
                        <a:gd name="T5" fmla="*/ 0 h 403"/>
                        <a:gd name="T6" fmla="*/ 114 w 360"/>
                        <a:gd name="T7" fmla="*/ 24 h 403"/>
                        <a:gd name="T8" fmla="*/ 0 w 360"/>
                        <a:gd name="T9" fmla="*/ 403 h 4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60" h="403">
                          <a:moveTo>
                            <a:pt x="0" y="403"/>
                          </a:moveTo>
                          <a:lnTo>
                            <a:pt x="360" y="305"/>
                          </a:lnTo>
                          <a:lnTo>
                            <a:pt x="360" y="0"/>
                          </a:lnTo>
                          <a:lnTo>
                            <a:pt x="114" y="24"/>
                          </a:lnTo>
                          <a:lnTo>
                            <a:pt x="0" y="403"/>
                          </a:lnTo>
                          <a:close/>
                        </a:path>
                      </a:pathLst>
                    </a:custGeom>
                    <a:solidFill>
                      <a:srgbClr val="999A98"/>
                    </a:solidFill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2" name="Freeform 9">
                      <a:extLst>
                        <a:ext uri="{FF2B5EF4-FFF2-40B4-BE49-F238E27FC236}">
                          <a16:creationId xmlns:a16="http://schemas.microsoft.com/office/drawing/2014/main" id="{664DC20A-2FD0-4F04-B763-BC3065C39B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291138" y="3662588"/>
                      <a:ext cx="296483" cy="243514"/>
                    </a:xfrm>
                    <a:custGeom>
                      <a:avLst/>
                      <a:gdLst>
                        <a:gd name="T0" fmla="*/ 403 w 403"/>
                        <a:gd name="T1" fmla="*/ 331 h 331"/>
                        <a:gd name="T2" fmla="*/ 44 w 403"/>
                        <a:gd name="T3" fmla="*/ 258 h 331"/>
                        <a:gd name="T4" fmla="*/ 0 w 403"/>
                        <a:gd name="T5" fmla="*/ 7 h 331"/>
                        <a:gd name="T6" fmla="*/ 345 w 403"/>
                        <a:gd name="T7" fmla="*/ 0 h 331"/>
                        <a:gd name="T8" fmla="*/ 403 w 403"/>
                        <a:gd name="T9" fmla="*/ 331 h 3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03" h="331">
                          <a:moveTo>
                            <a:pt x="403" y="331"/>
                          </a:moveTo>
                          <a:lnTo>
                            <a:pt x="44" y="258"/>
                          </a:lnTo>
                          <a:lnTo>
                            <a:pt x="0" y="7"/>
                          </a:lnTo>
                          <a:lnTo>
                            <a:pt x="345" y="0"/>
                          </a:lnTo>
                          <a:lnTo>
                            <a:pt x="403" y="331"/>
                          </a:lnTo>
                          <a:close/>
                        </a:path>
                      </a:pathLst>
                    </a:custGeom>
                    <a:solidFill>
                      <a:srgbClr val="999A98"/>
                    </a:solidFill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8A66F67D-FAA5-40DF-BBE8-E6F9DDAA4A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9924" y="3900952"/>
                      <a:ext cx="3064152" cy="25013"/>
                    </a:xfrm>
                    <a:prstGeom prst="rect">
                      <a:avLst/>
                    </a:prstGeom>
                    <a:solidFill>
                      <a:srgbClr val="47474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4" name="Freeform 12">
                      <a:extLst>
                        <a:ext uri="{FF2B5EF4-FFF2-40B4-BE49-F238E27FC236}">
                          <a16:creationId xmlns:a16="http://schemas.microsoft.com/office/drawing/2014/main" id="{3A356631-15BA-4CE8-851D-B02E5DBF6D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79043" y="2432513"/>
                      <a:ext cx="466428" cy="747462"/>
                    </a:xfrm>
                    <a:custGeom>
                      <a:avLst/>
                      <a:gdLst>
                        <a:gd name="T0" fmla="*/ 466 w 466"/>
                        <a:gd name="T1" fmla="*/ 329 h 747"/>
                        <a:gd name="T2" fmla="*/ 306 w 466"/>
                        <a:gd name="T3" fmla="*/ 22 h 747"/>
                        <a:gd name="T4" fmla="*/ 131 w 466"/>
                        <a:gd name="T5" fmla="*/ 42 h 747"/>
                        <a:gd name="T6" fmla="*/ 5 w 466"/>
                        <a:gd name="T7" fmla="*/ 329 h 747"/>
                        <a:gd name="T8" fmla="*/ 112 w 466"/>
                        <a:gd name="T9" fmla="*/ 596 h 747"/>
                        <a:gd name="T10" fmla="*/ 131 w 466"/>
                        <a:gd name="T11" fmla="*/ 747 h 747"/>
                        <a:gd name="T12" fmla="*/ 350 w 466"/>
                        <a:gd name="T13" fmla="*/ 747 h 747"/>
                        <a:gd name="T14" fmla="*/ 364 w 466"/>
                        <a:gd name="T15" fmla="*/ 595 h 747"/>
                        <a:gd name="T16" fmla="*/ 466 w 466"/>
                        <a:gd name="T17" fmla="*/ 329 h 7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66" h="747">
                          <a:moveTo>
                            <a:pt x="466" y="329"/>
                          </a:moveTo>
                          <a:cubicBezTo>
                            <a:pt x="466" y="158"/>
                            <a:pt x="466" y="105"/>
                            <a:pt x="306" y="22"/>
                          </a:cubicBezTo>
                          <a:cubicBezTo>
                            <a:pt x="271" y="0"/>
                            <a:pt x="153" y="14"/>
                            <a:pt x="131" y="42"/>
                          </a:cubicBezTo>
                          <a:cubicBezTo>
                            <a:pt x="1" y="111"/>
                            <a:pt x="0" y="152"/>
                            <a:pt x="5" y="329"/>
                          </a:cubicBezTo>
                          <a:cubicBezTo>
                            <a:pt x="5" y="428"/>
                            <a:pt x="78" y="517"/>
                            <a:pt x="112" y="596"/>
                          </a:cubicBezTo>
                          <a:cubicBezTo>
                            <a:pt x="129" y="635"/>
                            <a:pt x="131" y="747"/>
                            <a:pt x="131" y="747"/>
                          </a:cubicBezTo>
                          <a:cubicBezTo>
                            <a:pt x="350" y="747"/>
                            <a:pt x="350" y="747"/>
                            <a:pt x="350" y="747"/>
                          </a:cubicBezTo>
                          <a:cubicBezTo>
                            <a:pt x="350" y="747"/>
                            <a:pt x="348" y="636"/>
                            <a:pt x="364" y="595"/>
                          </a:cubicBezTo>
                          <a:cubicBezTo>
                            <a:pt x="396" y="518"/>
                            <a:pt x="466" y="424"/>
                            <a:pt x="466" y="329"/>
                          </a:cubicBezTo>
                          <a:close/>
                        </a:path>
                      </a:pathLst>
                    </a:custGeom>
                    <a:noFill/>
                    <a:ln w="1587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5" name="Freeform 13">
                      <a:extLst>
                        <a:ext uri="{FF2B5EF4-FFF2-40B4-BE49-F238E27FC236}">
                          <a16:creationId xmlns:a16="http://schemas.microsoft.com/office/drawing/2014/main" id="{A9671FAA-EB38-4E79-AEAF-BE143B13EF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32229" y="2661313"/>
                      <a:ext cx="42670" cy="150817"/>
                    </a:xfrm>
                    <a:custGeom>
                      <a:avLst/>
                      <a:gdLst>
                        <a:gd name="T0" fmla="*/ 38 w 43"/>
                        <a:gd name="T1" fmla="*/ 77 h 151"/>
                        <a:gd name="T2" fmla="*/ 14 w 43"/>
                        <a:gd name="T3" fmla="*/ 150 h 151"/>
                        <a:gd name="T4" fmla="*/ 5 w 43"/>
                        <a:gd name="T5" fmla="*/ 74 h 151"/>
                        <a:gd name="T6" fmla="*/ 30 w 43"/>
                        <a:gd name="T7" fmla="*/ 1 h 151"/>
                        <a:gd name="T8" fmla="*/ 38 w 43"/>
                        <a:gd name="T9" fmla="*/ 77 h 1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3" h="151">
                          <a:moveTo>
                            <a:pt x="38" y="77"/>
                          </a:moveTo>
                          <a:cubicBezTo>
                            <a:pt x="34" y="118"/>
                            <a:pt x="23" y="151"/>
                            <a:pt x="14" y="150"/>
                          </a:cubicBezTo>
                          <a:cubicBezTo>
                            <a:pt x="4" y="149"/>
                            <a:pt x="0" y="115"/>
                            <a:pt x="5" y="74"/>
                          </a:cubicBezTo>
                          <a:cubicBezTo>
                            <a:pt x="9" y="33"/>
                            <a:pt x="20" y="0"/>
                            <a:pt x="30" y="1"/>
                          </a:cubicBezTo>
                          <a:cubicBezTo>
                            <a:pt x="39" y="2"/>
                            <a:pt x="43" y="36"/>
                            <a:pt x="38" y="77"/>
                          </a:cubicBez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6" name="Freeform 14">
                      <a:extLst>
                        <a:ext uri="{FF2B5EF4-FFF2-40B4-BE49-F238E27FC236}">
                          <a16:creationId xmlns:a16="http://schemas.microsoft.com/office/drawing/2014/main" id="{CA783888-2ACA-4644-8873-6415999229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47408" y="2677498"/>
                      <a:ext cx="47820" cy="150817"/>
                    </a:xfrm>
                    <a:custGeom>
                      <a:avLst/>
                      <a:gdLst>
                        <a:gd name="T0" fmla="*/ 41 w 48"/>
                        <a:gd name="T1" fmla="*/ 72 h 151"/>
                        <a:gd name="T2" fmla="*/ 37 w 48"/>
                        <a:gd name="T3" fmla="*/ 149 h 151"/>
                        <a:gd name="T4" fmla="*/ 7 w 48"/>
                        <a:gd name="T5" fmla="*/ 78 h 151"/>
                        <a:gd name="T6" fmla="*/ 11 w 48"/>
                        <a:gd name="T7" fmla="*/ 2 h 151"/>
                        <a:gd name="T8" fmla="*/ 41 w 48"/>
                        <a:gd name="T9" fmla="*/ 72 h 1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8" h="151">
                          <a:moveTo>
                            <a:pt x="41" y="72"/>
                          </a:moveTo>
                          <a:cubicBezTo>
                            <a:pt x="48" y="113"/>
                            <a:pt x="46" y="147"/>
                            <a:pt x="37" y="149"/>
                          </a:cubicBezTo>
                          <a:cubicBezTo>
                            <a:pt x="28" y="151"/>
                            <a:pt x="14" y="119"/>
                            <a:pt x="7" y="78"/>
                          </a:cubicBezTo>
                          <a:cubicBezTo>
                            <a:pt x="0" y="38"/>
                            <a:pt x="2" y="3"/>
                            <a:pt x="11" y="2"/>
                          </a:cubicBezTo>
                          <a:cubicBezTo>
                            <a:pt x="20" y="0"/>
                            <a:pt x="33" y="32"/>
                            <a:pt x="41" y="72"/>
                          </a:cubicBezTo>
                          <a:close/>
                        </a:path>
                      </a:pathLst>
                    </a:custGeom>
                    <a:noFill/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7" name="Freeform 15">
                      <a:extLst>
                        <a:ext uri="{FF2B5EF4-FFF2-40B4-BE49-F238E27FC236}">
                          <a16:creationId xmlns:a16="http://schemas.microsoft.com/office/drawing/2014/main" id="{E3A8381B-5E8C-4EFB-ABE3-2BC41A4362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64329" y="2432513"/>
                      <a:ext cx="481142" cy="562068"/>
                    </a:xfrm>
                    <a:custGeom>
                      <a:avLst/>
                      <a:gdLst>
                        <a:gd name="T0" fmla="*/ 321 w 481"/>
                        <a:gd name="T1" fmla="*/ 22 h 562"/>
                        <a:gd name="T2" fmla="*/ 142 w 481"/>
                        <a:gd name="T3" fmla="*/ 38 h 562"/>
                        <a:gd name="T4" fmla="*/ 16 w 481"/>
                        <a:gd name="T5" fmla="*/ 315 h 562"/>
                        <a:gd name="T6" fmla="*/ 45 w 481"/>
                        <a:gd name="T7" fmla="*/ 400 h 562"/>
                        <a:gd name="T8" fmla="*/ 114 w 481"/>
                        <a:gd name="T9" fmla="*/ 522 h 562"/>
                        <a:gd name="T10" fmla="*/ 157 w 481"/>
                        <a:gd name="T11" fmla="*/ 538 h 562"/>
                        <a:gd name="T12" fmla="*/ 181 w 481"/>
                        <a:gd name="T13" fmla="*/ 484 h 562"/>
                        <a:gd name="T14" fmla="*/ 181 w 481"/>
                        <a:gd name="T15" fmla="*/ 546 h 562"/>
                        <a:gd name="T16" fmla="*/ 230 w 481"/>
                        <a:gd name="T17" fmla="*/ 556 h 562"/>
                        <a:gd name="T18" fmla="*/ 236 w 481"/>
                        <a:gd name="T19" fmla="*/ 534 h 562"/>
                        <a:gd name="T20" fmla="*/ 271 w 481"/>
                        <a:gd name="T21" fmla="*/ 560 h 562"/>
                        <a:gd name="T22" fmla="*/ 296 w 481"/>
                        <a:gd name="T23" fmla="*/ 560 h 562"/>
                        <a:gd name="T24" fmla="*/ 304 w 481"/>
                        <a:gd name="T25" fmla="*/ 560 h 562"/>
                        <a:gd name="T26" fmla="*/ 320 w 481"/>
                        <a:gd name="T27" fmla="*/ 496 h 562"/>
                        <a:gd name="T28" fmla="*/ 342 w 481"/>
                        <a:gd name="T29" fmla="*/ 559 h 562"/>
                        <a:gd name="T30" fmla="*/ 379 w 481"/>
                        <a:gd name="T31" fmla="*/ 528 h 562"/>
                        <a:gd name="T32" fmla="*/ 459 w 481"/>
                        <a:gd name="T33" fmla="*/ 394 h 562"/>
                        <a:gd name="T34" fmla="*/ 481 w 481"/>
                        <a:gd name="T35" fmla="*/ 306 h 562"/>
                        <a:gd name="T36" fmla="*/ 321 w 481"/>
                        <a:gd name="T37" fmla="*/ 22 h 5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481" h="562">
                          <a:moveTo>
                            <a:pt x="321" y="22"/>
                          </a:moveTo>
                          <a:cubicBezTo>
                            <a:pt x="286" y="0"/>
                            <a:pt x="164" y="10"/>
                            <a:pt x="142" y="38"/>
                          </a:cubicBezTo>
                          <a:cubicBezTo>
                            <a:pt x="12" y="107"/>
                            <a:pt x="0" y="141"/>
                            <a:pt x="16" y="315"/>
                          </a:cubicBezTo>
                          <a:cubicBezTo>
                            <a:pt x="18" y="339"/>
                            <a:pt x="38" y="377"/>
                            <a:pt x="45" y="400"/>
                          </a:cubicBezTo>
                          <a:cubicBezTo>
                            <a:pt x="61" y="451"/>
                            <a:pt x="81" y="483"/>
                            <a:pt x="114" y="522"/>
                          </a:cubicBezTo>
                          <a:cubicBezTo>
                            <a:pt x="130" y="528"/>
                            <a:pt x="144" y="534"/>
                            <a:pt x="157" y="538"/>
                          </a:cubicBezTo>
                          <a:cubicBezTo>
                            <a:pt x="181" y="484"/>
                            <a:pt x="181" y="484"/>
                            <a:pt x="181" y="484"/>
                          </a:cubicBezTo>
                          <a:cubicBezTo>
                            <a:pt x="181" y="546"/>
                            <a:pt x="181" y="546"/>
                            <a:pt x="181" y="546"/>
                          </a:cubicBezTo>
                          <a:cubicBezTo>
                            <a:pt x="196" y="551"/>
                            <a:pt x="214" y="554"/>
                            <a:pt x="230" y="556"/>
                          </a:cubicBezTo>
                          <a:cubicBezTo>
                            <a:pt x="236" y="534"/>
                            <a:pt x="236" y="534"/>
                            <a:pt x="236" y="534"/>
                          </a:cubicBezTo>
                          <a:cubicBezTo>
                            <a:pt x="271" y="560"/>
                            <a:pt x="271" y="560"/>
                            <a:pt x="271" y="560"/>
                          </a:cubicBezTo>
                          <a:cubicBezTo>
                            <a:pt x="293" y="562"/>
                            <a:pt x="289" y="560"/>
                            <a:pt x="296" y="560"/>
                          </a:cubicBezTo>
                          <a:cubicBezTo>
                            <a:pt x="299" y="560"/>
                            <a:pt x="301" y="560"/>
                            <a:pt x="304" y="560"/>
                          </a:cubicBezTo>
                          <a:cubicBezTo>
                            <a:pt x="320" y="496"/>
                            <a:pt x="320" y="496"/>
                            <a:pt x="320" y="496"/>
                          </a:cubicBezTo>
                          <a:cubicBezTo>
                            <a:pt x="342" y="559"/>
                            <a:pt x="342" y="559"/>
                            <a:pt x="342" y="559"/>
                          </a:cubicBezTo>
                          <a:cubicBezTo>
                            <a:pt x="360" y="558"/>
                            <a:pt x="330" y="553"/>
                            <a:pt x="379" y="528"/>
                          </a:cubicBezTo>
                          <a:cubicBezTo>
                            <a:pt x="410" y="489"/>
                            <a:pt x="446" y="444"/>
                            <a:pt x="459" y="394"/>
                          </a:cubicBezTo>
                          <a:cubicBezTo>
                            <a:pt x="464" y="374"/>
                            <a:pt x="481" y="327"/>
                            <a:pt x="481" y="306"/>
                          </a:cubicBezTo>
                          <a:cubicBezTo>
                            <a:pt x="481" y="135"/>
                            <a:pt x="481" y="105"/>
                            <a:pt x="321" y="22"/>
                          </a:cubicBezTo>
                          <a:close/>
                        </a:path>
                      </a:pathLst>
                    </a:custGeom>
                    <a:solidFill>
                      <a:srgbClr val="474746"/>
                    </a:solidFill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8" name="Freeform 16">
                      <a:extLst>
                        <a:ext uri="{FF2B5EF4-FFF2-40B4-BE49-F238E27FC236}">
                          <a16:creationId xmlns:a16="http://schemas.microsoft.com/office/drawing/2014/main" id="{56A6F903-F2EE-474E-9006-6186AE8408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704056" y="3041665"/>
                      <a:ext cx="442150" cy="144195"/>
                    </a:xfrm>
                    <a:custGeom>
                      <a:avLst/>
                      <a:gdLst>
                        <a:gd name="T0" fmla="*/ 412 w 442"/>
                        <a:gd name="T1" fmla="*/ 144 h 144"/>
                        <a:gd name="T2" fmla="*/ 30 w 442"/>
                        <a:gd name="T3" fmla="*/ 144 h 144"/>
                        <a:gd name="T4" fmla="*/ 30 w 442"/>
                        <a:gd name="T5" fmla="*/ 11 h 144"/>
                        <a:gd name="T6" fmla="*/ 412 w 442"/>
                        <a:gd name="T7" fmla="*/ 11 h 144"/>
                        <a:gd name="T8" fmla="*/ 412 w 442"/>
                        <a:gd name="T9" fmla="*/ 144 h 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42" h="144">
                          <a:moveTo>
                            <a:pt x="412" y="144"/>
                          </a:moveTo>
                          <a:cubicBezTo>
                            <a:pt x="30" y="144"/>
                            <a:pt x="30" y="144"/>
                            <a:pt x="30" y="144"/>
                          </a:cubicBezTo>
                          <a:cubicBezTo>
                            <a:pt x="30" y="144"/>
                            <a:pt x="0" y="35"/>
                            <a:pt x="30" y="11"/>
                          </a:cubicBezTo>
                          <a:cubicBezTo>
                            <a:pt x="105" y="0"/>
                            <a:pt x="345" y="8"/>
                            <a:pt x="412" y="11"/>
                          </a:cubicBezTo>
                          <a:cubicBezTo>
                            <a:pt x="442" y="35"/>
                            <a:pt x="412" y="144"/>
                            <a:pt x="412" y="144"/>
                          </a:cubicBezTo>
                          <a:close/>
                        </a:path>
                      </a:pathLst>
                    </a:custGeom>
                    <a:solidFill>
                      <a:srgbClr val="F7A028"/>
                    </a:solidFill>
                    <a:ln w="22225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59" name="Freeform 22">
                      <a:extLst>
                        <a:ext uri="{FF2B5EF4-FFF2-40B4-BE49-F238E27FC236}">
                          <a16:creationId xmlns:a16="http://schemas.microsoft.com/office/drawing/2014/main" id="{575FFFF5-724F-4A8C-847A-7C52582189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05940" y="3155697"/>
                      <a:ext cx="1609691" cy="762911"/>
                    </a:xfrm>
                    <a:custGeom>
                      <a:avLst/>
                      <a:gdLst>
                        <a:gd name="T0" fmla="*/ 1591 w 1609"/>
                        <a:gd name="T1" fmla="*/ 575 h 772"/>
                        <a:gd name="T2" fmla="*/ 1307 w 1609"/>
                        <a:gd name="T3" fmla="*/ 104 h 772"/>
                        <a:gd name="T4" fmla="*/ 1278 w 1609"/>
                        <a:gd name="T5" fmla="*/ 71 h 772"/>
                        <a:gd name="T6" fmla="*/ 827 w 1609"/>
                        <a:gd name="T7" fmla="*/ 0 h 772"/>
                        <a:gd name="T8" fmla="*/ 366 w 1609"/>
                        <a:gd name="T9" fmla="*/ 79 h 772"/>
                        <a:gd name="T10" fmla="*/ 17 w 1609"/>
                        <a:gd name="T11" fmla="*/ 579 h 772"/>
                        <a:gd name="T12" fmla="*/ 4 w 1609"/>
                        <a:gd name="T13" fmla="*/ 639 h 772"/>
                        <a:gd name="T14" fmla="*/ 38 w 1609"/>
                        <a:gd name="T15" fmla="*/ 691 h 772"/>
                        <a:gd name="T16" fmla="*/ 77 w 1609"/>
                        <a:gd name="T17" fmla="*/ 718 h 772"/>
                        <a:gd name="T18" fmla="*/ 150 w 1609"/>
                        <a:gd name="T19" fmla="*/ 734 h 772"/>
                        <a:gd name="T20" fmla="*/ 212 w 1609"/>
                        <a:gd name="T21" fmla="*/ 693 h 772"/>
                        <a:gd name="T22" fmla="*/ 376 w 1609"/>
                        <a:gd name="T23" fmla="*/ 456 h 772"/>
                        <a:gd name="T24" fmla="*/ 413 w 1609"/>
                        <a:gd name="T25" fmla="*/ 757 h 772"/>
                        <a:gd name="T26" fmla="*/ 1211 w 1609"/>
                        <a:gd name="T27" fmla="*/ 757 h 772"/>
                        <a:gd name="T28" fmla="*/ 1211 w 1609"/>
                        <a:gd name="T29" fmla="*/ 772 h 772"/>
                        <a:gd name="T30" fmla="*/ 1257 w 1609"/>
                        <a:gd name="T31" fmla="*/ 458 h 772"/>
                        <a:gd name="T32" fmla="*/ 1406 w 1609"/>
                        <a:gd name="T33" fmla="*/ 706 h 772"/>
                        <a:gd name="T34" fmla="*/ 1456 w 1609"/>
                        <a:gd name="T35" fmla="*/ 742 h 772"/>
                        <a:gd name="T36" fmla="*/ 1517 w 1609"/>
                        <a:gd name="T37" fmla="*/ 733 h 772"/>
                        <a:gd name="T38" fmla="*/ 1558 w 1609"/>
                        <a:gd name="T39" fmla="*/ 708 h 772"/>
                        <a:gd name="T40" fmla="*/ 1602 w 1609"/>
                        <a:gd name="T41" fmla="*/ 649 h 772"/>
                        <a:gd name="T42" fmla="*/ 1591 w 1609"/>
                        <a:gd name="T43" fmla="*/ 575 h 77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609" h="772">
                          <a:moveTo>
                            <a:pt x="1591" y="575"/>
                          </a:moveTo>
                          <a:cubicBezTo>
                            <a:pt x="1307" y="104"/>
                            <a:pt x="1307" y="104"/>
                            <a:pt x="1307" y="104"/>
                          </a:cubicBezTo>
                          <a:cubicBezTo>
                            <a:pt x="1306" y="98"/>
                            <a:pt x="1278" y="71"/>
                            <a:pt x="1278" y="71"/>
                          </a:cubicBezTo>
                          <a:cubicBezTo>
                            <a:pt x="1209" y="30"/>
                            <a:pt x="1033" y="0"/>
                            <a:pt x="827" y="0"/>
                          </a:cubicBezTo>
                          <a:cubicBezTo>
                            <a:pt x="609" y="0"/>
                            <a:pt x="425" y="33"/>
                            <a:pt x="366" y="79"/>
                          </a:cubicBezTo>
                          <a:cubicBezTo>
                            <a:pt x="17" y="579"/>
                            <a:pt x="17" y="579"/>
                            <a:pt x="17" y="579"/>
                          </a:cubicBezTo>
                          <a:cubicBezTo>
                            <a:pt x="5" y="596"/>
                            <a:pt x="0" y="617"/>
                            <a:pt x="4" y="639"/>
                          </a:cubicBezTo>
                          <a:cubicBezTo>
                            <a:pt x="8" y="661"/>
                            <a:pt x="21" y="679"/>
                            <a:pt x="38" y="691"/>
                          </a:cubicBezTo>
                          <a:cubicBezTo>
                            <a:pt x="77" y="718"/>
                            <a:pt x="77" y="718"/>
                            <a:pt x="77" y="718"/>
                          </a:cubicBezTo>
                          <a:cubicBezTo>
                            <a:pt x="98" y="732"/>
                            <a:pt x="123" y="738"/>
                            <a:pt x="150" y="734"/>
                          </a:cubicBezTo>
                          <a:cubicBezTo>
                            <a:pt x="176" y="729"/>
                            <a:pt x="198" y="714"/>
                            <a:pt x="212" y="693"/>
                          </a:cubicBezTo>
                          <a:cubicBezTo>
                            <a:pt x="376" y="456"/>
                            <a:pt x="376" y="456"/>
                            <a:pt x="376" y="456"/>
                          </a:cubicBezTo>
                          <a:cubicBezTo>
                            <a:pt x="413" y="757"/>
                            <a:pt x="413" y="757"/>
                            <a:pt x="413" y="757"/>
                          </a:cubicBezTo>
                          <a:cubicBezTo>
                            <a:pt x="1211" y="757"/>
                            <a:pt x="1211" y="757"/>
                            <a:pt x="1211" y="757"/>
                          </a:cubicBezTo>
                          <a:cubicBezTo>
                            <a:pt x="1211" y="772"/>
                            <a:pt x="1211" y="772"/>
                            <a:pt x="1211" y="772"/>
                          </a:cubicBezTo>
                          <a:cubicBezTo>
                            <a:pt x="1257" y="458"/>
                            <a:pt x="1257" y="458"/>
                            <a:pt x="1257" y="458"/>
                          </a:cubicBezTo>
                          <a:cubicBezTo>
                            <a:pt x="1406" y="706"/>
                            <a:pt x="1406" y="706"/>
                            <a:pt x="1406" y="706"/>
                          </a:cubicBezTo>
                          <a:cubicBezTo>
                            <a:pt x="1417" y="723"/>
                            <a:pt x="1434" y="737"/>
                            <a:pt x="1456" y="742"/>
                          </a:cubicBezTo>
                          <a:cubicBezTo>
                            <a:pt x="1477" y="748"/>
                            <a:pt x="1499" y="744"/>
                            <a:pt x="1517" y="733"/>
                          </a:cubicBezTo>
                          <a:cubicBezTo>
                            <a:pt x="1558" y="708"/>
                            <a:pt x="1558" y="708"/>
                            <a:pt x="1558" y="708"/>
                          </a:cubicBezTo>
                          <a:cubicBezTo>
                            <a:pt x="1579" y="696"/>
                            <a:pt x="1596" y="675"/>
                            <a:pt x="1602" y="649"/>
                          </a:cubicBezTo>
                          <a:cubicBezTo>
                            <a:pt x="1609" y="622"/>
                            <a:pt x="1604" y="596"/>
                            <a:pt x="1591" y="575"/>
                          </a:cubicBezTo>
                          <a:close/>
                        </a:path>
                      </a:pathLst>
                    </a:custGeom>
                    <a:solidFill>
                      <a:srgbClr val="F7A028"/>
                    </a:solidFill>
                    <a:ln w="19050">
                      <a:solidFill>
                        <a:srgbClr val="47474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F830C505-83B1-4AD1-AC5E-B71BE2FB6911}"/>
                      </a:ext>
                    </a:extLst>
                  </p:cNvPr>
                  <p:cNvGrpSpPr/>
                  <p:nvPr/>
                </p:nvGrpSpPr>
                <p:grpSpPr>
                  <a:xfrm>
                    <a:off x="3166168" y="2442375"/>
                    <a:ext cx="265971" cy="166447"/>
                    <a:chOff x="3608372" y="2738608"/>
                    <a:chExt cx="246063" cy="153988"/>
                  </a:xfrm>
                </p:grpSpPr>
                <p:sp>
                  <p:nvSpPr>
                    <p:cNvPr id="46" name="Freeform 353">
                      <a:extLst>
                        <a:ext uri="{FF2B5EF4-FFF2-40B4-BE49-F238E27FC236}">
                          <a16:creationId xmlns:a16="http://schemas.microsoft.com/office/drawing/2014/main" id="{115D269B-3736-43FE-99BA-6604EBA326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08372" y="2738608"/>
                      <a:ext cx="246063" cy="153988"/>
                    </a:xfrm>
                    <a:custGeom>
                      <a:avLst/>
                      <a:gdLst>
                        <a:gd name="T0" fmla="*/ 155 w 155"/>
                        <a:gd name="T1" fmla="*/ 49 h 97"/>
                        <a:gd name="T2" fmla="*/ 155 w 155"/>
                        <a:gd name="T3" fmla="*/ 97 h 97"/>
                        <a:gd name="T4" fmla="*/ 0 w 155"/>
                        <a:gd name="T5" fmla="*/ 97 h 97"/>
                        <a:gd name="T6" fmla="*/ 0 w 155"/>
                        <a:gd name="T7" fmla="*/ 0 h 97"/>
                        <a:gd name="T8" fmla="*/ 155 w 155"/>
                        <a:gd name="T9" fmla="*/ 0 h 97"/>
                        <a:gd name="T10" fmla="*/ 155 w 155"/>
                        <a:gd name="T11" fmla="*/ 49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5" h="97">
                          <a:moveTo>
                            <a:pt x="155" y="49"/>
                          </a:moveTo>
                          <a:lnTo>
                            <a:pt x="155" y="97"/>
                          </a:lnTo>
                          <a:lnTo>
                            <a:pt x="0" y="97"/>
                          </a:lnTo>
                          <a:lnTo>
                            <a:pt x="0" y="0"/>
                          </a:lnTo>
                          <a:lnTo>
                            <a:pt x="155" y="0"/>
                          </a:lnTo>
                          <a:lnTo>
                            <a:pt x="155" y="49"/>
                          </a:lnTo>
                        </a:path>
                      </a:pathLst>
                    </a:custGeom>
                    <a:noFill/>
                    <a:ln w="15875" cap="rnd">
                      <a:solidFill>
                        <a:srgbClr val="474746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7" name="Freeform 354">
                      <a:extLst>
                        <a:ext uri="{FF2B5EF4-FFF2-40B4-BE49-F238E27FC236}">
                          <a16:creationId xmlns:a16="http://schemas.microsoft.com/office/drawing/2014/main" id="{5101058F-EAAC-4541-898A-D88A9E73DB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608372" y="2738608"/>
                      <a:ext cx="246063" cy="74613"/>
                    </a:xfrm>
                    <a:custGeom>
                      <a:avLst/>
                      <a:gdLst>
                        <a:gd name="T0" fmla="*/ 0 w 155"/>
                        <a:gd name="T1" fmla="*/ 0 h 47"/>
                        <a:gd name="T2" fmla="*/ 78 w 155"/>
                        <a:gd name="T3" fmla="*/ 47 h 47"/>
                        <a:gd name="T4" fmla="*/ 155 w 155"/>
                        <a:gd name="T5" fmla="*/ 0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55" h="47">
                          <a:moveTo>
                            <a:pt x="0" y="0"/>
                          </a:moveTo>
                          <a:lnTo>
                            <a:pt x="78" y="47"/>
                          </a:lnTo>
                          <a:lnTo>
                            <a:pt x="155" y="0"/>
                          </a:lnTo>
                        </a:path>
                      </a:pathLst>
                    </a:custGeom>
                    <a:noFill/>
                    <a:ln w="15875" cap="rnd">
                      <a:solidFill>
                        <a:srgbClr val="474746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74746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68" name="Shape 301">
              <a:extLst>
                <a:ext uri="{FF2B5EF4-FFF2-40B4-BE49-F238E27FC236}">
                  <a16:creationId xmlns:a16="http://schemas.microsoft.com/office/drawing/2014/main" id="{771D55A9-C2F7-4F41-8A9A-0503E2B070F8}"/>
                </a:ext>
              </a:extLst>
            </p:cNvPr>
            <p:cNvSpPr txBox="1"/>
            <p:nvPr/>
          </p:nvSpPr>
          <p:spPr>
            <a:xfrm>
              <a:off x="7153966" y="2291324"/>
              <a:ext cx="16958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6"/>
                </a:buClr>
                <a:buSzPct val="25000"/>
                <a:buFontTx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  <a:sym typeface="Arial"/>
                </a:rPr>
                <a:t>Ensure that service name resolves to correct IP/port</a:t>
              </a:r>
            </a:p>
          </p:txBody>
        </p:sp>
        <p:sp>
          <p:nvSpPr>
            <p:cNvPr id="69" name="Shape 301">
              <a:extLst>
                <a:ext uri="{FF2B5EF4-FFF2-40B4-BE49-F238E27FC236}">
                  <a16:creationId xmlns:a16="http://schemas.microsoft.com/office/drawing/2014/main" id="{8C4A9A35-C32F-4D7B-AE27-0B515C84714B}"/>
                </a:ext>
              </a:extLst>
            </p:cNvPr>
            <p:cNvSpPr txBox="1"/>
            <p:nvPr/>
          </p:nvSpPr>
          <p:spPr>
            <a:xfrm>
              <a:off x="2677696" y="3023273"/>
              <a:ext cx="1695894" cy="341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6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  <a:sym typeface="Arial"/>
                </a:rPr>
                <a:t>DEV</a:t>
              </a:r>
              <a:endPara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endParaRPr>
            </a:p>
          </p:txBody>
        </p:sp>
        <p:sp>
          <p:nvSpPr>
            <p:cNvPr id="70" name="Shape 301">
              <a:extLst>
                <a:ext uri="{FF2B5EF4-FFF2-40B4-BE49-F238E27FC236}">
                  <a16:creationId xmlns:a16="http://schemas.microsoft.com/office/drawing/2014/main" id="{DC6DA7CE-D527-4B83-95B1-11A8F0E452AC}"/>
                </a:ext>
              </a:extLst>
            </p:cNvPr>
            <p:cNvSpPr txBox="1"/>
            <p:nvPr/>
          </p:nvSpPr>
          <p:spPr>
            <a:xfrm>
              <a:off x="4736184" y="3023273"/>
              <a:ext cx="1695894" cy="341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285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746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  <a:sym typeface="Arial"/>
                </a:rPr>
                <a:t>OPS</a:t>
              </a:r>
              <a:endPara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162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Service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92177" y="1016765"/>
            <a:ext cx="4213493" cy="31894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43419" y="1762533"/>
            <a:ext cx="3745667" cy="1541588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4826833" y="1548418"/>
            <a:ext cx="3745667" cy="154158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5803573" y="1012512"/>
            <a:ext cx="1790700" cy="354937"/>
          </a:xfrm>
          <a:prstGeom prst="rect">
            <a:avLst/>
          </a:prstGeom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Lucida Console" charset="0"/>
                <a:ea typeface="Lucida Console" charset="0"/>
                <a:cs typeface="Lucida Console" charset="0"/>
              </a:rPr>
              <a:t>staging.internal</a:t>
            </a:r>
            <a:endParaRPr lang="en-US" sz="12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6834" y="1548419"/>
            <a:ext cx="1726437" cy="354937"/>
          </a:xfrm>
          <a:prstGeom prst="rect">
            <a:avLst/>
          </a:prstGeom>
          <a:solidFill>
            <a:schemeClr val="accent2"/>
          </a:solidFill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frontend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half" idx="2"/>
          </p:nvPr>
        </p:nvSpPr>
        <p:spPr>
          <a:xfrm>
            <a:off x="5001566" y="2112454"/>
            <a:ext cx="1400375" cy="753123"/>
          </a:xfrm>
        </p:spPr>
        <p:txBody>
          <a:bodyPr>
            <a:normAutofit lnSpcReduction="10000"/>
          </a:bodyPr>
          <a:lstStyle/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Name = frontend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Record type = A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TTL = 60 sec</a:t>
            </a:r>
          </a:p>
        </p:txBody>
      </p:sp>
      <p:sp>
        <p:nvSpPr>
          <p:cNvPr id="2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553271" y="2064336"/>
            <a:ext cx="1879600" cy="820482"/>
          </a:xfrm>
        </p:spPr>
        <p:txBody>
          <a:bodyPr>
            <a:normAutofit/>
          </a:bodyPr>
          <a:lstStyle/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Check health = Yes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HC type = path-based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 dirty="0">
                <a:latin typeface="Lucida Console" charset="0"/>
                <a:ea typeface="Lucida Console" charset="0"/>
                <a:cs typeface="Lucida Console" charset="0"/>
              </a:rPr>
              <a:t>HC path = /ping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834377" y="3095711"/>
            <a:ext cx="1729092" cy="4335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Service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834377" y="4208390"/>
            <a:ext cx="1729092" cy="394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Namespace</a:t>
            </a:r>
          </a:p>
        </p:txBody>
      </p:sp>
      <p:pic>
        <p:nvPicPr>
          <p:cNvPr id="21" name="Picture 20" descr="Route-53-Hosted-Zone.png">
            <a:extLst>
              <a:ext uri="{FF2B5EF4-FFF2-40B4-BE49-F238E27FC236}">
                <a16:creationId xmlns:a16="http://schemas.microsoft.com/office/drawing/2014/main" id="{003BB64E-4C1F-43B0-A720-E00463D88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46" y="752409"/>
            <a:ext cx="688952" cy="6889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A9629E-B893-E847-906F-C9C7C7FDF1E4}"/>
              </a:ext>
            </a:extLst>
          </p:cNvPr>
          <p:cNvSpPr/>
          <p:nvPr/>
        </p:nvSpPr>
        <p:spPr>
          <a:xfrm>
            <a:off x="254607" y="11899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Lucida Console" charset="0"/>
              </a:rPr>
              <a:t>Service management APIs:</a:t>
            </a: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createService</a:t>
            </a:r>
            <a:endParaRPr lang="en-US" dirty="0">
              <a:latin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deleteService</a:t>
            </a:r>
            <a:endParaRPr lang="en-US" dirty="0">
              <a:latin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updateService</a:t>
            </a:r>
            <a:endParaRPr lang="en-US" dirty="0">
              <a:latin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listServices</a:t>
            </a:r>
            <a:endParaRPr lang="en-US" dirty="0">
              <a:latin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getService</a:t>
            </a:r>
            <a:endParaRPr lang="en-US" dirty="0"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53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Service Instance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4294967295"/>
          </p:nvPr>
        </p:nvSpPr>
        <p:spPr>
          <a:xfrm>
            <a:off x="336789" y="977900"/>
            <a:ext cx="3833574" cy="3228975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100" dirty="0"/>
              <a:t>Represents an actual endpoint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Addressable by </a:t>
            </a:r>
            <a:r>
              <a:rPr lang="en-US" sz="2100" i="1" dirty="0" err="1"/>
              <a:t>ip</a:t>
            </a:r>
            <a:r>
              <a:rPr lang="en-US" sz="2100" dirty="0"/>
              <a:t> or </a:t>
            </a:r>
            <a:r>
              <a:rPr lang="en-US" sz="2100" i="1" dirty="0" err="1"/>
              <a:t>ip:port</a:t>
            </a:r>
            <a:endParaRPr lang="en-US" sz="2100" i="1" dirty="0"/>
          </a:p>
          <a:p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92177" y="1016765"/>
            <a:ext cx="4213493" cy="31894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639BEE-308A-40E9-817C-59580E7B47EA}"/>
              </a:ext>
            </a:extLst>
          </p:cNvPr>
          <p:cNvSpPr/>
          <p:nvPr/>
        </p:nvSpPr>
        <p:spPr>
          <a:xfrm>
            <a:off x="4943419" y="1762533"/>
            <a:ext cx="3745667" cy="1541588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5803573" y="1012512"/>
            <a:ext cx="1790700" cy="354937"/>
          </a:xfrm>
          <a:prstGeom prst="rect">
            <a:avLst/>
          </a:prstGeom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Lucida Console" charset="0"/>
                <a:ea typeface="Lucida Console" charset="0"/>
                <a:cs typeface="Lucida Console" charset="0"/>
              </a:rPr>
              <a:t>staging.internal</a:t>
            </a:r>
            <a:endParaRPr lang="en-US" sz="12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26833" y="1548418"/>
            <a:ext cx="3745667" cy="154158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4826834" y="1548419"/>
            <a:ext cx="1726437" cy="354937"/>
          </a:xfrm>
          <a:prstGeom prst="rect">
            <a:avLst/>
          </a:prstGeom>
          <a:solidFill>
            <a:schemeClr val="accent2"/>
          </a:solidFill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frontend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34" y="3498486"/>
            <a:ext cx="403646" cy="423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85" y="3505887"/>
            <a:ext cx="403646" cy="423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44" y="3498486"/>
            <a:ext cx="403646" cy="423178"/>
          </a:xfrm>
          <a:prstGeom prst="rect">
            <a:avLst/>
          </a:prstGeom>
        </p:spPr>
      </p:pic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D604376A-350D-4B74-BE6F-1E0D62AA24CC}"/>
              </a:ext>
            </a:extLst>
          </p:cNvPr>
          <p:cNvSpPr txBox="1">
            <a:spLocks/>
          </p:cNvSpPr>
          <p:nvPr/>
        </p:nvSpPr>
        <p:spPr>
          <a:xfrm>
            <a:off x="6894129" y="3095711"/>
            <a:ext cx="1729092" cy="4335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Service</a:t>
            </a:r>
          </a:p>
        </p:txBody>
      </p:sp>
      <p:sp>
        <p:nvSpPr>
          <p:cNvPr id="31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732520" y="3518012"/>
            <a:ext cx="1073150" cy="396463"/>
          </a:xfrm>
        </p:spPr>
        <p:txBody>
          <a:bodyPr>
            <a:normAutofit/>
          </a:bodyPr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Instance</a:t>
            </a:r>
          </a:p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172.10.0.3</a:t>
            </a: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5951706" y="4230330"/>
            <a:ext cx="1729092" cy="394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Namespace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half" idx="2"/>
          </p:nvPr>
        </p:nvSpPr>
        <p:spPr>
          <a:xfrm>
            <a:off x="5142154" y="3525919"/>
            <a:ext cx="987225" cy="368551"/>
          </a:xfrm>
        </p:spPr>
        <p:txBody>
          <a:bodyPr>
            <a:normAutofit/>
          </a:bodyPr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Instance</a:t>
            </a:r>
          </a:p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172.10.0.1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sz="half" idx="1"/>
          </p:nvPr>
        </p:nvSpPr>
        <p:spPr>
          <a:xfrm>
            <a:off x="6472071" y="3532726"/>
            <a:ext cx="890272" cy="395180"/>
          </a:xfrm>
        </p:spPr>
        <p:txBody>
          <a:bodyPr>
            <a:normAutofit/>
          </a:bodyPr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Instance</a:t>
            </a:r>
          </a:p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172.10.0.2</a:t>
            </a:r>
          </a:p>
        </p:txBody>
      </p:sp>
      <p:pic>
        <p:nvPicPr>
          <p:cNvPr id="34" name="Picture 33" descr="Route-53-Hosted-Zone.png">
            <a:extLst>
              <a:ext uri="{FF2B5EF4-FFF2-40B4-BE49-F238E27FC236}">
                <a16:creationId xmlns:a16="http://schemas.microsoft.com/office/drawing/2014/main" id="{B577A14B-6D29-45C3-A65F-9AA40D34A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46" y="752409"/>
            <a:ext cx="688952" cy="68895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629DE37-16E7-4D79-8C74-E9D0B7F7700D}"/>
              </a:ext>
            </a:extLst>
          </p:cNvPr>
          <p:cNvCxnSpPr>
            <a:cxnSpLocks/>
            <a:stCxn id="19" idx="2"/>
            <a:endCxn id="12" idx="0"/>
          </p:cNvCxnSpPr>
          <p:nvPr/>
        </p:nvCxnSpPr>
        <p:spPr>
          <a:xfrm rot="5400000">
            <a:off x="5659922" y="2458741"/>
            <a:ext cx="408480" cy="1671010"/>
          </a:xfrm>
          <a:prstGeom prst="bentConnector3">
            <a:avLst>
              <a:gd name="adj1" fmla="val 67202"/>
            </a:avLst>
          </a:prstGeom>
          <a:ln w="1905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96C817E-2D9C-41EE-8D4A-107A80422FA3}"/>
              </a:ext>
            </a:extLst>
          </p:cNvPr>
          <p:cNvCxnSpPr>
            <a:cxnSpLocks/>
            <a:stCxn id="19" idx="2"/>
            <a:endCxn id="14" idx="0"/>
          </p:cNvCxnSpPr>
          <p:nvPr/>
        </p:nvCxnSpPr>
        <p:spPr>
          <a:xfrm rot="16200000" flipH="1">
            <a:off x="6946427" y="2843246"/>
            <a:ext cx="408480" cy="902000"/>
          </a:xfrm>
          <a:prstGeom prst="bentConnector3">
            <a:avLst>
              <a:gd name="adj1" fmla="val 68221"/>
            </a:avLst>
          </a:prstGeom>
          <a:ln w="1905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BBBE76-6791-42DB-8551-5A3DDEB00355}"/>
              </a:ext>
            </a:extLst>
          </p:cNvPr>
          <p:cNvCxnSpPr>
            <a:cxnSpLocks/>
            <a:endCxn id="13" idx="0"/>
          </p:cNvCxnSpPr>
          <p:nvPr/>
        </p:nvCxnSpPr>
        <p:spPr>
          <a:xfrm rot="5400000">
            <a:off x="6298948" y="3105167"/>
            <a:ext cx="415881" cy="385559"/>
          </a:xfrm>
          <a:prstGeom prst="bentConnector3">
            <a:avLst>
              <a:gd name="adj1" fmla="val 66455"/>
            </a:avLst>
          </a:prstGeom>
          <a:ln w="1905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EB46956C-07AC-CE4A-B7AB-C817533CCA55}"/>
              </a:ext>
            </a:extLst>
          </p:cNvPr>
          <p:cNvSpPr txBox="1">
            <a:spLocks/>
          </p:cNvSpPr>
          <p:nvPr/>
        </p:nvSpPr>
        <p:spPr>
          <a:xfrm>
            <a:off x="5001566" y="2112454"/>
            <a:ext cx="1400375" cy="753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Name = frontend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Record type = A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TTL = 60 sec</a:t>
            </a:r>
            <a:endParaRPr lang="en-US" sz="105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E2CF9496-8494-BA4D-BC2A-BDE0BB74995E}"/>
              </a:ext>
            </a:extLst>
          </p:cNvPr>
          <p:cNvSpPr txBox="1">
            <a:spLocks/>
          </p:cNvSpPr>
          <p:nvPr/>
        </p:nvSpPr>
        <p:spPr>
          <a:xfrm>
            <a:off x="6553271" y="2064336"/>
            <a:ext cx="1879600" cy="820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Check health = Yes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HC type = path-based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HC path = /ping</a:t>
            </a:r>
            <a:endParaRPr lang="en-US" sz="105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59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Service Instance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92177" y="1016765"/>
            <a:ext cx="4213493" cy="31894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639BEE-308A-40E9-817C-59580E7B47EA}"/>
              </a:ext>
            </a:extLst>
          </p:cNvPr>
          <p:cNvSpPr/>
          <p:nvPr/>
        </p:nvSpPr>
        <p:spPr>
          <a:xfrm>
            <a:off x="4943419" y="1762533"/>
            <a:ext cx="3745667" cy="1541588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5803573" y="1012512"/>
            <a:ext cx="1790700" cy="354937"/>
          </a:xfrm>
          <a:prstGeom prst="rect">
            <a:avLst/>
          </a:prstGeom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latin typeface="Lucida Console" charset="0"/>
                <a:ea typeface="Lucida Console" charset="0"/>
                <a:cs typeface="Lucida Console" charset="0"/>
              </a:rPr>
              <a:t>staging.internal</a:t>
            </a:r>
            <a:endParaRPr lang="en-US" sz="12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26833" y="1548418"/>
            <a:ext cx="3745667" cy="1541588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4826834" y="1548419"/>
            <a:ext cx="1726437" cy="354937"/>
          </a:xfrm>
          <a:prstGeom prst="rect">
            <a:avLst/>
          </a:prstGeom>
          <a:solidFill>
            <a:schemeClr val="accent2"/>
          </a:solidFill>
          <a:ln>
            <a:solidFill>
              <a:srgbClr val="00B9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Console" charset="0"/>
                <a:ea typeface="Lucida Console" charset="0"/>
                <a:cs typeface="Lucida Console" charset="0"/>
              </a:rPr>
              <a:t>frontend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34" y="3498486"/>
            <a:ext cx="403646" cy="423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85" y="3505887"/>
            <a:ext cx="403646" cy="423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44" y="3498486"/>
            <a:ext cx="403646" cy="423178"/>
          </a:xfrm>
          <a:prstGeom prst="rect">
            <a:avLst/>
          </a:prstGeom>
        </p:spPr>
      </p:pic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D604376A-350D-4B74-BE6F-1E0D62AA24CC}"/>
              </a:ext>
            </a:extLst>
          </p:cNvPr>
          <p:cNvSpPr txBox="1">
            <a:spLocks/>
          </p:cNvSpPr>
          <p:nvPr/>
        </p:nvSpPr>
        <p:spPr>
          <a:xfrm>
            <a:off x="6894129" y="3095711"/>
            <a:ext cx="1729092" cy="4335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Service</a:t>
            </a:r>
          </a:p>
        </p:txBody>
      </p:sp>
      <p:sp>
        <p:nvSpPr>
          <p:cNvPr id="31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7732520" y="3518012"/>
            <a:ext cx="1073150" cy="396463"/>
          </a:xfrm>
        </p:spPr>
        <p:txBody>
          <a:bodyPr>
            <a:normAutofit/>
          </a:bodyPr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Instance</a:t>
            </a:r>
          </a:p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172.10.0.3</a:t>
            </a:r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5951706" y="4230330"/>
            <a:ext cx="1729092" cy="394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 spc="67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Namespace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half" idx="2"/>
          </p:nvPr>
        </p:nvSpPr>
        <p:spPr>
          <a:xfrm>
            <a:off x="5142154" y="3525919"/>
            <a:ext cx="987225" cy="368551"/>
          </a:xfrm>
        </p:spPr>
        <p:txBody>
          <a:bodyPr>
            <a:normAutofit/>
          </a:bodyPr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Instance</a:t>
            </a:r>
          </a:p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172.10.0.1</a:t>
            </a:r>
          </a:p>
        </p:txBody>
      </p:sp>
      <p:sp>
        <p:nvSpPr>
          <p:cNvPr id="29" name="Content Placeholder 1"/>
          <p:cNvSpPr>
            <a:spLocks noGrp="1"/>
          </p:cNvSpPr>
          <p:nvPr>
            <p:ph sz="half" idx="1"/>
          </p:nvPr>
        </p:nvSpPr>
        <p:spPr>
          <a:xfrm>
            <a:off x="6472071" y="3532726"/>
            <a:ext cx="890272" cy="395180"/>
          </a:xfrm>
        </p:spPr>
        <p:txBody>
          <a:bodyPr>
            <a:normAutofit/>
          </a:bodyPr>
          <a:lstStyle/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Instance</a:t>
            </a:r>
          </a:p>
          <a:p>
            <a:pPr algn="ctr" defTabSz="685800">
              <a:spcBef>
                <a:spcPts val="0"/>
              </a:spcBef>
              <a:defRPr/>
            </a:pPr>
            <a:r>
              <a:rPr lang="en-US" sz="900" dirty="0">
                <a:latin typeface="Lucida Console" charset="0"/>
                <a:ea typeface="Lucida Console" charset="0"/>
                <a:cs typeface="Lucida Console" charset="0"/>
              </a:rPr>
              <a:t>172.10.0.2</a:t>
            </a:r>
          </a:p>
        </p:txBody>
      </p:sp>
      <p:pic>
        <p:nvPicPr>
          <p:cNvPr id="34" name="Picture 33" descr="Route-53-Hosted-Zone.png">
            <a:extLst>
              <a:ext uri="{FF2B5EF4-FFF2-40B4-BE49-F238E27FC236}">
                <a16:creationId xmlns:a16="http://schemas.microsoft.com/office/drawing/2014/main" id="{B577A14B-6D29-45C3-A65F-9AA40D34A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46" y="752409"/>
            <a:ext cx="688952" cy="688952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1629DE37-16E7-4D79-8C74-E9D0B7F7700D}"/>
              </a:ext>
            </a:extLst>
          </p:cNvPr>
          <p:cNvCxnSpPr>
            <a:cxnSpLocks/>
            <a:stCxn id="19" idx="2"/>
            <a:endCxn id="12" idx="0"/>
          </p:cNvCxnSpPr>
          <p:nvPr/>
        </p:nvCxnSpPr>
        <p:spPr>
          <a:xfrm rot="5400000">
            <a:off x="5659922" y="2458741"/>
            <a:ext cx="408480" cy="1671010"/>
          </a:xfrm>
          <a:prstGeom prst="bentConnector3">
            <a:avLst>
              <a:gd name="adj1" fmla="val 67202"/>
            </a:avLst>
          </a:prstGeom>
          <a:ln w="1905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96C817E-2D9C-41EE-8D4A-107A80422FA3}"/>
              </a:ext>
            </a:extLst>
          </p:cNvPr>
          <p:cNvCxnSpPr>
            <a:cxnSpLocks/>
            <a:stCxn id="19" idx="2"/>
            <a:endCxn id="14" idx="0"/>
          </p:cNvCxnSpPr>
          <p:nvPr/>
        </p:nvCxnSpPr>
        <p:spPr>
          <a:xfrm rot="16200000" flipH="1">
            <a:off x="6946427" y="2843246"/>
            <a:ext cx="408480" cy="902000"/>
          </a:xfrm>
          <a:prstGeom prst="bentConnector3">
            <a:avLst>
              <a:gd name="adj1" fmla="val 68221"/>
            </a:avLst>
          </a:prstGeom>
          <a:ln w="1905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0BBBE76-6791-42DB-8551-5A3DDEB00355}"/>
              </a:ext>
            </a:extLst>
          </p:cNvPr>
          <p:cNvCxnSpPr>
            <a:cxnSpLocks/>
            <a:endCxn id="13" idx="0"/>
          </p:cNvCxnSpPr>
          <p:nvPr/>
        </p:nvCxnSpPr>
        <p:spPr>
          <a:xfrm rot="5400000">
            <a:off x="6298948" y="3105167"/>
            <a:ext cx="415881" cy="385559"/>
          </a:xfrm>
          <a:prstGeom prst="bentConnector3">
            <a:avLst>
              <a:gd name="adj1" fmla="val 66455"/>
            </a:avLst>
          </a:prstGeom>
          <a:ln w="19050"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EB46956C-07AC-CE4A-B7AB-C817533CCA55}"/>
              </a:ext>
            </a:extLst>
          </p:cNvPr>
          <p:cNvSpPr txBox="1">
            <a:spLocks/>
          </p:cNvSpPr>
          <p:nvPr/>
        </p:nvSpPr>
        <p:spPr>
          <a:xfrm>
            <a:off x="5001566" y="2112454"/>
            <a:ext cx="1400375" cy="7531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2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Name = frontend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Record type = A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TTL = 60 sec</a:t>
            </a:r>
            <a:endParaRPr lang="en-US" sz="105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E2CF9496-8494-BA4D-BC2A-BDE0BB74995E}"/>
              </a:ext>
            </a:extLst>
          </p:cNvPr>
          <p:cNvSpPr txBox="1">
            <a:spLocks/>
          </p:cNvSpPr>
          <p:nvPr/>
        </p:nvSpPr>
        <p:spPr>
          <a:xfrm>
            <a:off x="6553271" y="2064336"/>
            <a:ext cx="1879600" cy="820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accent6">
                    <a:lumMod val="50000"/>
                  </a:schemeClr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Check health = Yes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HC type = path-based</a:t>
            </a:r>
          </a:p>
          <a:p>
            <a:pPr defTabSz="6858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050">
                <a:latin typeface="Lucida Console" charset="0"/>
                <a:ea typeface="Lucida Console" charset="0"/>
                <a:cs typeface="Lucida Console" charset="0"/>
              </a:rPr>
              <a:t>HC path = /ping</a:t>
            </a:r>
            <a:endParaRPr lang="en-US" sz="105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E7F54D-E8D3-294F-BE66-6FBCF162F7A6}"/>
              </a:ext>
            </a:extLst>
          </p:cNvPr>
          <p:cNvSpPr/>
          <p:nvPr/>
        </p:nvSpPr>
        <p:spPr>
          <a:xfrm>
            <a:off x="269316" y="1199583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Lucida Console" charset="0"/>
              </a:rPr>
              <a:t>Service Instance </a:t>
            </a:r>
            <a:br>
              <a:rPr lang="en-US" b="1" dirty="0">
                <a:latin typeface="Lucida Console" charset="0"/>
              </a:rPr>
            </a:br>
            <a:r>
              <a:rPr lang="en-US" b="1" dirty="0">
                <a:latin typeface="Lucida Console" charset="0"/>
              </a:rPr>
              <a:t>management APIs:</a:t>
            </a: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registerInstance</a:t>
            </a:r>
            <a:endParaRPr lang="en-US" dirty="0">
              <a:latin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deregisterInstance</a:t>
            </a:r>
            <a:endParaRPr lang="en-US" dirty="0">
              <a:latin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listInstances</a:t>
            </a:r>
            <a:endParaRPr lang="en-US" dirty="0">
              <a:latin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getInstance</a:t>
            </a:r>
            <a:endParaRPr lang="en-US" dirty="0">
              <a:latin typeface="Lucida Console" charset="0"/>
            </a:endParaRPr>
          </a:p>
          <a:p>
            <a:pPr marL="287338">
              <a:lnSpc>
                <a:spcPct val="150000"/>
              </a:lnSpc>
            </a:pPr>
            <a:r>
              <a:rPr lang="en-US" dirty="0" err="1">
                <a:latin typeface="Lucida Console" charset="0"/>
              </a:rPr>
              <a:t>getInstanceHealthStatus</a:t>
            </a:r>
            <a:endParaRPr lang="en-US" dirty="0"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33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89325AB-AD9C-4D16-BA0B-95B764F6010D}"/>
              </a:ext>
            </a:extLst>
          </p:cNvPr>
          <p:cNvGrpSpPr/>
          <p:nvPr/>
        </p:nvGrpSpPr>
        <p:grpSpPr>
          <a:xfrm>
            <a:off x="2078584" y="754422"/>
            <a:ext cx="5124190" cy="3903154"/>
            <a:chOff x="2078584" y="754422"/>
            <a:chExt cx="4986833" cy="379852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F3470E-4F28-45AC-AF2A-328E16D6FDBA}"/>
                </a:ext>
              </a:extLst>
            </p:cNvPr>
            <p:cNvCxnSpPr>
              <a:stCxn id="4" idx="2"/>
              <a:endCxn id="14" idx="0"/>
            </p:cNvCxnSpPr>
            <p:nvPr/>
          </p:nvCxnSpPr>
          <p:spPr>
            <a:xfrm>
              <a:off x="4633471" y="1001310"/>
              <a:ext cx="0" cy="3307677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E5D1A86-2590-42AA-A2A3-A02A229220A3}"/>
                </a:ext>
              </a:extLst>
            </p:cNvPr>
            <p:cNvCxnSpPr>
              <a:cxnSpLocks/>
              <a:stCxn id="3" idx="2"/>
              <a:endCxn id="13" idx="0"/>
            </p:cNvCxnSpPr>
            <p:nvPr/>
          </p:nvCxnSpPr>
          <p:spPr>
            <a:xfrm>
              <a:off x="3508208" y="1001310"/>
              <a:ext cx="0" cy="3304752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36DE00-A7F6-41D7-B1D9-0C3276DFCCB9}"/>
                </a:ext>
              </a:extLst>
            </p:cNvPr>
            <p:cNvCxnSpPr>
              <a:cxnSpLocks/>
              <a:stCxn id="7" idx="2"/>
              <a:endCxn id="17" idx="0"/>
            </p:cNvCxnSpPr>
            <p:nvPr/>
          </p:nvCxnSpPr>
          <p:spPr>
            <a:xfrm>
              <a:off x="2268790" y="1001310"/>
              <a:ext cx="0" cy="3309648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4F5250-7418-4118-B0C4-234C1327CAA8}"/>
                </a:ext>
              </a:extLst>
            </p:cNvPr>
            <p:cNvSpPr/>
            <p:nvPr/>
          </p:nvSpPr>
          <p:spPr>
            <a:xfrm>
              <a:off x="2855368" y="754422"/>
              <a:ext cx="1305679" cy="24688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Route 53 Auto Naming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AEFFE8-0FE0-4408-93D3-91B368D181D0}"/>
                </a:ext>
              </a:extLst>
            </p:cNvPr>
            <p:cNvSpPr/>
            <p:nvPr/>
          </p:nvSpPr>
          <p:spPr>
            <a:xfrm>
              <a:off x="4209454" y="757347"/>
              <a:ext cx="848033" cy="24396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Route 53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E4B407-9A8E-4774-BBD2-A462CA8103D5}"/>
                </a:ext>
              </a:extLst>
            </p:cNvPr>
            <p:cNvSpPr/>
            <p:nvPr/>
          </p:nvSpPr>
          <p:spPr>
            <a:xfrm>
              <a:off x="5112793" y="754422"/>
              <a:ext cx="1266353" cy="24688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Route 53 Health Check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A536C7-F88E-449D-8773-D96B3DAD9827}"/>
                </a:ext>
              </a:extLst>
            </p:cNvPr>
            <p:cNvSpPr/>
            <p:nvPr/>
          </p:nvSpPr>
          <p:spPr>
            <a:xfrm>
              <a:off x="6433466" y="754422"/>
              <a:ext cx="631951" cy="24688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Endpoint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FF09B5-431A-4DC8-96B6-148E66A56CBB}"/>
                </a:ext>
              </a:extLst>
            </p:cNvPr>
            <p:cNvSpPr/>
            <p:nvPr/>
          </p:nvSpPr>
          <p:spPr>
            <a:xfrm>
              <a:off x="2078584" y="759318"/>
              <a:ext cx="380412" cy="24199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ECS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EAE4AD-AF16-4CD3-88B3-FC82C3628159}"/>
                </a:ext>
              </a:extLst>
            </p:cNvPr>
            <p:cNvSpPr/>
            <p:nvPr/>
          </p:nvSpPr>
          <p:spPr>
            <a:xfrm>
              <a:off x="2166803" y="2187940"/>
              <a:ext cx="1880419" cy="6784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C5AE8C-EFC3-43F6-B673-D9D28345FEE9}"/>
                </a:ext>
              </a:extLst>
            </p:cNvPr>
            <p:cNvSpPr/>
            <p:nvPr/>
          </p:nvSpPr>
          <p:spPr>
            <a:xfrm>
              <a:off x="3425332" y="2945024"/>
              <a:ext cx="2428567" cy="76937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011CFC-875F-47B7-AA85-F7601D279A41}"/>
                </a:ext>
              </a:extLst>
            </p:cNvPr>
            <p:cNvSpPr/>
            <p:nvPr/>
          </p:nvSpPr>
          <p:spPr>
            <a:xfrm>
              <a:off x="5632674" y="3788141"/>
              <a:ext cx="1194619" cy="442451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4B7242-9C84-45C1-8D04-891A2F330F2C}"/>
                </a:ext>
              </a:extLst>
            </p:cNvPr>
            <p:cNvSpPr/>
            <p:nvPr/>
          </p:nvSpPr>
          <p:spPr>
            <a:xfrm>
              <a:off x="2855368" y="4306062"/>
              <a:ext cx="1305679" cy="24688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Route 53 Auto Naming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DBC32E-FD5E-4B9E-85C9-50BC95C245EC}"/>
                </a:ext>
              </a:extLst>
            </p:cNvPr>
            <p:cNvSpPr/>
            <p:nvPr/>
          </p:nvSpPr>
          <p:spPr>
            <a:xfrm>
              <a:off x="4209454" y="4308987"/>
              <a:ext cx="848033" cy="243963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Route 53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AEC5ED-1028-4818-B64E-78BB48EBD653}"/>
                </a:ext>
              </a:extLst>
            </p:cNvPr>
            <p:cNvSpPr/>
            <p:nvPr/>
          </p:nvSpPr>
          <p:spPr>
            <a:xfrm>
              <a:off x="5112793" y="4306062"/>
              <a:ext cx="1266353" cy="24688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Route 53 Health Check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494A1E9-95EB-420A-8B55-99A9F01C7FCA}"/>
                </a:ext>
              </a:extLst>
            </p:cNvPr>
            <p:cNvSpPr/>
            <p:nvPr/>
          </p:nvSpPr>
          <p:spPr>
            <a:xfrm>
              <a:off x="6433466" y="4306062"/>
              <a:ext cx="631951" cy="246888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Endpoint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A10BF7B-31E2-47CA-8E40-B90F5F76D941}"/>
                </a:ext>
              </a:extLst>
            </p:cNvPr>
            <p:cNvSpPr/>
            <p:nvPr/>
          </p:nvSpPr>
          <p:spPr>
            <a:xfrm>
              <a:off x="2078584" y="4310958"/>
              <a:ext cx="380412" cy="24199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800" dirty="0">
                  <a:solidFill>
                    <a:schemeClr val="tx1"/>
                  </a:solidFill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ECS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680221-7594-491D-9844-960C24A1938B}"/>
                </a:ext>
              </a:extLst>
            </p:cNvPr>
            <p:cNvSpPr/>
            <p:nvPr/>
          </p:nvSpPr>
          <p:spPr>
            <a:xfrm>
              <a:off x="4604549" y="1469158"/>
              <a:ext cx="57842" cy="1250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CA8B2B-5F36-491A-BC15-1DD0D0F59E7A}"/>
                </a:ext>
              </a:extLst>
            </p:cNvPr>
            <p:cNvSpPr/>
            <p:nvPr/>
          </p:nvSpPr>
          <p:spPr>
            <a:xfrm>
              <a:off x="2166803" y="2187939"/>
              <a:ext cx="396675" cy="1411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loop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151E37C-11FF-4D39-B827-83B7EA600FA1}"/>
                </a:ext>
              </a:extLst>
            </p:cNvPr>
            <p:cNvCxnSpPr>
              <a:cxnSpLocks/>
              <a:stCxn id="6" idx="2"/>
              <a:endCxn id="16" idx="0"/>
            </p:cNvCxnSpPr>
            <p:nvPr/>
          </p:nvCxnSpPr>
          <p:spPr>
            <a:xfrm>
              <a:off x="6749442" y="1001310"/>
              <a:ext cx="0" cy="3304752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49C344-B613-42D1-B7E6-563A4C849A80}"/>
                </a:ext>
              </a:extLst>
            </p:cNvPr>
            <p:cNvCxnSpPr>
              <a:stCxn id="5" idx="2"/>
              <a:endCxn id="15" idx="0"/>
            </p:cNvCxnSpPr>
            <p:nvPr/>
          </p:nvCxnSpPr>
          <p:spPr>
            <a:xfrm>
              <a:off x="5745970" y="1001310"/>
              <a:ext cx="0" cy="3304752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BB2926-A98A-44B0-A91B-2901E4ADF9A1}"/>
                </a:ext>
              </a:extLst>
            </p:cNvPr>
            <p:cNvSpPr/>
            <p:nvPr/>
          </p:nvSpPr>
          <p:spPr>
            <a:xfrm>
              <a:off x="3479632" y="1157520"/>
              <a:ext cx="57150" cy="1562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367498C-977A-4492-B54D-83007538B63C}"/>
                </a:ext>
              </a:extLst>
            </p:cNvPr>
            <p:cNvSpPr/>
            <p:nvPr/>
          </p:nvSpPr>
          <p:spPr>
            <a:xfrm>
              <a:off x="3479653" y="2447205"/>
              <a:ext cx="57109" cy="354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BC44E87-BA7C-45A7-B7F3-3D194B35D2C7}"/>
                </a:ext>
              </a:extLst>
            </p:cNvPr>
            <p:cNvCxnSpPr>
              <a:endCxn id="18" idx="0"/>
            </p:cNvCxnSpPr>
            <p:nvPr/>
          </p:nvCxnSpPr>
          <p:spPr>
            <a:xfrm>
              <a:off x="2264346" y="1157520"/>
              <a:ext cx="1243861" cy="0"/>
            </a:xfrm>
            <a:prstGeom prst="straightConnector1">
              <a:avLst/>
            </a:prstGeom>
            <a:ln w="127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5A2419C-4BA3-4398-917C-D83419727380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3512331" y="1469158"/>
              <a:ext cx="1121139" cy="0"/>
            </a:xfrm>
            <a:prstGeom prst="straightConnector1">
              <a:avLst/>
            </a:prstGeom>
            <a:ln w="127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83A4591-D648-4D5E-8963-3C9B975807A1}"/>
                </a:ext>
              </a:extLst>
            </p:cNvPr>
            <p:cNvCxnSpPr>
              <a:cxnSpLocks/>
            </p:cNvCxnSpPr>
            <p:nvPr/>
          </p:nvCxnSpPr>
          <p:spPr>
            <a:xfrm>
              <a:off x="2264345" y="1743308"/>
              <a:ext cx="1247986" cy="0"/>
            </a:xfrm>
            <a:prstGeom prst="straightConnector1">
              <a:avLst/>
            </a:prstGeom>
            <a:ln w="127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801E4A8-C68D-406E-A50D-8ACB5923ABAF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2264345" y="2447205"/>
              <a:ext cx="1243863" cy="0"/>
            </a:xfrm>
            <a:prstGeom prst="straightConnector1">
              <a:avLst/>
            </a:prstGeom>
            <a:ln w="127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03725B-69BE-465A-9F82-8EBA7999A879}"/>
                </a:ext>
              </a:extLst>
            </p:cNvPr>
            <p:cNvCxnSpPr>
              <a:cxnSpLocks/>
            </p:cNvCxnSpPr>
            <p:nvPr/>
          </p:nvCxnSpPr>
          <p:spPr>
            <a:xfrm>
              <a:off x="3512331" y="3206348"/>
              <a:ext cx="2233638" cy="0"/>
            </a:xfrm>
            <a:prstGeom prst="straightConnector1">
              <a:avLst/>
            </a:prstGeom>
            <a:ln w="127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57BD7E4-7F79-4FF5-9080-0D6398917453}"/>
                </a:ext>
              </a:extLst>
            </p:cNvPr>
            <p:cNvCxnSpPr>
              <a:cxnSpLocks/>
            </p:cNvCxnSpPr>
            <p:nvPr/>
          </p:nvCxnSpPr>
          <p:spPr>
            <a:xfrm>
              <a:off x="3512331" y="3520673"/>
              <a:ext cx="1127284" cy="0"/>
            </a:xfrm>
            <a:prstGeom prst="straightConnector1">
              <a:avLst/>
            </a:prstGeom>
            <a:ln w="127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ED9071D-EA90-4F16-A64E-904ED39B9B2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69" y="4049310"/>
              <a:ext cx="1003472" cy="0"/>
            </a:xfrm>
            <a:prstGeom prst="straightConnector1">
              <a:avLst/>
            </a:prstGeom>
            <a:ln w="127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D614DD5-B663-4EBB-81CC-2C7BCB0A782F}"/>
                </a:ext>
              </a:extLst>
            </p:cNvPr>
            <p:cNvCxnSpPr>
              <a:stCxn id="18" idx="2"/>
            </p:cNvCxnSpPr>
            <p:nvPr/>
          </p:nvCxnSpPr>
          <p:spPr>
            <a:xfrm flipH="1">
              <a:off x="2264345" y="1313730"/>
              <a:ext cx="1243862" cy="0"/>
            </a:xfrm>
            <a:prstGeom prst="straightConnector1">
              <a:avLst/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4EEEB47-05E0-49E6-BE57-A6A111848422}"/>
                </a:ext>
              </a:extLst>
            </p:cNvPr>
            <p:cNvCxnSpPr>
              <a:stCxn id="19" idx="2"/>
            </p:cNvCxnSpPr>
            <p:nvPr/>
          </p:nvCxnSpPr>
          <p:spPr>
            <a:xfrm flipH="1">
              <a:off x="3540884" y="1594241"/>
              <a:ext cx="1092586" cy="0"/>
            </a:xfrm>
            <a:prstGeom prst="straightConnector1">
              <a:avLst/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3F9F43A-103E-4E5E-9790-86A126127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346" y="2101448"/>
              <a:ext cx="1247985" cy="0"/>
            </a:xfrm>
            <a:prstGeom prst="straightConnector1">
              <a:avLst/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CCB3956-9D95-48C2-920B-02EE39734448}"/>
                </a:ext>
              </a:extLst>
            </p:cNvPr>
            <p:cNvCxnSpPr>
              <a:stCxn id="34" idx="2"/>
            </p:cNvCxnSpPr>
            <p:nvPr/>
          </p:nvCxnSpPr>
          <p:spPr>
            <a:xfrm flipH="1">
              <a:off x="2264346" y="2801535"/>
              <a:ext cx="1243862" cy="0"/>
            </a:xfrm>
            <a:prstGeom prst="straightConnector1">
              <a:avLst/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B7A7B01-FE6A-497A-94E3-B61B7EEA43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2331" y="3363510"/>
              <a:ext cx="2233639" cy="0"/>
            </a:xfrm>
            <a:prstGeom prst="straightConnector1">
              <a:avLst/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9E6F78B-BB96-4586-9AB3-551192AF07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4086" y="3639735"/>
              <a:ext cx="1129384" cy="0"/>
            </a:xfrm>
            <a:prstGeom prst="straightConnector1">
              <a:avLst/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459C377-4505-41CE-876C-6E300CA6C52F}"/>
                </a:ext>
              </a:extLst>
            </p:cNvPr>
            <p:cNvCxnSpPr/>
            <p:nvPr/>
          </p:nvCxnSpPr>
          <p:spPr>
            <a:xfrm flipH="1">
              <a:off x="5745969" y="4163610"/>
              <a:ext cx="977209" cy="0"/>
            </a:xfrm>
            <a:prstGeom prst="straightConnector1">
              <a:avLst/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98A88D9C-8937-46B6-8953-AC174150E1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4961" y="1862360"/>
              <a:ext cx="1" cy="91305"/>
            </a:xfrm>
            <a:prstGeom prst="bentConnector3">
              <a:avLst>
                <a:gd name="adj1" fmla="val -22860000000"/>
              </a:avLst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1483B0C4-98F0-4FC4-A151-AC5B8E0AC8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2513" y="2557887"/>
              <a:ext cx="1" cy="91305"/>
            </a:xfrm>
            <a:prstGeom prst="bentConnector3">
              <a:avLst>
                <a:gd name="adj1" fmla="val -22860000000"/>
              </a:avLst>
            </a:prstGeom>
            <a:ln w="12700"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8164D03-851B-4993-BABD-9CEB89703098}"/>
                </a:ext>
              </a:extLst>
            </p:cNvPr>
            <p:cNvSpPr txBox="1"/>
            <p:nvPr/>
          </p:nvSpPr>
          <p:spPr>
            <a:xfrm>
              <a:off x="2278004" y="1001776"/>
              <a:ext cx="122608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err="1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createPrivateDNSNamespace</a:t>
              </a:r>
              <a:endParaRPr lang="en-US" sz="5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44D3867-49E8-457C-9E2E-89250BDA5C14}"/>
                </a:ext>
              </a:extLst>
            </p:cNvPr>
            <p:cNvSpPr txBox="1"/>
            <p:nvPr/>
          </p:nvSpPr>
          <p:spPr>
            <a:xfrm>
              <a:off x="2580646" y="1149754"/>
              <a:ext cx="62079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err="1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operationID</a:t>
              </a:r>
              <a:endParaRPr lang="en-US" sz="5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C4E709F-7C2A-4379-95D9-E5735E039E8F}"/>
                </a:ext>
              </a:extLst>
            </p:cNvPr>
            <p:cNvSpPr txBox="1"/>
            <p:nvPr/>
          </p:nvSpPr>
          <p:spPr>
            <a:xfrm>
              <a:off x="2319442" y="1566170"/>
              <a:ext cx="11432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err="1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createService</a:t>
              </a:r>
              <a:r>
                <a:rPr lang="en-US" sz="5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(</a:t>
              </a:r>
              <a:r>
                <a:rPr lang="en-US" sz="500" dirty="0" err="1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DNS,HealthCheck</a:t>
              </a:r>
              <a:r>
                <a:rPr lang="en-US" sz="5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)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0CFEAB6-6D3F-4728-B828-B5787AF937E8}"/>
                </a:ext>
              </a:extLst>
            </p:cNvPr>
            <p:cNvSpPr txBox="1"/>
            <p:nvPr/>
          </p:nvSpPr>
          <p:spPr>
            <a:xfrm>
              <a:off x="2166803" y="1768740"/>
              <a:ext cx="144848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store DNS and health check </a:t>
              </a:r>
              <a:r>
                <a:rPr lang="en-US" sz="500" dirty="0" err="1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temaplate</a:t>
              </a:r>
              <a:endParaRPr lang="en-US" sz="5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8C39D25-3757-432A-A18F-60A244FB240E}"/>
                </a:ext>
              </a:extLst>
            </p:cNvPr>
            <p:cNvSpPr txBox="1"/>
            <p:nvPr/>
          </p:nvSpPr>
          <p:spPr>
            <a:xfrm>
              <a:off x="2464087" y="1941700"/>
              <a:ext cx="85391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service details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EB006BE-1496-4A1D-B7C4-CCA98B32B92E}"/>
                </a:ext>
              </a:extLst>
            </p:cNvPr>
            <p:cNvSpPr/>
            <p:nvPr/>
          </p:nvSpPr>
          <p:spPr>
            <a:xfrm>
              <a:off x="3425332" y="2945024"/>
              <a:ext cx="396675" cy="1411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loop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5D852BA-9659-47E5-8C27-A18762967E8D}"/>
                </a:ext>
              </a:extLst>
            </p:cNvPr>
            <p:cNvSpPr/>
            <p:nvPr/>
          </p:nvSpPr>
          <p:spPr>
            <a:xfrm>
              <a:off x="5632674" y="3788141"/>
              <a:ext cx="396675" cy="1411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tx1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loop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BA0F2D4-66A2-4382-83EF-0F825BA0543C}"/>
                </a:ext>
              </a:extLst>
            </p:cNvPr>
            <p:cNvSpPr/>
            <p:nvPr/>
          </p:nvSpPr>
          <p:spPr>
            <a:xfrm>
              <a:off x="2608870" y="2208468"/>
              <a:ext cx="942771" cy="9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9D9DC54-04A4-43FE-B573-4906E2D50905}"/>
                </a:ext>
              </a:extLst>
            </p:cNvPr>
            <p:cNvSpPr txBox="1"/>
            <p:nvPr/>
          </p:nvSpPr>
          <p:spPr>
            <a:xfrm>
              <a:off x="2478639" y="2172886"/>
              <a:ext cx="121200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[Multiple Instance Registration]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81FECF5-7BAB-4991-8009-C09AB905069D}"/>
                </a:ext>
              </a:extLst>
            </p:cNvPr>
            <p:cNvSpPr txBox="1"/>
            <p:nvPr/>
          </p:nvSpPr>
          <p:spPr>
            <a:xfrm>
              <a:off x="2319442" y="2299069"/>
              <a:ext cx="10808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err="1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registerInstance</a:t>
              </a:r>
              <a:r>
                <a:rPr lang="en-US" sz="5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(service, IP)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7CB63FC-0F2C-4BCD-BC41-131ECF14BF73}"/>
                </a:ext>
              </a:extLst>
            </p:cNvPr>
            <p:cNvSpPr txBox="1"/>
            <p:nvPr/>
          </p:nvSpPr>
          <p:spPr>
            <a:xfrm>
              <a:off x="2566593" y="2473112"/>
              <a:ext cx="10808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add operation to batch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CDFADAD-2A4D-47EC-BB7D-172A2A9CA800}"/>
                </a:ext>
              </a:extLst>
            </p:cNvPr>
            <p:cNvSpPr txBox="1"/>
            <p:nvPr/>
          </p:nvSpPr>
          <p:spPr>
            <a:xfrm>
              <a:off x="2355384" y="2651779"/>
              <a:ext cx="10808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 err="1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operationID</a:t>
              </a:r>
              <a:endParaRPr lang="en-US" sz="5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D4C5C7F-A27D-4138-AD63-1A7CB4B6B815}"/>
                </a:ext>
              </a:extLst>
            </p:cNvPr>
            <p:cNvSpPr/>
            <p:nvPr/>
          </p:nvSpPr>
          <p:spPr>
            <a:xfrm>
              <a:off x="3867566" y="2966650"/>
              <a:ext cx="917543" cy="106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95E0832-D475-4A62-9585-995DD88B12B1}"/>
                </a:ext>
              </a:extLst>
            </p:cNvPr>
            <p:cNvGrpSpPr/>
            <p:nvPr/>
          </p:nvGrpSpPr>
          <p:grpSpPr>
            <a:xfrm>
              <a:off x="4055903" y="3061202"/>
              <a:ext cx="1167425" cy="169277"/>
              <a:chOff x="3797782" y="2981785"/>
              <a:chExt cx="1167425" cy="16927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2D6C45D-4F6B-432D-9A3F-6512065D24C4}"/>
                  </a:ext>
                </a:extLst>
              </p:cNvPr>
              <p:cNvSpPr/>
              <p:nvPr/>
            </p:nvSpPr>
            <p:spPr>
              <a:xfrm>
                <a:off x="3890065" y="3013089"/>
                <a:ext cx="982858" cy="106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2B70A3F-3B6C-4633-AD2E-93D488316B16}"/>
                  </a:ext>
                </a:extLst>
              </p:cNvPr>
              <p:cNvSpPr txBox="1"/>
              <p:nvPr/>
            </p:nvSpPr>
            <p:spPr>
              <a:xfrm>
                <a:off x="3797782" y="2981785"/>
                <a:ext cx="116742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create health check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700E0A0-CDAD-424F-B99F-597FF83C5F61}"/>
                </a:ext>
              </a:extLst>
            </p:cNvPr>
            <p:cNvGrpSpPr/>
            <p:nvPr/>
          </p:nvGrpSpPr>
          <p:grpSpPr>
            <a:xfrm>
              <a:off x="4055903" y="3197180"/>
              <a:ext cx="1167425" cy="169277"/>
              <a:chOff x="3797782" y="2981785"/>
              <a:chExt cx="1167425" cy="16927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D8F940C3-DE98-4103-B7CA-1C192CAD938A}"/>
                  </a:ext>
                </a:extLst>
              </p:cNvPr>
              <p:cNvSpPr/>
              <p:nvPr/>
            </p:nvSpPr>
            <p:spPr>
              <a:xfrm>
                <a:off x="3890065" y="3013089"/>
                <a:ext cx="982858" cy="106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69DDAC5-376F-4F7C-93D5-505172E515D8}"/>
                  </a:ext>
                </a:extLst>
              </p:cNvPr>
              <p:cNvSpPr txBox="1"/>
              <p:nvPr/>
            </p:nvSpPr>
            <p:spPr>
              <a:xfrm>
                <a:off x="3797782" y="2981785"/>
                <a:ext cx="116742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 err="1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HealthCheckID</a:t>
                </a:r>
                <a:endParaRPr lang="en-US" sz="5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62559B1-BB4C-4006-BBF5-8495683FFD22}"/>
                </a:ext>
              </a:extLst>
            </p:cNvPr>
            <p:cNvGrpSpPr/>
            <p:nvPr/>
          </p:nvGrpSpPr>
          <p:grpSpPr>
            <a:xfrm>
              <a:off x="3479632" y="3368678"/>
              <a:ext cx="1167425" cy="169277"/>
              <a:chOff x="3797782" y="2981785"/>
              <a:chExt cx="1167425" cy="169277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C7540EE6-8555-4A02-8D95-A8728882624C}"/>
                  </a:ext>
                </a:extLst>
              </p:cNvPr>
              <p:cNvSpPr/>
              <p:nvPr/>
            </p:nvSpPr>
            <p:spPr>
              <a:xfrm>
                <a:off x="3890065" y="3013089"/>
                <a:ext cx="982858" cy="106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3E0EE0E-DCFE-4D1C-98E5-D84EEEC2793B}"/>
                  </a:ext>
                </a:extLst>
              </p:cNvPr>
              <p:cNvSpPr txBox="1"/>
              <p:nvPr/>
            </p:nvSpPr>
            <p:spPr>
              <a:xfrm>
                <a:off x="3797782" y="2981785"/>
                <a:ext cx="1167425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Create DNS records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6367C27-29C0-49A3-ACA1-9D927F9BEE39}"/>
                </a:ext>
              </a:extLst>
            </p:cNvPr>
            <p:cNvGrpSpPr/>
            <p:nvPr/>
          </p:nvGrpSpPr>
          <p:grpSpPr>
            <a:xfrm>
              <a:off x="5956726" y="3774101"/>
              <a:ext cx="777198" cy="169277"/>
              <a:chOff x="6045540" y="3832691"/>
              <a:chExt cx="777198" cy="169277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69B9182-18D6-4541-AD45-AB34F6A63D99}"/>
                  </a:ext>
                </a:extLst>
              </p:cNvPr>
              <p:cNvSpPr/>
              <p:nvPr/>
            </p:nvSpPr>
            <p:spPr>
              <a:xfrm>
                <a:off x="6146974" y="3867150"/>
                <a:ext cx="555325" cy="1086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4B12BFF-375D-49C5-94E3-4126126C5DF7}"/>
                  </a:ext>
                </a:extLst>
              </p:cNvPr>
              <p:cNvSpPr txBox="1"/>
              <p:nvPr/>
            </p:nvSpPr>
            <p:spPr>
              <a:xfrm>
                <a:off x="6045540" y="3832691"/>
                <a:ext cx="777198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[Health Checking]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83A5A2D-1A7A-47C6-95D6-92928E7B6A92}"/>
                </a:ext>
              </a:extLst>
            </p:cNvPr>
            <p:cNvSpPr txBox="1"/>
            <p:nvPr/>
          </p:nvSpPr>
          <p:spPr>
            <a:xfrm>
              <a:off x="5783843" y="3911706"/>
              <a:ext cx="89228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create health status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F5E66A7-AC1B-4AF9-A08F-C662546C66CA}"/>
                </a:ext>
              </a:extLst>
            </p:cNvPr>
            <p:cNvSpPr txBox="1"/>
            <p:nvPr/>
          </p:nvSpPr>
          <p:spPr>
            <a:xfrm>
              <a:off x="3709969" y="2935345"/>
              <a:ext cx="129041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[Auto Naming Batch Processing]</a:t>
              </a: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CE9B6782-D944-9349-8FF1-A4FF10D5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53 Auto Naming Workflow</a:t>
            </a:r>
          </a:p>
        </p:txBody>
      </p:sp>
    </p:spTree>
    <p:extLst>
      <p:ext uri="{BB962C8B-B14F-4D97-AF65-F5344CB8AC3E}">
        <p14:creationId xmlns:p14="http://schemas.microsoft.com/office/powerpoint/2010/main" val="1177494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Discovery over DNS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5C15F-8293-43DC-AABB-13D58490113A}"/>
              </a:ext>
            </a:extLst>
          </p:cNvPr>
          <p:cNvSpPr txBox="1"/>
          <p:nvPr/>
        </p:nvSpPr>
        <p:spPr>
          <a:xfrm>
            <a:off x="356616" y="4321382"/>
            <a:ext cx="7049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 If health-checking is enabled for the corresponding Route 53 Auto Naming Service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F4DCF60-45F6-4D26-AF86-F0A066E99DA4}"/>
              </a:ext>
            </a:extLst>
          </p:cNvPr>
          <p:cNvCxnSpPr/>
          <p:nvPr/>
        </p:nvCxnSpPr>
        <p:spPr>
          <a:xfrm>
            <a:off x="3048000" y="1299972"/>
            <a:ext cx="0" cy="280035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54ABD09-3A13-4BBA-8284-4A5F44BF2B96}"/>
              </a:ext>
            </a:extLst>
          </p:cNvPr>
          <p:cNvCxnSpPr/>
          <p:nvPr/>
        </p:nvCxnSpPr>
        <p:spPr>
          <a:xfrm>
            <a:off x="6096000" y="1299972"/>
            <a:ext cx="0" cy="280035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D9094A4-F66D-49E7-832F-16A145C1A685}"/>
              </a:ext>
            </a:extLst>
          </p:cNvPr>
          <p:cNvSpPr txBox="1"/>
          <p:nvPr/>
        </p:nvSpPr>
        <p:spPr>
          <a:xfrm>
            <a:off x="266701" y="193415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Auto Naming uses Route 53 </a:t>
            </a:r>
            <a:r>
              <a:rPr lang="en-US" sz="1400" dirty="0" err="1"/>
              <a:t>Multivalue</a:t>
            </a:r>
            <a:r>
              <a:rPr lang="en-US" sz="1400" dirty="0"/>
              <a:t> Answer Routing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5861CC5-F6D3-49FA-957D-E4ECB3D7694D}"/>
              </a:ext>
            </a:extLst>
          </p:cNvPr>
          <p:cNvSpPr txBox="1"/>
          <p:nvPr/>
        </p:nvSpPr>
        <p:spPr>
          <a:xfrm>
            <a:off x="3048001" y="193415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Each DNS query returns up to 8 healthy* endpoints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4616A2-1717-402D-A0A1-D4F5EE2E78F6}"/>
              </a:ext>
            </a:extLst>
          </p:cNvPr>
          <p:cNvSpPr txBox="1"/>
          <p:nvPr/>
        </p:nvSpPr>
        <p:spPr>
          <a:xfrm>
            <a:off x="6239590" y="1926634"/>
            <a:ext cx="27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Client-side load balancing</a:t>
            </a:r>
          </a:p>
          <a:p>
            <a:pPr algn="ctr"/>
            <a:endParaRPr lang="en-US" sz="14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A49E3AF-747A-46BB-97FA-EC832FF05815}"/>
              </a:ext>
            </a:extLst>
          </p:cNvPr>
          <p:cNvGrpSpPr/>
          <p:nvPr/>
        </p:nvGrpSpPr>
        <p:grpSpPr>
          <a:xfrm>
            <a:off x="4074076" y="2593636"/>
            <a:ext cx="995848" cy="995848"/>
            <a:chOff x="4074076" y="2487778"/>
            <a:chExt cx="995848" cy="9958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7B8A1C-CAA9-4A93-910C-905EB45F6AFD}"/>
                </a:ext>
              </a:extLst>
            </p:cNvPr>
            <p:cNvGrpSpPr/>
            <p:nvPr/>
          </p:nvGrpSpPr>
          <p:grpSpPr>
            <a:xfrm>
              <a:off x="4294072" y="2647894"/>
              <a:ext cx="555856" cy="675616"/>
              <a:chOff x="-708026" y="4029073"/>
              <a:chExt cx="781051" cy="949326"/>
            </a:xfrm>
          </p:grpSpPr>
          <p:sp>
            <p:nvSpPr>
              <p:cNvPr id="7" name="Freeform 104">
                <a:extLst>
                  <a:ext uri="{FF2B5EF4-FFF2-40B4-BE49-F238E27FC236}">
                    <a16:creationId xmlns:a16="http://schemas.microsoft.com/office/drawing/2014/main" id="{D1BEC605-DCA9-4F12-A302-B80060CB89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4026" y="4452936"/>
                <a:ext cx="527051" cy="525463"/>
              </a:xfrm>
              <a:custGeom>
                <a:avLst/>
                <a:gdLst>
                  <a:gd name="T0" fmla="*/ 332 w 332"/>
                  <a:gd name="T1" fmla="*/ 165 h 331"/>
                  <a:gd name="T2" fmla="*/ 329 w 332"/>
                  <a:gd name="T3" fmla="*/ 198 h 331"/>
                  <a:gd name="T4" fmla="*/ 327 w 332"/>
                  <a:gd name="T5" fmla="*/ 209 h 331"/>
                  <a:gd name="T6" fmla="*/ 320 w 332"/>
                  <a:gd name="T7" fmla="*/ 230 h 331"/>
                  <a:gd name="T8" fmla="*/ 317 w 332"/>
                  <a:gd name="T9" fmla="*/ 236 h 331"/>
                  <a:gd name="T10" fmla="*/ 303 w 332"/>
                  <a:gd name="T11" fmla="*/ 258 h 331"/>
                  <a:gd name="T12" fmla="*/ 302 w 332"/>
                  <a:gd name="T13" fmla="*/ 261 h 331"/>
                  <a:gd name="T14" fmla="*/ 283 w 332"/>
                  <a:gd name="T15" fmla="*/ 284 h 331"/>
                  <a:gd name="T16" fmla="*/ 273 w 332"/>
                  <a:gd name="T17" fmla="*/ 292 h 331"/>
                  <a:gd name="T18" fmla="*/ 257 w 332"/>
                  <a:gd name="T19" fmla="*/ 305 h 331"/>
                  <a:gd name="T20" fmla="*/ 250 w 332"/>
                  <a:gd name="T21" fmla="*/ 309 h 331"/>
                  <a:gd name="T22" fmla="*/ 227 w 332"/>
                  <a:gd name="T23" fmla="*/ 320 h 331"/>
                  <a:gd name="T24" fmla="*/ 224 w 332"/>
                  <a:gd name="T25" fmla="*/ 321 h 331"/>
                  <a:gd name="T26" fmla="*/ 195 w 332"/>
                  <a:gd name="T27" fmla="*/ 328 h 331"/>
                  <a:gd name="T28" fmla="*/ 181 w 332"/>
                  <a:gd name="T29" fmla="*/ 331 h 331"/>
                  <a:gd name="T30" fmla="*/ 162 w 332"/>
                  <a:gd name="T31" fmla="*/ 331 h 331"/>
                  <a:gd name="T32" fmla="*/ 148 w 332"/>
                  <a:gd name="T33" fmla="*/ 329 h 331"/>
                  <a:gd name="T34" fmla="*/ 129 w 332"/>
                  <a:gd name="T35" fmla="*/ 327 h 331"/>
                  <a:gd name="T36" fmla="*/ 115 w 332"/>
                  <a:gd name="T37" fmla="*/ 323 h 331"/>
                  <a:gd name="T38" fmla="*/ 98 w 332"/>
                  <a:gd name="T39" fmla="*/ 316 h 331"/>
                  <a:gd name="T40" fmla="*/ 85 w 332"/>
                  <a:gd name="T41" fmla="*/ 310 h 331"/>
                  <a:gd name="T42" fmla="*/ 69 w 332"/>
                  <a:gd name="T43" fmla="*/ 299 h 331"/>
                  <a:gd name="T44" fmla="*/ 58 w 332"/>
                  <a:gd name="T45" fmla="*/ 291 h 331"/>
                  <a:gd name="T46" fmla="*/ 44 w 332"/>
                  <a:gd name="T47" fmla="*/ 277 h 331"/>
                  <a:gd name="T48" fmla="*/ 36 w 332"/>
                  <a:gd name="T49" fmla="*/ 266 h 331"/>
                  <a:gd name="T50" fmla="*/ 23 w 332"/>
                  <a:gd name="T51" fmla="*/ 250 h 331"/>
                  <a:gd name="T52" fmla="*/ 18 w 332"/>
                  <a:gd name="T53" fmla="*/ 239 h 331"/>
                  <a:gd name="T54" fmla="*/ 10 w 332"/>
                  <a:gd name="T55" fmla="*/ 221 h 331"/>
                  <a:gd name="T56" fmla="*/ 6 w 332"/>
                  <a:gd name="T57" fmla="*/ 208 h 331"/>
                  <a:gd name="T58" fmla="*/ 2 w 332"/>
                  <a:gd name="T59" fmla="*/ 189 h 331"/>
                  <a:gd name="T60" fmla="*/ 0 w 332"/>
                  <a:gd name="T61" fmla="*/ 176 h 331"/>
                  <a:gd name="T62" fmla="*/ 0 w 332"/>
                  <a:gd name="T63" fmla="*/ 156 h 331"/>
                  <a:gd name="T64" fmla="*/ 2 w 332"/>
                  <a:gd name="T65" fmla="*/ 142 h 331"/>
                  <a:gd name="T66" fmla="*/ 6 w 332"/>
                  <a:gd name="T67" fmla="*/ 123 h 331"/>
                  <a:gd name="T68" fmla="*/ 10 w 332"/>
                  <a:gd name="T69" fmla="*/ 111 h 331"/>
                  <a:gd name="T70" fmla="*/ 17 w 332"/>
                  <a:gd name="T71" fmla="*/ 91 h 331"/>
                  <a:gd name="T72" fmla="*/ 23 w 332"/>
                  <a:gd name="T73" fmla="*/ 80 h 331"/>
                  <a:gd name="T74" fmla="*/ 34 w 332"/>
                  <a:gd name="T75" fmla="*/ 64 h 331"/>
                  <a:gd name="T76" fmla="*/ 43 w 332"/>
                  <a:gd name="T77" fmla="*/ 53 h 331"/>
                  <a:gd name="T78" fmla="*/ 58 w 332"/>
                  <a:gd name="T79" fmla="*/ 39 h 331"/>
                  <a:gd name="T80" fmla="*/ 67 w 332"/>
                  <a:gd name="T81" fmla="*/ 31 h 331"/>
                  <a:gd name="T82" fmla="*/ 85 w 332"/>
                  <a:gd name="T83" fmla="*/ 20 h 331"/>
                  <a:gd name="T84" fmla="*/ 96 w 332"/>
                  <a:gd name="T85" fmla="*/ 15 h 331"/>
                  <a:gd name="T86" fmla="*/ 115 w 332"/>
                  <a:gd name="T87" fmla="*/ 8 h 331"/>
                  <a:gd name="T88" fmla="*/ 128 w 332"/>
                  <a:gd name="T89" fmla="*/ 4 h 331"/>
                  <a:gd name="T90" fmla="*/ 147 w 332"/>
                  <a:gd name="T91" fmla="*/ 0 h 331"/>
                  <a:gd name="T92" fmla="*/ 161 w 332"/>
                  <a:gd name="T93" fmla="*/ 0 h 331"/>
                  <a:gd name="T94" fmla="*/ 181 w 332"/>
                  <a:gd name="T95" fmla="*/ 0 h 331"/>
                  <a:gd name="T96" fmla="*/ 194 w 332"/>
                  <a:gd name="T97" fmla="*/ 1 h 331"/>
                  <a:gd name="T98" fmla="*/ 213 w 332"/>
                  <a:gd name="T99" fmla="*/ 7 h 331"/>
                  <a:gd name="T100" fmla="*/ 227 w 332"/>
                  <a:gd name="T101" fmla="*/ 11 h 331"/>
                  <a:gd name="T102" fmla="*/ 244 w 332"/>
                  <a:gd name="T103" fmla="*/ 19 h 331"/>
                  <a:gd name="T104" fmla="*/ 255 w 332"/>
                  <a:gd name="T105" fmla="*/ 26 h 331"/>
                  <a:gd name="T106" fmla="*/ 272 w 332"/>
                  <a:gd name="T107" fmla="*/ 37 h 331"/>
                  <a:gd name="T108" fmla="*/ 281 w 332"/>
                  <a:gd name="T109" fmla="*/ 46 h 331"/>
                  <a:gd name="T110" fmla="*/ 295 w 332"/>
                  <a:gd name="T111" fmla="*/ 60 h 331"/>
                  <a:gd name="T112" fmla="*/ 303 w 332"/>
                  <a:gd name="T113" fmla="*/ 71 h 331"/>
                  <a:gd name="T114" fmla="*/ 313 w 332"/>
                  <a:gd name="T115" fmla="*/ 87 h 331"/>
                  <a:gd name="T116" fmla="*/ 318 w 332"/>
                  <a:gd name="T117" fmla="*/ 100 h 331"/>
                  <a:gd name="T118" fmla="*/ 327 w 332"/>
                  <a:gd name="T119" fmla="*/ 119 h 331"/>
                  <a:gd name="T120" fmla="*/ 329 w 332"/>
                  <a:gd name="T121" fmla="*/ 131 h 331"/>
                  <a:gd name="T122" fmla="*/ 332 w 332"/>
                  <a:gd name="T123" fmla="*/ 152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2" h="331">
                    <a:moveTo>
                      <a:pt x="332" y="165"/>
                    </a:moveTo>
                    <a:lnTo>
                      <a:pt x="332" y="165"/>
                    </a:lnTo>
                    <a:lnTo>
                      <a:pt x="332" y="179"/>
                    </a:lnTo>
                    <a:moveTo>
                      <a:pt x="329" y="198"/>
                    </a:moveTo>
                    <a:lnTo>
                      <a:pt x="329" y="198"/>
                    </a:lnTo>
                    <a:lnTo>
                      <a:pt x="327" y="209"/>
                    </a:lnTo>
                    <a:lnTo>
                      <a:pt x="327" y="210"/>
                    </a:lnTo>
                    <a:moveTo>
                      <a:pt x="320" y="230"/>
                    </a:moveTo>
                    <a:lnTo>
                      <a:pt x="320" y="230"/>
                    </a:lnTo>
                    <a:lnTo>
                      <a:pt x="317" y="236"/>
                    </a:lnTo>
                    <a:lnTo>
                      <a:pt x="314" y="242"/>
                    </a:lnTo>
                    <a:moveTo>
                      <a:pt x="303" y="258"/>
                    </a:moveTo>
                    <a:lnTo>
                      <a:pt x="303" y="258"/>
                    </a:lnTo>
                    <a:lnTo>
                      <a:pt x="302" y="261"/>
                    </a:lnTo>
                    <a:lnTo>
                      <a:pt x="295" y="269"/>
                    </a:lnTo>
                    <a:moveTo>
                      <a:pt x="283" y="284"/>
                    </a:moveTo>
                    <a:lnTo>
                      <a:pt x="283" y="284"/>
                    </a:lnTo>
                    <a:lnTo>
                      <a:pt x="273" y="292"/>
                    </a:lnTo>
                    <a:lnTo>
                      <a:pt x="272" y="292"/>
                    </a:lnTo>
                    <a:moveTo>
                      <a:pt x="257" y="305"/>
                    </a:moveTo>
                    <a:lnTo>
                      <a:pt x="257" y="305"/>
                    </a:lnTo>
                    <a:lnTo>
                      <a:pt x="250" y="309"/>
                    </a:lnTo>
                    <a:lnTo>
                      <a:pt x="244" y="312"/>
                    </a:lnTo>
                    <a:moveTo>
                      <a:pt x="227" y="320"/>
                    </a:moveTo>
                    <a:lnTo>
                      <a:pt x="227" y="320"/>
                    </a:lnTo>
                    <a:lnTo>
                      <a:pt x="224" y="321"/>
                    </a:lnTo>
                    <a:lnTo>
                      <a:pt x="214" y="324"/>
                    </a:lnTo>
                    <a:moveTo>
                      <a:pt x="195" y="328"/>
                    </a:moveTo>
                    <a:lnTo>
                      <a:pt x="195" y="328"/>
                    </a:lnTo>
                    <a:lnTo>
                      <a:pt x="181" y="331"/>
                    </a:lnTo>
                    <a:moveTo>
                      <a:pt x="162" y="331"/>
                    </a:moveTo>
                    <a:lnTo>
                      <a:pt x="162" y="331"/>
                    </a:lnTo>
                    <a:lnTo>
                      <a:pt x="151" y="331"/>
                    </a:lnTo>
                    <a:lnTo>
                      <a:pt x="148" y="329"/>
                    </a:lnTo>
                    <a:moveTo>
                      <a:pt x="129" y="327"/>
                    </a:moveTo>
                    <a:lnTo>
                      <a:pt x="129" y="327"/>
                    </a:lnTo>
                    <a:lnTo>
                      <a:pt x="122" y="325"/>
                    </a:lnTo>
                    <a:lnTo>
                      <a:pt x="115" y="323"/>
                    </a:lnTo>
                    <a:moveTo>
                      <a:pt x="98" y="316"/>
                    </a:moveTo>
                    <a:lnTo>
                      <a:pt x="98" y="316"/>
                    </a:lnTo>
                    <a:lnTo>
                      <a:pt x="95" y="316"/>
                    </a:lnTo>
                    <a:lnTo>
                      <a:pt x="85" y="310"/>
                    </a:lnTo>
                    <a:moveTo>
                      <a:pt x="69" y="299"/>
                    </a:moveTo>
                    <a:lnTo>
                      <a:pt x="69" y="299"/>
                    </a:lnTo>
                    <a:lnTo>
                      <a:pt x="59" y="292"/>
                    </a:lnTo>
                    <a:lnTo>
                      <a:pt x="58" y="291"/>
                    </a:lnTo>
                    <a:moveTo>
                      <a:pt x="44" y="277"/>
                    </a:moveTo>
                    <a:lnTo>
                      <a:pt x="44" y="277"/>
                    </a:lnTo>
                    <a:lnTo>
                      <a:pt x="39" y="272"/>
                    </a:lnTo>
                    <a:lnTo>
                      <a:pt x="36" y="266"/>
                    </a:lnTo>
                    <a:moveTo>
                      <a:pt x="23" y="250"/>
                    </a:moveTo>
                    <a:lnTo>
                      <a:pt x="23" y="250"/>
                    </a:lnTo>
                    <a:lnTo>
                      <a:pt x="22" y="249"/>
                    </a:lnTo>
                    <a:lnTo>
                      <a:pt x="18" y="239"/>
                    </a:lnTo>
                    <a:moveTo>
                      <a:pt x="10" y="221"/>
                    </a:moveTo>
                    <a:lnTo>
                      <a:pt x="10" y="221"/>
                    </a:lnTo>
                    <a:lnTo>
                      <a:pt x="6" y="209"/>
                    </a:lnTo>
                    <a:lnTo>
                      <a:pt x="6" y="208"/>
                    </a:lnTo>
                    <a:moveTo>
                      <a:pt x="2" y="189"/>
                    </a:moveTo>
                    <a:lnTo>
                      <a:pt x="2" y="189"/>
                    </a:lnTo>
                    <a:lnTo>
                      <a:pt x="0" y="180"/>
                    </a:lnTo>
                    <a:lnTo>
                      <a:pt x="0" y="176"/>
                    </a:lnTo>
                    <a:moveTo>
                      <a:pt x="0" y="156"/>
                    </a:moveTo>
                    <a:lnTo>
                      <a:pt x="0" y="156"/>
                    </a:lnTo>
                    <a:lnTo>
                      <a:pt x="0" y="150"/>
                    </a:lnTo>
                    <a:lnTo>
                      <a:pt x="2" y="142"/>
                    </a:lnTo>
                    <a:moveTo>
                      <a:pt x="6" y="123"/>
                    </a:moveTo>
                    <a:lnTo>
                      <a:pt x="6" y="123"/>
                    </a:lnTo>
                    <a:lnTo>
                      <a:pt x="6" y="122"/>
                    </a:lnTo>
                    <a:lnTo>
                      <a:pt x="10" y="111"/>
                    </a:lnTo>
                    <a:moveTo>
                      <a:pt x="17" y="91"/>
                    </a:moveTo>
                    <a:lnTo>
                      <a:pt x="17" y="91"/>
                    </a:lnTo>
                    <a:lnTo>
                      <a:pt x="22" y="82"/>
                    </a:lnTo>
                    <a:lnTo>
                      <a:pt x="23" y="80"/>
                    </a:lnTo>
                    <a:moveTo>
                      <a:pt x="34" y="64"/>
                    </a:moveTo>
                    <a:lnTo>
                      <a:pt x="34" y="64"/>
                    </a:lnTo>
                    <a:lnTo>
                      <a:pt x="39" y="59"/>
                    </a:lnTo>
                    <a:lnTo>
                      <a:pt x="43" y="53"/>
                    </a:lnTo>
                    <a:moveTo>
                      <a:pt x="58" y="39"/>
                    </a:moveTo>
                    <a:lnTo>
                      <a:pt x="58" y="39"/>
                    </a:lnTo>
                    <a:lnTo>
                      <a:pt x="59" y="38"/>
                    </a:lnTo>
                    <a:lnTo>
                      <a:pt x="67" y="31"/>
                    </a:lnTo>
                    <a:moveTo>
                      <a:pt x="85" y="20"/>
                    </a:moveTo>
                    <a:lnTo>
                      <a:pt x="85" y="20"/>
                    </a:lnTo>
                    <a:lnTo>
                      <a:pt x="95" y="15"/>
                    </a:lnTo>
                    <a:lnTo>
                      <a:pt x="96" y="15"/>
                    </a:lnTo>
                    <a:moveTo>
                      <a:pt x="115" y="8"/>
                    </a:moveTo>
                    <a:lnTo>
                      <a:pt x="115" y="8"/>
                    </a:lnTo>
                    <a:lnTo>
                      <a:pt x="122" y="5"/>
                    </a:lnTo>
                    <a:lnTo>
                      <a:pt x="128" y="4"/>
                    </a:lnTo>
                    <a:moveTo>
                      <a:pt x="147" y="0"/>
                    </a:moveTo>
                    <a:lnTo>
                      <a:pt x="147" y="0"/>
                    </a:lnTo>
                    <a:lnTo>
                      <a:pt x="151" y="0"/>
                    </a:lnTo>
                    <a:lnTo>
                      <a:pt x="161" y="0"/>
                    </a:lnTo>
                    <a:moveTo>
                      <a:pt x="181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4" y="1"/>
                    </a:lnTo>
                    <a:moveTo>
                      <a:pt x="213" y="7"/>
                    </a:moveTo>
                    <a:lnTo>
                      <a:pt x="213" y="7"/>
                    </a:lnTo>
                    <a:lnTo>
                      <a:pt x="224" y="9"/>
                    </a:lnTo>
                    <a:lnTo>
                      <a:pt x="227" y="11"/>
                    </a:lnTo>
                    <a:moveTo>
                      <a:pt x="244" y="19"/>
                    </a:moveTo>
                    <a:lnTo>
                      <a:pt x="244" y="19"/>
                    </a:lnTo>
                    <a:lnTo>
                      <a:pt x="250" y="22"/>
                    </a:lnTo>
                    <a:lnTo>
                      <a:pt x="255" y="26"/>
                    </a:lnTo>
                    <a:moveTo>
                      <a:pt x="272" y="37"/>
                    </a:moveTo>
                    <a:lnTo>
                      <a:pt x="272" y="37"/>
                    </a:lnTo>
                    <a:lnTo>
                      <a:pt x="273" y="38"/>
                    </a:lnTo>
                    <a:lnTo>
                      <a:pt x="281" y="46"/>
                    </a:lnTo>
                    <a:moveTo>
                      <a:pt x="295" y="60"/>
                    </a:moveTo>
                    <a:lnTo>
                      <a:pt x="295" y="60"/>
                    </a:lnTo>
                    <a:lnTo>
                      <a:pt x="302" y="70"/>
                    </a:lnTo>
                    <a:lnTo>
                      <a:pt x="303" y="71"/>
                    </a:lnTo>
                    <a:moveTo>
                      <a:pt x="313" y="87"/>
                    </a:moveTo>
                    <a:lnTo>
                      <a:pt x="313" y="87"/>
                    </a:lnTo>
                    <a:lnTo>
                      <a:pt x="317" y="94"/>
                    </a:lnTo>
                    <a:lnTo>
                      <a:pt x="318" y="100"/>
                    </a:lnTo>
                    <a:moveTo>
                      <a:pt x="327" y="119"/>
                    </a:moveTo>
                    <a:lnTo>
                      <a:pt x="327" y="119"/>
                    </a:lnTo>
                    <a:lnTo>
                      <a:pt x="327" y="122"/>
                    </a:lnTo>
                    <a:lnTo>
                      <a:pt x="329" y="131"/>
                    </a:lnTo>
                    <a:moveTo>
                      <a:pt x="332" y="152"/>
                    </a:moveTo>
                    <a:lnTo>
                      <a:pt x="332" y="152"/>
                    </a:lnTo>
                    <a:lnTo>
                      <a:pt x="332" y="164"/>
                    </a:lnTo>
                  </a:path>
                </a:pathLst>
              </a:custGeom>
              <a:solidFill>
                <a:srgbClr val="FFFFFF"/>
              </a:solidFill>
              <a:ln>
                <a:solidFill>
                  <a:srgbClr val="F18606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Freeform 105">
                <a:extLst>
                  <a:ext uri="{FF2B5EF4-FFF2-40B4-BE49-F238E27FC236}">
                    <a16:creationId xmlns:a16="http://schemas.microsoft.com/office/drawing/2014/main" id="{9647559E-0537-4BC3-8B7F-62771D10D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8026" y="4029073"/>
                <a:ext cx="708026" cy="873125"/>
              </a:xfrm>
              <a:custGeom>
                <a:avLst/>
                <a:gdLst>
                  <a:gd name="T0" fmla="*/ 305 w 325"/>
                  <a:gd name="T1" fmla="*/ 255 h 402"/>
                  <a:gd name="T2" fmla="*/ 290 w 325"/>
                  <a:gd name="T3" fmla="*/ 247 h 402"/>
                  <a:gd name="T4" fmla="*/ 277 w 325"/>
                  <a:gd name="T5" fmla="*/ 246 h 402"/>
                  <a:gd name="T6" fmla="*/ 286 w 325"/>
                  <a:gd name="T7" fmla="*/ 145 h 402"/>
                  <a:gd name="T8" fmla="*/ 297 w 325"/>
                  <a:gd name="T9" fmla="*/ 134 h 402"/>
                  <a:gd name="T10" fmla="*/ 303 w 325"/>
                  <a:gd name="T11" fmla="*/ 112 h 402"/>
                  <a:gd name="T12" fmla="*/ 297 w 325"/>
                  <a:gd name="T13" fmla="*/ 91 h 402"/>
                  <a:gd name="T14" fmla="*/ 286 w 325"/>
                  <a:gd name="T15" fmla="*/ 80 h 402"/>
                  <a:gd name="T16" fmla="*/ 249 w 325"/>
                  <a:gd name="T17" fmla="*/ 77 h 402"/>
                  <a:gd name="T18" fmla="*/ 237 w 325"/>
                  <a:gd name="T19" fmla="*/ 85 h 402"/>
                  <a:gd name="T20" fmla="*/ 237 w 325"/>
                  <a:gd name="T21" fmla="*/ 140 h 402"/>
                  <a:gd name="T22" fmla="*/ 249 w 325"/>
                  <a:gd name="T23" fmla="*/ 148 h 402"/>
                  <a:gd name="T24" fmla="*/ 255 w 325"/>
                  <a:gd name="T25" fmla="*/ 254 h 402"/>
                  <a:gd name="T26" fmla="*/ 237 w 325"/>
                  <a:gd name="T27" fmla="*/ 268 h 402"/>
                  <a:gd name="T28" fmla="*/ 204 w 325"/>
                  <a:gd name="T29" fmla="*/ 246 h 402"/>
                  <a:gd name="T30" fmla="*/ 188 w 325"/>
                  <a:gd name="T31" fmla="*/ 247 h 402"/>
                  <a:gd name="T32" fmla="*/ 155 w 325"/>
                  <a:gd name="T33" fmla="*/ 284 h 402"/>
                  <a:gd name="T34" fmla="*/ 162 w 325"/>
                  <a:gd name="T35" fmla="*/ 321 h 402"/>
                  <a:gd name="T36" fmla="*/ 192 w 325"/>
                  <a:gd name="T37" fmla="*/ 356 h 402"/>
                  <a:gd name="T38" fmla="*/ 87 w 325"/>
                  <a:gd name="T39" fmla="*/ 277 h 402"/>
                  <a:gd name="T40" fmla="*/ 152 w 325"/>
                  <a:gd name="T41" fmla="*/ 158 h 402"/>
                  <a:gd name="T42" fmla="*/ 152 w 325"/>
                  <a:gd name="T43" fmla="*/ 146 h 402"/>
                  <a:gd name="T44" fmla="*/ 143 w 325"/>
                  <a:gd name="T45" fmla="*/ 129 h 402"/>
                  <a:gd name="T46" fmla="*/ 100 w 325"/>
                  <a:gd name="T47" fmla="*/ 0 h 402"/>
                  <a:gd name="T48" fmla="*/ 87 w 325"/>
                  <a:gd name="T49" fmla="*/ 13 h 402"/>
                  <a:gd name="T50" fmla="*/ 118 w 325"/>
                  <a:gd name="T51" fmla="*/ 63 h 402"/>
                  <a:gd name="T52" fmla="*/ 114 w 325"/>
                  <a:gd name="T53" fmla="*/ 138 h 402"/>
                  <a:gd name="T54" fmla="*/ 93 w 325"/>
                  <a:gd name="T55" fmla="*/ 176 h 402"/>
                  <a:gd name="T56" fmla="*/ 62 w 325"/>
                  <a:gd name="T57" fmla="*/ 178 h 402"/>
                  <a:gd name="T58" fmla="*/ 39 w 325"/>
                  <a:gd name="T59" fmla="*/ 141 h 402"/>
                  <a:gd name="T60" fmla="*/ 32 w 325"/>
                  <a:gd name="T61" fmla="*/ 63 h 402"/>
                  <a:gd name="T62" fmla="*/ 46 w 325"/>
                  <a:gd name="T63" fmla="*/ 27 h 402"/>
                  <a:gd name="T64" fmla="*/ 52 w 325"/>
                  <a:gd name="T65" fmla="*/ 27 h 402"/>
                  <a:gd name="T66" fmla="*/ 65 w 325"/>
                  <a:gd name="T67" fmla="*/ 13 h 402"/>
                  <a:gd name="T68" fmla="*/ 52 w 325"/>
                  <a:gd name="T69" fmla="*/ 0 h 402"/>
                  <a:gd name="T70" fmla="*/ 51 w 325"/>
                  <a:gd name="T71" fmla="*/ 0 h 402"/>
                  <a:gd name="T72" fmla="*/ 39 w 325"/>
                  <a:gd name="T73" fmla="*/ 2 h 402"/>
                  <a:gd name="T74" fmla="*/ 27 w 325"/>
                  <a:gd name="T75" fmla="*/ 7 h 402"/>
                  <a:gd name="T76" fmla="*/ 20 w 325"/>
                  <a:gd name="T77" fmla="*/ 13 h 402"/>
                  <a:gd name="T78" fmla="*/ 5 w 325"/>
                  <a:gd name="T79" fmla="*/ 133 h 402"/>
                  <a:gd name="T80" fmla="*/ 0 w 325"/>
                  <a:gd name="T81" fmla="*/ 146 h 402"/>
                  <a:gd name="T82" fmla="*/ 0 w 325"/>
                  <a:gd name="T83" fmla="*/ 158 h 402"/>
                  <a:gd name="T84" fmla="*/ 65 w 325"/>
                  <a:gd name="T85" fmla="*/ 277 h 402"/>
                  <a:gd name="T86" fmla="*/ 74 w 325"/>
                  <a:gd name="T87" fmla="*/ 317 h 402"/>
                  <a:gd name="T88" fmla="*/ 121 w 325"/>
                  <a:gd name="T89" fmla="*/ 368 h 402"/>
                  <a:gd name="T90" fmla="*/ 135 w 325"/>
                  <a:gd name="T91" fmla="*/ 374 h 402"/>
                  <a:gd name="T92" fmla="*/ 155 w 325"/>
                  <a:gd name="T93" fmla="*/ 380 h 402"/>
                  <a:gd name="T94" fmla="*/ 210 w 325"/>
                  <a:gd name="T95" fmla="*/ 374 h 402"/>
                  <a:gd name="T96" fmla="*/ 226 w 325"/>
                  <a:gd name="T97" fmla="*/ 390 h 402"/>
                  <a:gd name="T98" fmla="*/ 239 w 325"/>
                  <a:gd name="T99" fmla="*/ 402 h 402"/>
                  <a:gd name="T100" fmla="*/ 307 w 325"/>
                  <a:gd name="T101" fmla="*/ 333 h 402"/>
                  <a:gd name="T102" fmla="*/ 310 w 325"/>
                  <a:gd name="T103" fmla="*/ 25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5" h="402">
                    <a:moveTo>
                      <a:pt x="310" y="259"/>
                    </a:moveTo>
                    <a:cubicBezTo>
                      <a:pt x="308" y="258"/>
                      <a:pt x="307" y="257"/>
                      <a:pt x="305" y="255"/>
                    </a:cubicBezTo>
                    <a:cubicBezTo>
                      <a:pt x="302" y="253"/>
                      <a:pt x="298" y="251"/>
                      <a:pt x="295" y="249"/>
                    </a:cubicBezTo>
                    <a:cubicBezTo>
                      <a:pt x="293" y="248"/>
                      <a:pt x="292" y="247"/>
                      <a:pt x="290" y="247"/>
                    </a:cubicBezTo>
                    <a:cubicBezTo>
                      <a:pt x="286" y="246"/>
                      <a:pt x="283" y="245"/>
                      <a:pt x="279" y="245"/>
                    </a:cubicBezTo>
                    <a:cubicBezTo>
                      <a:pt x="279" y="245"/>
                      <a:pt x="278" y="246"/>
                      <a:pt x="277" y="246"/>
                    </a:cubicBezTo>
                    <a:cubicBezTo>
                      <a:pt x="277" y="149"/>
                      <a:pt x="277" y="149"/>
                      <a:pt x="277" y="149"/>
                    </a:cubicBezTo>
                    <a:cubicBezTo>
                      <a:pt x="280" y="148"/>
                      <a:pt x="283" y="147"/>
                      <a:pt x="286" y="145"/>
                    </a:cubicBezTo>
                    <a:cubicBezTo>
                      <a:pt x="288" y="143"/>
                      <a:pt x="290" y="142"/>
                      <a:pt x="292" y="140"/>
                    </a:cubicBezTo>
                    <a:cubicBezTo>
                      <a:pt x="294" y="138"/>
                      <a:pt x="295" y="136"/>
                      <a:pt x="297" y="134"/>
                    </a:cubicBezTo>
                    <a:cubicBezTo>
                      <a:pt x="299" y="131"/>
                      <a:pt x="300" y="128"/>
                      <a:pt x="301" y="124"/>
                    </a:cubicBezTo>
                    <a:cubicBezTo>
                      <a:pt x="303" y="120"/>
                      <a:pt x="303" y="116"/>
                      <a:pt x="303" y="112"/>
                    </a:cubicBezTo>
                    <a:cubicBezTo>
                      <a:pt x="303" y="108"/>
                      <a:pt x="303" y="105"/>
                      <a:pt x="301" y="101"/>
                    </a:cubicBezTo>
                    <a:cubicBezTo>
                      <a:pt x="300" y="97"/>
                      <a:pt x="299" y="94"/>
                      <a:pt x="297" y="91"/>
                    </a:cubicBezTo>
                    <a:cubicBezTo>
                      <a:pt x="295" y="89"/>
                      <a:pt x="294" y="87"/>
                      <a:pt x="292" y="85"/>
                    </a:cubicBezTo>
                    <a:cubicBezTo>
                      <a:pt x="290" y="83"/>
                      <a:pt x="288" y="82"/>
                      <a:pt x="286" y="80"/>
                    </a:cubicBezTo>
                    <a:cubicBezTo>
                      <a:pt x="280" y="76"/>
                      <a:pt x="272" y="74"/>
                      <a:pt x="264" y="74"/>
                    </a:cubicBezTo>
                    <a:cubicBezTo>
                      <a:pt x="259" y="74"/>
                      <a:pt x="254" y="75"/>
                      <a:pt x="249" y="77"/>
                    </a:cubicBezTo>
                    <a:cubicBezTo>
                      <a:pt x="246" y="78"/>
                      <a:pt x="242" y="80"/>
                      <a:pt x="239" y="82"/>
                    </a:cubicBezTo>
                    <a:cubicBezTo>
                      <a:pt x="238" y="83"/>
                      <a:pt x="238" y="84"/>
                      <a:pt x="237" y="85"/>
                    </a:cubicBezTo>
                    <a:cubicBezTo>
                      <a:pt x="230" y="92"/>
                      <a:pt x="225" y="102"/>
                      <a:pt x="225" y="112"/>
                    </a:cubicBezTo>
                    <a:cubicBezTo>
                      <a:pt x="225" y="123"/>
                      <a:pt x="230" y="133"/>
                      <a:pt x="237" y="140"/>
                    </a:cubicBezTo>
                    <a:cubicBezTo>
                      <a:pt x="238" y="141"/>
                      <a:pt x="238" y="142"/>
                      <a:pt x="239" y="143"/>
                    </a:cubicBezTo>
                    <a:cubicBezTo>
                      <a:pt x="242" y="145"/>
                      <a:pt x="246" y="147"/>
                      <a:pt x="249" y="148"/>
                    </a:cubicBezTo>
                    <a:cubicBezTo>
                      <a:pt x="251" y="149"/>
                      <a:pt x="253" y="150"/>
                      <a:pt x="255" y="150"/>
                    </a:cubicBezTo>
                    <a:cubicBezTo>
                      <a:pt x="255" y="254"/>
                      <a:pt x="255" y="254"/>
                      <a:pt x="255" y="254"/>
                    </a:cubicBezTo>
                    <a:cubicBezTo>
                      <a:pt x="249" y="259"/>
                      <a:pt x="243" y="264"/>
                      <a:pt x="237" y="269"/>
                    </a:cubicBezTo>
                    <a:cubicBezTo>
                      <a:pt x="237" y="268"/>
                      <a:pt x="237" y="268"/>
                      <a:pt x="237" y="268"/>
                    </a:cubicBezTo>
                    <a:cubicBezTo>
                      <a:pt x="236" y="267"/>
                      <a:pt x="234" y="265"/>
                      <a:pt x="233" y="263"/>
                    </a:cubicBezTo>
                    <a:cubicBezTo>
                      <a:pt x="225" y="253"/>
                      <a:pt x="215" y="247"/>
                      <a:pt x="204" y="246"/>
                    </a:cubicBezTo>
                    <a:cubicBezTo>
                      <a:pt x="203" y="246"/>
                      <a:pt x="202" y="246"/>
                      <a:pt x="201" y="246"/>
                    </a:cubicBezTo>
                    <a:cubicBezTo>
                      <a:pt x="197" y="246"/>
                      <a:pt x="192" y="246"/>
                      <a:pt x="188" y="247"/>
                    </a:cubicBezTo>
                    <a:cubicBezTo>
                      <a:pt x="174" y="251"/>
                      <a:pt x="165" y="259"/>
                      <a:pt x="159" y="271"/>
                    </a:cubicBezTo>
                    <a:cubicBezTo>
                      <a:pt x="157" y="275"/>
                      <a:pt x="156" y="279"/>
                      <a:pt x="155" y="284"/>
                    </a:cubicBezTo>
                    <a:cubicBezTo>
                      <a:pt x="154" y="288"/>
                      <a:pt x="154" y="293"/>
                      <a:pt x="154" y="297"/>
                    </a:cubicBezTo>
                    <a:cubicBezTo>
                      <a:pt x="155" y="305"/>
                      <a:pt x="157" y="313"/>
                      <a:pt x="162" y="321"/>
                    </a:cubicBezTo>
                    <a:cubicBezTo>
                      <a:pt x="164" y="325"/>
                      <a:pt x="166" y="328"/>
                      <a:pt x="169" y="332"/>
                    </a:cubicBezTo>
                    <a:cubicBezTo>
                      <a:pt x="176" y="340"/>
                      <a:pt x="184" y="348"/>
                      <a:pt x="192" y="356"/>
                    </a:cubicBezTo>
                    <a:cubicBezTo>
                      <a:pt x="185" y="357"/>
                      <a:pt x="178" y="358"/>
                      <a:pt x="171" y="358"/>
                    </a:cubicBezTo>
                    <a:cubicBezTo>
                      <a:pt x="125" y="358"/>
                      <a:pt x="87" y="322"/>
                      <a:pt x="87" y="277"/>
                    </a:cubicBezTo>
                    <a:cubicBezTo>
                      <a:pt x="87" y="233"/>
                      <a:pt x="87" y="233"/>
                      <a:pt x="87" y="233"/>
                    </a:cubicBezTo>
                    <a:cubicBezTo>
                      <a:pt x="124" y="227"/>
                      <a:pt x="152" y="196"/>
                      <a:pt x="152" y="158"/>
                    </a:cubicBezTo>
                    <a:cubicBezTo>
                      <a:pt x="152" y="157"/>
                      <a:pt x="152" y="155"/>
                      <a:pt x="151" y="154"/>
                    </a:cubicBezTo>
                    <a:cubicBezTo>
                      <a:pt x="152" y="151"/>
                      <a:pt x="152" y="148"/>
                      <a:pt x="152" y="146"/>
                    </a:cubicBezTo>
                    <a:cubicBezTo>
                      <a:pt x="152" y="140"/>
                      <a:pt x="150" y="135"/>
                      <a:pt x="146" y="131"/>
                    </a:cubicBezTo>
                    <a:cubicBezTo>
                      <a:pt x="145" y="130"/>
                      <a:pt x="144" y="130"/>
                      <a:pt x="143" y="129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12"/>
                      <a:pt x="120" y="1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3" y="0"/>
                      <a:pt x="87" y="6"/>
                      <a:pt x="87" y="13"/>
                    </a:cubicBezTo>
                    <a:cubicBezTo>
                      <a:pt x="87" y="20"/>
                      <a:pt x="92" y="26"/>
                      <a:pt x="99" y="27"/>
                    </a:cubicBezTo>
                    <a:cubicBezTo>
                      <a:pt x="108" y="27"/>
                      <a:pt x="118" y="30"/>
                      <a:pt x="118" y="63"/>
                    </a:cubicBezTo>
                    <a:cubicBezTo>
                      <a:pt x="118" y="131"/>
                      <a:pt x="118" y="131"/>
                      <a:pt x="118" y="131"/>
                    </a:cubicBezTo>
                    <a:cubicBezTo>
                      <a:pt x="117" y="133"/>
                      <a:pt x="115" y="135"/>
                      <a:pt x="114" y="138"/>
                    </a:cubicBezTo>
                    <a:cubicBezTo>
                      <a:pt x="113" y="140"/>
                      <a:pt x="113" y="143"/>
                      <a:pt x="113" y="146"/>
                    </a:cubicBezTo>
                    <a:cubicBezTo>
                      <a:pt x="113" y="159"/>
                      <a:pt x="105" y="171"/>
                      <a:pt x="93" y="176"/>
                    </a:cubicBezTo>
                    <a:cubicBezTo>
                      <a:pt x="88" y="179"/>
                      <a:pt x="82" y="181"/>
                      <a:pt x="76" y="181"/>
                    </a:cubicBezTo>
                    <a:cubicBezTo>
                      <a:pt x="71" y="181"/>
                      <a:pt x="66" y="180"/>
                      <a:pt x="62" y="178"/>
                    </a:cubicBezTo>
                    <a:cubicBezTo>
                      <a:pt x="49" y="173"/>
                      <a:pt x="39" y="160"/>
                      <a:pt x="39" y="146"/>
                    </a:cubicBezTo>
                    <a:cubicBezTo>
                      <a:pt x="39" y="144"/>
                      <a:pt x="39" y="143"/>
                      <a:pt x="39" y="141"/>
                    </a:cubicBezTo>
                    <a:cubicBezTo>
                      <a:pt x="38" y="137"/>
                      <a:pt x="35" y="132"/>
                      <a:pt x="32" y="130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38"/>
                      <a:pt x="37" y="30"/>
                      <a:pt x="45" y="28"/>
                    </a:cubicBezTo>
                    <a:cubicBezTo>
                      <a:pt x="45" y="28"/>
                      <a:pt x="46" y="27"/>
                      <a:pt x="46" y="27"/>
                    </a:cubicBezTo>
                    <a:cubicBezTo>
                      <a:pt x="48" y="27"/>
                      <a:pt x="49" y="27"/>
                      <a:pt x="50" y="27"/>
                    </a:cubicBezTo>
                    <a:cubicBezTo>
                      <a:pt x="51" y="27"/>
                      <a:pt x="51" y="27"/>
                      <a:pt x="52" y="27"/>
                    </a:cubicBezTo>
                    <a:cubicBezTo>
                      <a:pt x="56" y="26"/>
                      <a:pt x="59" y="25"/>
                      <a:pt x="61" y="22"/>
                    </a:cubicBezTo>
                    <a:cubicBezTo>
                      <a:pt x="64" y="20"/>
                      <a:pt x="65" y="17"/>
                      <a:pt x="65" y="13"/>
                    </a:cubicBezTo>
                    <a:cubicBezTo>
                      <a:pt x="65" y="10"/>
                      <a:pt x="64" y="8"/>
                      <a:pt x="63" y="6"/>
                    </a:cubicBezTo>
                    <a:cubicBezTo>
                      <a:pt x="60" y="2"/>
                      <a:pt x="56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3" y="1"/>
                      <a:pt x="39" y="2"/>
                    </a:cubicBezTo>
                    <a:cubicBezTo>
                      <a:pt x="38" y="2"/>
                      <a:pt x="36" y="3"/>
                      <a:pt x="35" y="3"/>
                    </a:cubicBezTo>
                    <a:cubicBezTo>
                      <a:pt x="32" y="4"/>
                      <a:pt x="30" y="5"/>
                      <a:pt x="27" y="7"/>
                    </a:cubicBezTo>
                    <a:cubicBezTo>
                      <a:pt x="26" y="8"/>
                      <a:pt x="25" y="9"/>
                      <a:pt x="24" y="9"/>
                    </a:cubicBezTo>
                    <a:cubicBezTo>
                      <a:pt x="22" y="10"/>
                      <a:pt x="21" y="12"/>
                      <a:pt x="20" y="13"/>
                    </a:cubicBezTo>
                    <a:cubicBezTo>
                      <a:pt x="11" y="22"/>
                      <a:pt x="5" y="37"/>
                      <a:pt x="5" y="63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4" y="134"/>
                      <a:pt x="3" y="136"/>
                      <a:pt x="2" y="138"/>
                    </a:cubicBezTo>
                    <a:cubicBezTo>
                      <a:pt x="1" y="140"/>
                      <a:pt x="0" y="143"/>
                      <a:pt x="0" y="146"/>
                    </a:cubicBezTo>
                    <a:cubicBezTo>
                      <a:pt x="0" y="148"/>
                      <a:pt x="1" y="151"/>
                      <a:pt x="1" y="154"/>
                    </a:cubicBezTo>
                    <a:cubicBezTo>
                      <a:pt x="1" y="156"/>
                      <a:pt x="0" y="157"/>
                      <a:pt x="0" y="158"/>
                    </a:cubicBezTo>
                    <a:cubicBezTo>
                      <a:pt x="0" y="196"/>
                      <a:pt x="29" y="228"/>
                      <a:pt x="65" y="233"/>
                    </a:cubicBezTo>
                    <a:cubicBezTo>
                      <a:pt x="65" y="277"/>
                      <a:pt x="65" y="277"/>
                      <a:pt x="65" y="277"/>
                    </a:cubicBezTo>
                    <a:cubicBezTo>
                      <a:pt x="65" y="289"/>
                      <a:pt x="67" y="301"/>
                      <a:pt x="72" y="312"/>
                    </a:cubicBezTo>
                    <a:cubicBezTo>
                      <a:pt x="72" y="314"/>
                      <a:pt x="73" y="316"/>
                      <a:pt x="74" y="317"/>
                    </a:cubicBezTo>
                    <a:cubicBezTo>
                      <a:pt x="79" y="330"/>
                      <a:pt x="87" y="341"/>
                      <a:pt x="96" y="350"/>
                    </a:cubicBezTo>
                    <a:cubicBezTo>
                      <a:pt x="103" y="357"/>
                      <a:pt x="112" y="363"/>
                      <a:pt x="121" y="368"/>
                    </a:cubicBezTo>
                    <a:cubicBezTo>
                      <a:pt x="124" y="370"/>
                      <a:pt x="127" y="371"/>
                      <a:pt x="130" y="373"/>
                    </a:cubicBezTo>
                    <a:cubicBezTo>
                      <a:pt x="132" y="373"/>
                      <a:pt x="133" y="374"/>
                      <a:pt x="135" y="374"/>
                    </a:cubicBezTo>
                    <a:cubicBezTo>
                      <a:pt x="138" y="376"/>
                      <a:pt x="141" y="377"/>
                      <a:pt x="145" y="377"/>
                    </a:cubicBezTo>
                    <a:cubicBezTo>
                      <a:pt x="148" y="378"/>
                      <a:pt x="152" y="379"/>
                      <a:pt x="155" y="380"/>
                    </a:cubicBezTo>
                    <a:cubicBezTo>
                      <a:pt x="160" y="380"/>
                      <a:pt x="166" y="381"/>
                      <a:pt x="171" y="381"/>
                    </a:cubicBezTo>
                    <a:cubicBezTo>
                      <a:pt x="185" y="381"/>
                      <a:pt x="198" y="378"/>
                      <a:pt x="210" y="374"/>
                    </a:cubicBezTo>
                    <a:cubicBezTo>
                      <a:pt x="211" y="375"/>
                      <a:pt x="212" y="377"/>
                      <a:pt x="214" y="378"/>
                    </a:cubicBezTo>
                    <a:cubicBezTo>
                      <a:pt x="218" y="382"/>
                      <a:pt x="222" y="386"/>
                      <a:pt x="226" y="390"/>
                    </a:cubicBezTo>
                    <a:cubicBezTo>
                      <a:pt x="230" y="394"/>
                      <a:pt x="235" y="398"/>
                      <a:pt x="239" y="402"/>
                    </a:cubicBezTo>
                    <a:cubicBezTo>
                      <a:pt x="239" y="402"/>
                      <a:pt x="239" y="402"/>
                      <a:pt x="239" y="402"/>
                    </a:cubicBezTo>
                    <a:cubicBezTo>
                      <a:pt x="239" y="402"/>
                      <a:pt x="239" y="402"/>
                      <a:pt x="239" y="402"/>
                    </a:cubicBezTo>
                    <a:cubicBezTo>
                      <a:pt x="262" y="379"/>
                      <a:pt x="285" y="357"/>
                      <a:pt x="307" y="333"/>
                    </a:cubicBezTo>
                    <a:cubicBezTo>
                      <a:pt x="316" y="323"/>
                      <a:pt x="321" y="311"/>
                      <a:pt x="323" y="297"/>
                    </a:cubicBezTo>
                    <a:cubicBezTo>
                      <a:pt x="325" y="282"/>
                      <a:pt x="320" y="270"/>
                      <a:pt x="310" y="2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4E70C17-057D-48D7-8158-3AB5B2343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74885" y="4564062"/>
                <a:ext cx="186289" cy="235153"/>
              </a:xfrm>
              <a:custGeom>
                <a:avLst/>
                <a:gdLst>
                  <a:gd name="connsiteX0" fmla="*/ 62336 w 186289"/>
                  <a:gd name="connsiteY0" fmla="*/ 0 h 235153"/>
                  <a:gd name="connsiteX1" fmla="*/ 134978 w 186289"/>
                  <a:gd name="connsiteY1" fmla="*/ 0 h 235153"/>
                  <a:gd name="connsiteX2" fmla="*/ 173613 w 186289"/>
                  <a:gd name="connsiteY2" fmla="*/ 30346 h 235153"/>
                  <a:gd name="connsiteX3" fmla="*/ 184600 w 186289"/>
                  <a:gd name="connsiteY3" fmla="*/ 48456 h 235153"/>
                  <a:gd name="connsiteX4" fmla="*/ 186289 w 186289"/>
                  <a:gd name="connsiteY4" fmla="*/ 56816 h 235153"/>
                  <a:gd name="connsiteX5" fmla="*/ 167133 w 186289"/>
                  <a:gd name="connsiteY5" fmla="*/ 76840 h 235153"/>
                  <a:gd name="connsiteX6" fmla="*/ 92165 w 186289"/>
                  <a:gd name="connsiteY6" fmla="*/ 208977 h 235153"/>
                  <a:gd name="connsiteX7" fmla="*/ 86860 w 186289"/>
                  <a:gd name="connsiteY7" fmla="*/ 233260 h 235153"/>
                  <a:gd name="connsiteX8" fmla="*/ 77482 w 186289"/>
                  <a:gd name="connsiteY8" fmla="*/ 235153 h 235153"/>
                  <a:gd name="connsiteX9" fmla="*/ 0 w 186289"/>
                  <a:gd name="connsiteY9" fmla="*/ 127055 h 235153"/>
                  <a:gd name="connsiteX10" fmla="*/ 0 w 186289"/>
                  <a:gd name="connsiteY10" fmla="*/ 64109 h 23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289" h="235153">
                    <a:moveTo>
                      <a:pt x="62336" y="0"/>
                    </a:moveTo>
                    <a:lnTo>
                      <a:pt x="134978" y="0"/>
                    </a:lnTo>
                    <a:lnTo>
                      <a:pt x="173613" y="30346"/>
                    </a:lnTo>
                    <a:lnTo>
                      <a:pt x="184600" y="48456"/>
                    </a:lnTo>
                    <a:lnTo>
                      <a:pt x="186289" y="56816"/>
                    </a:lnTo>
                    <a:lnTo>
                      <a:pt x="167133" y="76840"/>
                    </a:lnTo>
                    <a:cubicBezTo>
                      <a:pt x="135472" y="116012"/>
                      <a:pt x="110152" y="160602"/>
                      <a:pt x="92165" y="208977"/>
                    </a:cubicBezTo>
                    <a:lnTo>
                      <a:pt x="86860" y="233260"/>
                    </a:lnTo>
                    <a:lnTo>
                      <a:pt x="77482" y="235153"/>
                    </a:lnTo>
                    <a:lnTo>
                      <a:pt x="0" y="127055"/>
                    </a:lnTo>
                    <a:lnTo>
                      <a:pt x="0" y="64109"/>
                    </a:lnTo>
                    <a:close/>
                  </a:path>
                </a:pathLst>
              </a:custGeom>
              <a:solidFill>
                <a:srgbClr val="FCE7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103">
                <a:extLst>
                  <a:ext uri="{FF2B5EF4-FFF2-40B4-BE49-F238E27FC236}">
                    <a16:creationId xmlns:a16="http://schemas.microsoft.com/office/drawing/2014/main" id="{D23708D7-9FB1-4138-8FDE-663BFA1F0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8026" y="4029073"/>
                <a:ext cx="323850" cy="534988"/>
              </a:xfrm>
              <a:custGeom>
                <a:avLst/>
                <a:gdLst>
                  <a:gd name="T0" fmla="*/ 149 w 149"/>
                  <a:gd name="T1" fmla="*/ 136 h 246"/>
                  <a:gd name="T2" fmla="*/ 146 w 149"/>
                  <a:gd name="T3" fmla="*/ 131 h 246"/>
                  <a:gd name="T4" fmla="*/ 143 w 149"/>
                  <a:gd name="T5" fmla="*/ 129 h 246"/>
                  <a:gd name="T6" fmla="*/ 143 w 149"/>
                  <a:gd name="T7" fmla="*/ 63 h 246"/>
                  <a:gd name="T8" fmla="*/ 100 w 149"/>
                  <a:gd name="T9" fmla="*/ 0 h 246"/>
                  <a:gd name="T10" fmla="*/ 99 w 149"/>
                  <a:gd name="T11" fmla="*/ 0 h 246"/>
                  <a:gd name="T12" fmla="*/ 87 w 149"/>
                  <a:gd name="T13" fmla="*/ 13 h 246"/>
                  <a:gd name="T14" fmla="*/ 99 w 149"/>
                  <a:gd name="T15" fmla="*/ 27 h 246"/>
                  <a:gd name="T16" fmla="*/ 118 w 149"/>
                  <a:gd name="T17" fmla="*/ 63 h 246"/>
                  <a:gd name="T18" fmla="*/ 118 w 149"/>
                  <a:gd name="T19" fmla="*/ 131 h 246"/>
                  <a:gd name="T20" fmla="*/ 114 w 149"/>
                  <a:gd name="T21" fmla="*/ 138 h 246"/>
                  <a:gd name="T22" fmla="*/ 113 w 149"/>
                  <a:gd name="T23" fmla="*/ 146 h 246"/>
                  <a:gd name="T24" fmla="*/ 93 w 149"/>
                  <a:gd name="T25" fmla="*/ 176 h 246"/>
                  <a:gd name="T26" fmla="*/ 76 w 149"/>
                  <a:gd name="T27" fmla="*/ 181 h 246"/>
                  <a:gd name="T28" fmla="*/ 62 w 149"/>
                  <a:gd name="T29" fmla="*/ 178 h 246"/>
                  <a:gd name="T30" fmla="*/ 39 w 149"/>
                  <a:gd name="T31" fmla="*/ 146 h 246"/>
                  <a:gd name="T32" fmla="*/ 39 w 149"/>
                  <a:gd name="T33" fmla="*/ 141 h 246"/>
                  <a:gd name="T34" fmla="*/ 32 w 149"/>
                  <a:gd name="T35" fmla="*/ 130 h 246"/>
                  <a:gd name="T36" fmla="*/ 32 w 149"/>
                  <a:gd name="T37" fmla="*/ 63 h 246"/>
                  <a:gd name="T38" fmla="*/ 45 w 149"/>
                  <a:gd name="T39" fmla="*/ 28 h 246"/>
                  <a:gd name="T40" fmla="*/ 46 w 149"/>
                  <a:gd name="T41" fmla="*/ 27 h 246"/>
                  <a:gd name="T42" fmla="*/ 50 w 149"/>
                  <a:gd name="T43" fmla="*/ 27 h 246"/>
                  <a:gd name="T44" fmla="*/ 52 w 149"/>
                  <a:gd name="T45" fmla="*/ 27 h 246"/>
                  <a:gd name="T46" fmla="*/ 61 w 149"/>
                  <a:gd name="T47" fmla="*/ 22 h 246"/>
                  <a:gd name="T48" fmla="*/ 65 w 149"/>
                  <a:gd name="T49" fmla="*/ 13 h 246"/>
                  <a:gd name="T50" fmla="*/ 63 w 149"/>
                  <a:gd name="T51" fmla="*/ 6 h 246"/>
                  <a:gd name="T52" fmla="*/ 52 w 149"/>
                  <a:gd name="T53" fmla="*/ 0 h 246"/>
                  <a:gd name="T54" fmla="*/ 51 w 149"/>
                  <a:gd name="T55" fmla="*/ 0 h 246"/>
                  <a:gd name="T56" fmla="*/ 39 w 149"/>
                  <a:gd name="T57" fmla="*/ 2 h 246"/>
                  <a:gd name="T58" fmla="*/ 35 w 149"/>
                  <a:gd name="T59" fmla="*/ 3 h 246"/>
                  <a:gd name="T60" fmla="*/ 27 w 149"/>
                  <a:gd name="T61" fmla="*/ 7 h 246"/>
                  <a:gd name="T62" fmla="*/ 24 w 149"/>
                  <a:gd name="T63" fmla="*/ 9 h 246"/>
                  <a:gd name="T64" fmla="*/ 20 w 149"/>
                  <a:gd name="T65" fmla="*/ 13 h 246"/>
                  <a:gd name="T66" fmla="*/ 5 w 149"/>
                  <a:gd name="T67" fmla="*/ 63 h 246"/>
                  <a:gd name="T68" fmla="*/ 5 w 149"/>
                  <a:gd name="T69" fmla="*/ 133 h 246"/>
                  <a:gd name="T70" fmla="*/ 2 w 149"/>
                  <a:gd name="T71" fmla="*/ 138 h 246"/>
                  <a:gd name="T72" fmla="*/ 0 w 149"/>
                  <a:gd name="T73" fmla="*/ 146 h 246"/>
                  <a:gd name="T74" fmla="*/ 1 w 149"/>
                  <a:gd name="T75" fmla="*/ 154 h 246"/>
                  <a:gd name="T76" fmla="*/ 0 w 149"/>
                  <a:gd name="T77" fmla="*/ 158 h 246"/>
                  <a:gd name="T78" fmla="*/ 65 w 149"/>
                  <a:gd name="T79" fmla="*/ 233 h 246"/>
                  <a:gd name="T80" fmla="*/ 65 w 149"/>
                  <a:gd name="T81" fmla="*/ 246 h 246"/>
                  <a:gd name="T82" fmla="*/ 149 w 149"/>
                  <a:gd name="T83" fmla="*/ 1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246">
                    <a:moveTo>
                      <a:pt x="149" y="136"/>
                    </a:moveTo>
                    <a:cubicBezTo>
                      <a:pt x="148" y="134"/>
                      <a:pt x="147" y="133"/>
                      <a:pt x="146" y="131"/>
                    </a:cubicBezTo>
                    <a:cubicBezTo>
                      <a:pt x="145" y="130"/>
                      <a:pt x="144" y="130"/>
                      <a:pt x="143" y="129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12"/>
                      <a:pt x="120" y="1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3" y="0"/>
                      <a:pt x="87" y="6"/>
                      <a:pt x="87" y="13"/>
                    </a:cubicBezTo>
                    <a:cubicBezTo>
                      <a:pt x="87" y="20"/>
                      <a:pt x="92" y="26"/>
                      <a:pt x="99" y="27"/>
                    </a:cubicBezTo>
                    <a:cubicBezTo>
                      <a:pt x="108" y="27"/>
                      <a:pt x="118" y="30"/>
                      <a:pt x="118" y="63"/>
                    </a:cubicBezTo>
                    <a:cubicBezTo>
                      <a:pt x="118" y="131"/>
                      <a:pt x="118" y="131"/>
                      <a:pt x="118" y="131"/>
                    </a:cubicBezTo>
                    <a:cubicBezTo>
                      <a:pt x="117" y="133"/>
                      <a:pt x="115" y="135"/>
                      <a:pt x="114" y="138"/>
                    </a:cubicBezTo>
                    <a:cubicBezTo>
                      <a:pt x="113" y="140"/>
                      <a:pt x="113" y="143"/>
                      <a:pt x="113" y="146"/>
                    </a:cubicBezTo>
                    <a:cubicBezTo>
                      <a:pt x="113" y="159"/>
                      <a:pt x="105" y="171"/>
                      <a:pt x="93" y="176"/>
                    </a:cubicBezTo>
                    <a:cubicBezTo>
                      <a:pt x="88" y="179"/>
                      <a:pt x="82" y="181"/>
                      <a:pt x="76" y="181"/>
                    </a:cubicBezTo>
                    <a:cubicBezTo>
                      <a:pt x="71" y="181"/>
                      <a:pt x="66" y="180"/>
                      <a:pt x="62" y="178"/>
                    </a:cubicBezTo>
                    <a:cubicBezTo>
                      <a:pt x="49" y="173"/>
                      <a:pt x="39" y="160"/>
                      <a:pt x="39" y="146"/>
                    </a:cubicBezTo>
                    <a:cubicBezTo>
                      <a:pt x="39" y="144"/>
                      <a:pt x="39" y="143"/>
                      <a:pt x="39" y="141"/>
                    </a:cubicBezTo>
                    <a:cubicBezTo>
                      <a:pt x="38" y="137"/>
                      <a:pt x="35" y="132"/>
                      <a:pt x="32" y="130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38"/>
                      <a:pt x="37" y="30"/>
                      <a:pt x="45" y="28"/>
                    </a:cubicBezTo>
                    <a:cubicBezTo>
                      <a:pt x="45" y="28"/>
                      <a:pt x="46" y="27"/>
                      <a:pt x="46" y="27"/>
                    </a:cubicBezTo>
                    <a:cubicBezTo>
                      <a:pt x="48" y="27"/>
                      <a:pt x="49" y="27"/>
                      <a:pt x="50" y="27"/>
                    </a:cubicBezTo>
                    <a:cubicBezTo>
                      <a:pt x="51" y="27"/>
                      <a:pt x="51" y="27"/>
                      <a:pt x="52" y="27"/>
                    </a:cubicBezTo>
                    <a:cubicBezTo>
                      <a:pt x="56" y="26"/>
                      <a:pt x="59" y="25"/>
                      <a:pt x="61" y="22"/>
                    </a:cubicBezTo>
                    <a:cubicBezTo>
                      <a:pt x="64" y="20"/>
                      <a:pt x="65" y="17"/>
                      <a:pt x="65" y="13"/>
                    </a:cubicBezTo>
                    <a:cubicBezTo>
                      <a:pt x="65" y="10"/>
                      <a:pt x="64" y="8"/>
                      <a:pt x="63" y="6"/>
                    </a:cubicBezTo>
                    <a:cubicBezTo>
                      <a:pt x="60" y="2"/>
                      <a:pt x="56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3" y="1"/>
                      <a:pt x="39" y="2"/>
                    </a:cubicBezTo>
                    <a:cubicBezTo>
                      <a:pt x="38" y="2"/>
                      <a:pt x="36" y="3"/>
                      <a:pt x="35" y="3"/>
                    </a:cubicBezTo>
                    <a:cubicBezTo>
                      <a:pt x="32" y="4"/>
                      <a:pt x="30" y="5"/>
                      <a:pt x="27" y="7"/>
                    </a:cubicBezTo>
                    <a:cubicBezTo>
                      <a:pt x="26" y="8"/>
                      <a:pt x="25" y="9"/>
                      <a:pt x="24" y="9"/>
                    </a:cubicBezTo>
                    <a:cubicBezTo>
                      <a:pt x="22" y="10"/>
                      <a:pt x="21" y="12"/>
                      <a:pt x="20" y="13"/>
                    </a:cubicBezTo>
                    <a:cubicBezTo>
                      <a:pt x="11" y="22"/>
                      <a:pt x="5" y="37"/>
                      <a:pt x="5" y="63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4" y="134"/>
                      <a:pt x="3" y="136"/>
                      <a:pt x="2" y="138"/>
                    </a:cubicBezTo>
                    <a:cubicBezTo>
                      <a:pt x="1" y="140"/>
                      <a:pt x="0" y="143"/>
                      <a:pt x="0" y="146"/>
                    </a:cubicBezTo>
                    <a:cubicBezTo>
                      <a:pt x="0" y="148"/>
                      <a:pt x="1" y="151"/>
                      <a:pt x="1" y="154"/>
                    </a:cubicBezTo>
                    <a:cubicBezTo>
                      <a:pt x="1" y="156"/>
                      <a:pt x="0" y="157"/>
                      <a:pt x="0" y="158"/>
                    </a:cubicBezTo>
                    <a:cubicBezTo>
                      <a:pt x="0" y="196"/>
                      <a:pt x="29" y="228"/>
                      <a:pt x="65" y="233"/>
                    </a:cubicBezTo>
                    <a:cubicBezTo>
                      <a:pt x="65" y="246"/>
                      <a:pt x="65" y="246"/>
                      <a:pt x="65" y="246"/>
                    </a:cubicBezTo>
                    <a:lnTo>
                      <a:pt x="149" y="136"/>
                    </a:lnTo>
                    <a:close/>
                  </a:path>
                </a:pathLst>
              </a:custGeom>
              <a:solidFill>
                <a:srgbClr val="F0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5">
                <a:extLst>
                  <a:ext uri="{FF2B5EF4-FFF2-40B4-BE49-F238E27FC236}">
                    <a16:creationId xmlns:a16="http://schemas.microsoft.com/office/drawing/2014/main" id="{A4050C56-5B24-4AD5-957F-8671F9431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8026" y="4029073"/>
                <a:ext cx="708026" cy="873125"/>
              </a:xfrm>
              <a:custGeom>
                <a:avLst/>
                <a:gdLst>
                  <a:gd name="T0" fmla="*/ 305 w 325"/>
                  <a:gd name="T1" fmla="*/ 255 h 402"/>
                  <a:gd name="T2" fmla="*/ 290 w 325"/>
                  <a:gd name="T3" fmla="*/ 247 h 402"/>
                  <a:gd name="T4" fmla="*/ 277 w 325"/>
                  <a:gd name="T5" fmla="*/ 246 h 402"/>
                  <a:gd name="T6" fmla="*/ 286 w 325"/>
                  <a:gd name="T7" fmla="*/ 145 h 402"/>
                  <a:gd name="T8" fmla="*/ 297 w 325"/>
                  <a:gd name="T9" fmla="*/ 134 h 402"/>
                  <a:gd name="T10" fmla="*/ 303 w 325"/>
                  <a:gd name="T11" fmla="*/ 112 h 402"/>
                  <a:gd name="T12" fmla="*/ 297 w 325"/>
                  <a:gd name="T13" fmla="*/ 91 h 402"/>
                  <a:gd name="T14" fmla="*/ 286 w 325"/>
                  <a:gd name="T15" fmla="*/ 80 h 402"/>
                  <a:gd name="T16" fmla="*/ 249 w 325"/>
                  <a:gd name="T17" fmla="*/ 77 h 402"/>
                  <a:gd name="T18" fmla="*/ 237 w 325"/>
                  <a:gd name="T19" fmla="*/ 85 h 402"/>
                  <a:gd name="T20" fmla="*/ 237 w 325"/>
                  <a:gd name="T21" fmla="*/ 140 h 402"/>
                  <a:gd name="T22" fmla="*/ 249 w 325"/>
                  <a:gd name="T23" fmla="*/ 148 h 402"/>
                  <a:gd name="T24" fmla="*/ 255 w 325"/>
                  <a:gd name="T25" fmla="*/ 254 h 402"/>
                  <a:gd name="T26" fmla="*/ 237 w 325"/>
                  <a:gd name="T27" fmla="*/ 268 h 402"/>
                  <a:gd name="T28" fmla="*/ 204 w 325"/>
                  <a:gd name="T29" fmla="*/ 246 h 402"/>
                  <a:gd name="T30" fmla="*/ 188 w 325"/>
                  <a:gd name="T31" fmla="*/ 247 h 402"/>
                  <a:gd name="T32" fmla="*/ 155 w 325"/>
                  <a:gd name="T33" fmla="*/ 284 h 402"/>
                  <a:gd name="T34" fmla="*/ 162 w 325"/>
                  <a:gd name="T35" fmla="*/ 321 h 402"/>
                  <a:gd name="T36" fmla="*/ 192 w 325"/>
                  <a:gd name="T37" fmla="*/ 356 h 402"/>
                  <a:gd name="T38" fmla="*/ 87 w 325"/>
                  <a:gd name="T39" fmla="*/ 277 h 402"/>
                  <a:gd name="T40" fmla="*/ 152 w 325"/>
                  <a:gd name="T41" fmla="*/ 158 h 402"/>
                  <a:gd name="T42" fmla="*/ 152 w 325"/>
                  <a:gd name="T43" fmla="*/ 146 h 402"/>
                  <a:gd name="T44" fmla="*/ 143 w 325"/>
                  <a:gd name="T45" fmla="*/ 129 h 402"/>
                  <a:gd name="T46" fmla="*/ 100 w 325"/>
                  <a:gd name="T47" fmla="*/ 0 h 402"/>
                  <a:gd name="T48" fmla="*/ 87 w 325"/>
                  <a:gd name="T49" fmla="*/ 13 h 402"/>
                  <a:gd name="T50" fmla="*/ 118 w 325"/>
                  <a:gd name="T51" fmla="*/ 63 h 402"/>
                  <a:gd name="T52" fmla="*/ 114 w 325"/>
                  <a:gd name="T53" fmla="*/ 138 h 402"/>
                  <a:gd name="T54" fmla="*/ 93 w 325"/>
                  <a:gd name="T55" fmla="*/ 176 h 402"/>
                  <a:gd name="T56" fmla="*/ 62 w 325"/>
                  <a:gd name="T57" fmla="*/ 178 h 402"/>
                  <a:gd name="T58" fmla="*/ 39 w 325"/>
                  <a:gd name="T59" fmla="*/ 141 h 402"/>
                  <a:gd name="T60" fmla="*/ 32 w 325"/>
                  <a:gd name="T61" fmla="*/ 63 h 402"/>
                  <a:gd name="T62" fmla="*/ 46 w 325"/>
                  <a:gd name="T63" fmla="*/ 27 h 402"/>
                  <a:gd name="T64" fmla="*/ 52 w 325"/>
                  <a:gd name="T65" fmla="*/ 27 h 402"/>
                  <a:gd name="T66" fmla="*/ 65 w 325"/>
                  <a:gd name="T67" fmla="*/ 13 h 402"/>
                  <a:gd name="T68" fmla="*/ 52 w 325"/>
                  <a:gd name="T69" fmla="*/ 0 h 402"/>
                  <a:gd name="T70" fmla="*/ 51 w 325"/>
                  <a:gd name="T71" fmla="*/ 0 h 402"/>
                  <a:gd name="T72" fmla="*/ 39 w 325"/>
                  <a:gd name="T73" fmla="*/ 2 h 402"/>
                  <a:gd name="T74" fmla="*/ 27 w 325"/>
                  <a:gd name="T75" fmla="*/ 7 h 402"/>
                  <a:gd name="T76" fmla="*/ 20 w 325"/>
                  <a:gd name="T77" fmla="*/ 13 h 402"/>
                  <a:gd name="T78" fmla="*/ 5 w 325"/>
                  <a:gd name="T79" fmla="*/ 133 h 402"/>
                  <a:gd name="T80" fmla="*/ 0 w 325"/>
                  <a:gd name="T81" fmla="*/ 146 h 402"/>
                  <a:gd name="T82" fmla="*/ 0 w 325"/>
                  <a:gd name="T83" fmla="*/ 158 h 402"/>
                  <a:gd name="T84" fmla="*/ 65 w 325"/>
                  <a:gd name="T85" fmla="*/ 277 h 402"/>
                  <a:gd name="T86" fmla="*/ 74 w 325"/>
                  <a:gd name="T87" fmla="*/ 317 h 402"/>
                  <a:gd name="T88" fmla="*/ 121 w 325"/>
                  <a:gd name="T89" fmla="*/ 368 h 402"/>
                  <a:gd name="T90" fmla="*/ 135 w 325"/>
                  <a:gd name="T91" fmla="*/ 374 h 402"/>
                  <a:gd name="T92" fmla="*/ 155 w 325"/>
                  <a:gd name="T93" fmla="*/ 380 h 402"/>
                  <a:gd name="T94" fmla="*/ 210 w 325"/>
                  <a:gd name="T95" fmla="*/ 374 h 402"/>
                  <a:gd name="T96" fmla="*/ 226 w 325"/>
                  <a:gd name="T97" fmla="*/ 390 h 402"/>
                  <a:gd name="T98" fmla="*/ 239 w 325"/>
                  <a:gd name="T99" fmla="*/ 402 h 402"/>
                  <a:gd name="T100" fmla="*/ 307 w 325"/>
                  <a:gd name="T101" fmla="*/ 333 h 402"/>
                  <a:gd name="T102" fmla="*/ 310 w 325"/>
                  <a:gd name="T103" fmla="*/ 25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5" h="402">
                    <a:moveTo>
                      <a:pt x="310" y="259"/>
                    </a:moveTo>
                    <a:cubicBezTo>
                      <a:pt x="308" y="258"/>
                      <a:pt x="307" y="257"/>
                      <a:pt x="305" y="255"/>
                    </a:cubicBezTo>
                    <a:cubicBezTo>
                      <a:pt x="302" y="253"/>
                      <a:pt x="298" y="251"/>
                      <a:pt x="295" y="249"/>
                    </a:cubicBezTo>
                    <a:cubicBezTo>
                      <a:pt x="293" y="248"/>
                      <a:pt x="292" y="247"/>
                      <a:pt x="290" y="247"/>
                    </a:cubicBezTo>
                    <a:cubicBezTo>
                      <a:pt x="286" y="246"/>
                      <a:pt x="283" y="245"/>
                      <a:pt x="279" y="245"/>
                    </a:cubicBezTo>
                    <a:cubicBezTo>
                      <a:pt x="279" y="245"/>
                      <a:pt x="278" y="246"/>
                      <a:pt x="277" y="246"/>
                    </a:cubicBezTo>
                    <a:cubicBezTo>
                      <a:pt x="277" y="149"/>
                      <a:pt x="277" y="149"/>
                      <a:pt x="277" y="149"/>
                    </a:cubicBezTo>
                    <a:cubicBezTo>
                      <a:pt x="280" y="148"/>
                      <a:pt x="283" y="147"/>
                      <a:pt x="286" y="145"/>
                    </a:cubicBezTo>
                    <a:cubicBezTo>
                      <a:pt x="288" y="143"/>
                      <a:pt x="290" y="142"/>
                      <a:pt x="292" y="140"/>
                    </a:cubicBezTo>
                    <a:cubicBezTo>
                      <a:pt x="294" y="138"/>
                      <a:pt x="295" y="136"/>
                      <a:pt x="297" y="134"/>
                    </a:cubicBezTo>
                    <a:cubicBezTo>
                      <a:pt x="299" y="131"/>
                      <a:pt x="300" y="128"/>
                      <a:pt x="301" y="124"/>
                    </a:cubicBezTo>
                    <a:cubicBezTo>
                      <a:pt x="303" y="120"/>
                      <a:pt x="303" y="116"/>
                      <a:pt x="303" y="112"/>
                    </a:cubicBezTo>
                    <a:cubicBezTo>
                      <a:pt x="303" y="108"/>
                      <a:pt x="303" y="105"/>
                      <a:pt x="301" y="101"/>
                    </a:cubicBezTo>
                    <a:cubicBezTo>
                      <a:pt x="300" y="97"/>
                      <a:pt x="299" y="94"/>
                      <a:pt x="297" y="91"/>
                    </a:cubicBezTo>
                    <a:cubicBezTo>
                      <a:pt x="295" y="89"/>
                      <a:pt x="294" y="87"/>
                      <a:pt x="292" y="85"/>
                    </a:cubicBezTo>
                    <a:cubicBezTo>
                      <a:pt x="290" y="83"/>
                      <a:pt x="288" y="82"/>
                      <a:pt x="286" y="80"/>
                    </a:cubicBezTo>
                    <a:cubicBezTo>
                      <a:pt x="280" y="76"/>
                      <a:pt x="272" y="74"/>
                      <a:pt x="264" y="74"/>
                    </a:cubicBezTo>
                    <a:cubicBezTo>
                      <a:pt x="259" y="74"/>
                      <a:pt x="254" y="75"/>
                      <a:pt x="249" y="77"/>
                    </a:cubicBezTo>
                    <a:cubicBezTo>
                      <a:pt x="246" y="78"/>
                      <a:pt x="242" y="80"/>
                      <a:pt x="239" y="82"/>
                    </a:cubicBezTo>
                    <a:cubicBezTo>
                      <a:pt x="238" y="83"/>
                      <a:pt x="238" y="84"/>
                      <a:pt x="237" y="85"/>
                    </a:cubicBezTo>
                    <a:cubicBezTo>
                      <a:pt x="230" y="92"/>
                      <a:pt x="225" y="102"/>
                      <a:pt x="225" y="112"/>
                    </a:cubicBezTo>
                    <a:cubicBezTo>
                      <a:pt x="225" y="123"/>
                      <a:pt x="230" y="133"/>
                      <a:pt x="237" y="140"/>
                    </a:cubicBezTo>
                    <a:cubicBezTo>
                      <a:pt x="238" y="141"/>
                      <a:pt x="238" y="142"/>
                      <a:pt x="239" y="143"/>
                    </a:cubicBezTo>
                    <a:cubicBezTo>
                      <a:pt x="242" y="145"/>
                      <a:pt x="246" y="147"/>
                      <a:pt x="249" y="148"/>
                    </a:cubicBezTo>
                    <a:cubicBezTo>
                      <a:pt x="251" y="149"/>
                      <a:pt x="253" y="150"/>
                      <a:pt x="255" y="150"/>
                    </a:cubicBezTo>
                    <a:cubicBezTo>
                      <a:pt x="255" y="254"/>
                      <a:pt x="255" y="254"/>
                      <a:pt x="255" y="254"/>
                    </a:cubicBezTo>
                    <a:cubicBezTo>
                      <a:pt x="249" y="259"/>
                      <a:pt x="243" y="264"/>
                      <a:pt x="237" y="269"/>
                    </a:cubicBezTo>
                    <a:cubicBezTo>
                      <a:pt x="237" y="268"/>
                      <a:pt x="237" y="268"/>
                      <a:pt x="237" y="268"/>
                    </a:cubicBezTo>
                    <a:cubicBezTo>
                      <a:pt x="236" y="267"/>
                      <a:pt x="234" y="265"/>
                      <a:pt x="233" y="263"/>
                    </a:cubicBezTo>
                    <a:cubicBezTo>
                      <a:pt x="225" y="253"/>
                      <a:pt x="215" y="247"/>
                      <a:pt x="204" y="246"/>
                    </a:cubicBezTo>
                    <a:cubicBezTo>
                      <a:pt x="203" y="246"/>
                      <a:pt x="202" y="246"/>
                      <a:pt x="201" y="246"/>
                    </a:cubicBezTo>
                    <a:cubicBezTo>
                      <a:pt x="197" y="246"/>
                      <a:pt x="192" y="246"/>
                      <a:pt x="188" y="247"/>
                    </a:cubicBezTo>
                    <a:cubicBezTo>
                      <a:pt x="174" y="251"/>
                      <a:pt x="165" y="259"/>
                      <a:pt x="159" y="271"/>
                    </a:cubicBezTo>
                    <a:cubicBezTo>
                      <a:pt x="157" y="275"/>
                      <a:pt x="156" y="279"/>
                      <a:pt x="155" y="284"/>
                    </a:cubicBezTo>
                    <a:cubicBezTo>
                      <a:pt x="154" y="288"/>
                      <a:pt x="154" y="293"/>
                      <a:pt x="154" y="297"/>
                    </a:cubicBezTo>
                    <a:cubicBezTo>
                      <a:pt x="155" y="305"/>
                      <a:pt x="157" y="313"/>
                      <a:pt x="162" y="321"/>
                    </a:cubicBezTo>
                    <a:cubicBezTo>
                      <a:pt x="164" y="325"/>
                      <a:pt x="166" y="328"/>
                      <a:pt x="169" y="332"/>
                    </a:cubicBezTo>
                    <a:cubicBezTo>
                      <a:pt x="176" y="340"/>
                      <a:pt x="184" y="348"/>
                      <a:pt x="192" y="356"/>
                    </a:cubicBezTo>
                    <a:cubicBezTo>
                      <a:pt x="185" y="357"/>
                      <a:pt x="178" y="358"/>
                      <a:pt x="171" y="358"/>
                    </a:cubicBezTo>
                    <a:cubicBezTo>
                      <a:pt x="125" y="358"/>
                      <a:pt x="87" y="322"/>
                      <a:pt x="87" y="277"/>
                    </a:cubicBezTo>
                    <a:cubicBezTo>
                      <a:pt x="87" y="233"/>
                      <a:pt x="87" y="233"/>
                      <a:pt x="87" y="233"/>
                    </a:cubicBezTo>
                    <a:cubicBezTo>
                      <a:pt x="124" y="227"/>
                      <a:pt x="152" y="196"/>
                      <a:pt x="152" y="158"/>
                    </a:cubicBezTo>
                    <a:cubicBezTo>
                      <a:pt x="152" y="157"/>
                      <a:pt x="152" y="155"/>
                      <a:pt x="151" y="154"/>
                    </a:cubicBezTo>
                    <a:cubicBezTo>
                      <a:pt x="152" y="151"/>
                      <a:pt x="152" y="148"/>
                      <a:pt x="152" y="146"/>
                    </a:cubicBezTo>
                    <a:cubicBezTo>
                      <a:pt x="152" y="140"/>
                      <a:pt x="150" y="135"/>
                      <a:pt x="146" y="131"/>
                    </a:cubicBezTo>
                    <a:cubicBezTo>
                      <a:pt x="145" y="130"/>
                      <a:pt x="144" y="130"/>
                      <a:pt x="143" y="129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3" y="12"/>
                      <a:pt x="120" y="1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3" y="0"/>
                      <a:pt x="87" y="6"/>
                      <a:pt x="87" y="13"/>
                    </a:cubicBezTo>
                    <a:cubicBezTo>
                      <a:pt x="87" y="20"/>
                      <a:pt x="92" y="26"/>
                      <a:pt x="99" y="27"/>
                    </a:cubicBezTo>
                    <a:cubicBezTo>
                      <a:pt x="108" y="27"/>
                      <a:pt x="118" y="30"/>
                      <a:pt x="118" y="63"/>
                    </a:cubicBezTo>
                    <a:cubicBezTo>
                      <a:pt x="118" y="131"/>
                      <a:pt x="118" y="131"/>
                      <a:pt x="118" y="131"/>
                    </a:cubicBezTo>
                    <a:cubicBezTo>
                      <a:pt x="117" y="133"/>
                      <a:pt x="115" y="135"/>
                      <a:pt x="114" y="138"/>
                    </a:cubicBezTo>
                    <a:cubicBezTo>
                      <a:pt x="113" y="140"/>
                      <a:pt x="113" y="143"/>
                      <a:pt x="113" y="146"/>
                    </a:cubicBezTo>
                    <a:cubicBezTo>
                      <a:pt x="113" y="159"/>
                      <a:pt x="105" y="171"/>
                      <a:pt x="93" y="176"/>
                    </a:cubicBezTo>
                    <a:cubicBezTo>
                      <a:pt x="88" y="179"/>
                      <a:pt x="82" y="181"/>
                      <a:pt x="76" y="181"/>
                    </a:cubicBezTo>
                    <a:cubicBezTo>
                      <a:pt x="71" y="181"/>
                      <a:pt x="66" y="180"/>
                      <a:pt x="62" y="178"/>
                    </a:cubicBezTo>
                    <a:cubicBezTo>
                      <a:pt x="49" y="173"/>
                      <a:pt x="39" y="160"/>
                      <a:pt x="39" y="146"/>
                    </a:cubicBezTo>
                    <a:cubicBezTo>
                      <a:pt x="39" y="144"/>
                      <a:pt x="39" y="143"/>
                      <a:pt x="39" y="141"/>
                    </a:cubicBezTo>
                    <a:cubicBezTo>
                      <a:pt x="38" y="137"/>
                      <a:pt x="35" y="132"/>
                      <a:pt x="32" y="130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38"/>
                      <a:pt x="37" y="30"/>
                      <a:pt x="45" y="28"/>
                    </a:cubicBezTo>
                    <a:cubicBezTo>
                      <a:pt x="45" y="28"/>
                      <a:pt x="46" y="27"/>
                      <a:pt x="46" y="27"/>
                    </a:cubicBezTo>
                    <a:cubicBezTo>
                      <a:pt x="48" y="27"/>
                      <a:pt x="49" y="27"/>
                      <a:pt x="50" y="27"/>
                    </a:cubicBezTo>
                    <a:cubicBezTo>
                      <a:pt x="51" y="27"/>
                      <a:pt x="51" y="27"/>
                      <a:pt x="52" y="27"/>
                    </a:cubicBezTo>
                    <a:cubicBezTo>
                      <a:pt x="56" y="26"/>
                      <a:pt x="59" y="25"/>
                      <a:pt x="61" y="22"/>
                    </a:cubicBezTo>
                    <a:cubicBezTo>
                      <a:pt x="64" y="20"/>
                      <a:pt x="65" y="17"/>
                      <a:pt x="65" y="13"/>
                    </a:cubicBezTo>
                    <a:cubicBezTo>
                      <a:pt x="65" y="10"/>
                      <a:pt x="64" y="8"/>
                      <a:pt x="63" y="6"/>
                    </a:cubicBezTo>
                    <a:cubicBezTo>
                      <a:pt x="60" y="2"/>
                      <a:pt x="56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0"/>
                      <a:pt x="43" y="1"/>
                      <a:pt x="39" y="2"/>
                    </a:cubicBezTo>
                    <a:cubicBezTo>
                      <a:pt x="38" y="2"/>
                      <a:pt x="36" y="3"/>
                      <a:pt x="35" y="3"/>
                    </a:cubicBezTo>
                    <a:cubicBezTo>
                      <a:pt x="32" y="4"/>
                      <a:pt x="30" y="5"/>
                      <a:pt x="27" y="7"/>
                    </a:cubicBezTo>
                    <a:cubicBezTo>
                      <a:pt x="26" y="8"/>
                      <a:pt x="25" y="9"/>
                      <a:pt x="24" y="9"/>
                    </a:cubicBezTo>
                    <a:cubicBezTo>
                      <a:pt x="22" y="10"/>
                      <a:pt x="21" y="12"/>
                      <a:pt x="20" y="13"/>
                    </a:cubicBezTo>
                    <a:cubicBezTo>
                      <a:pt x="11" y="22"/>
                      <a:pt x="5" y="37"/>
                      <a:pt x="5" y="63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4" y="134"/>
                      <a:pt x="3" y="136"/>
                      <a:pt x="2" y="138"/>
                    </a:cubicBezTo>
                    <a:cubicBezTo>
                      <a:pt x="1" y="140"/>
                      <a:pt x="0" y="143"/>
                      <a:pt x="0" y="146"/>
                    </a:cubicBezTo>
                    <a:cubicBezTo>
                      <a:pt x="0" y="148"/>
                      <a:pt x="1" y="151"/>
                      <a:pt x="1" y="154"/>
                    </a:cubicBezTo>
                    <a:cubicBezTo>
                      <a:pt x="1" y="156"/>
                      <a:pt x="0" y="157"/>
                      <a:pt x="0" y="158"/>
                    </a:cubicBezTo>
                    <a:cubicBezTo>
                      <a:pt x="0" y="196"/>
                      <a:pt x="29" y="228"/>
                      <a:pt x="65" y="233"/>
                    </a:cubicBezTo>
                    <a:cubicBezTo>
                      <a:pt x="65" y="277"/>
                      <a:pt x="65" y="277"/>
                      <a:pt x="65" y="277"/>
                    </a:cubicBezTo>
                    <a:cubicBezTo>
                      <a:pt x="65" y="289"/>
                      <a:pt x="67" y="301"/>
                      <a:pt x="72" y="312"/>
                    </a:cubicBezTo>
                    <a:cubicBezTo>
                      <a:pt x="72" y="314"/>
                      <a:pt x="73" y="316"/>
                      <a:pt x="74" y="317"/>
                    </a:cubicBezTo>
                    <a:cubicBezTo>
                      <a:pt x="79" y="330"/>
                      <a:pt x="87" y="341"/>
                      <a:pt x="96" y="350"/>
                    </a:cubicBezTo>
                    <a:cubicBezTo>
                      <a:pt x="103" y="357"/>
                      <a:pt x="112" y="363"/>
                      <a:pt x="121" y="368"/>
                    </a:cubicBezTo>
                    <a:cubicBezTo>
                      <a:pt x="124" y="370"/>
                      <a:pt x="127" y="371"/>
                      <a:pt x="130" y="373"/>
                    </a:cubicBezTo>
                    <a:cubicBezTo>
                      <a:pt x="132" y="373"/>
                      <a:pt x="133" y="374"/>
                      <a:pt x="135" y="374"/>
                    </a:cubicBezTo>
                    <a:cubicBezTo>
                      <a:pt x="138" y="376"/>
                      <a:pt x="141" y="377"/>
                      <a:pt x="145" y="377"/>
                    </a:cubicBezTo>
                    <a:cubicBezTo>
                      <a:pt x="148" y="378"/>
                      <a:pt x="152" y="379"/>
                      <a:pt x="155" y="380"/>
                    </a:cubicBezTo>
                    <a:cubicBezTo>
                      <a:pt x="160" y="380"/>
                      <a:pt x="166" y="381"/>
                      <a:pt x="171" y="381"/>
                    </a:cubicBezTo>
                    <a:cubicBezTo>
                      <a:pt x="185" y="381"/>
                      <a:pt x="198" y="378"/>
                      <a:pt x="210" y="374"/>
                    </a:cubicBezTo>
                    <a:cubicBezTo>
                      <a:pt x="211" y="375"/>
                      <a:pt x="212" y="377"/>
                      <a:pt x="214" y="378"/>
                    </a:cubicBezTo>
                    <a:cubicBezTo>
                      <a:pt x="218" y="382"/>
                      <a:pt x="222" y="386"/>
                      <a:pt x="226" y="390"/>
                    </a:cubicBezTo>
                    <a:cubicBezTo>
                      <a:pt x="230" y="394"/>
                      <a:pt x="235" y="398"/>
                      <a:pt x="239" y="402"/>
                    </a:cubicBezTo>
                    <a:cubicBezTo>
                      <a:pt x="239" y="402"/>
                      <a:pt x="239" y="402"/>
                      <a:pt x="239" y="402"/>
                    </a:cubicBezTo>
                    <a:cubicBezTo>
                      <a:pt x="239" y="402"/>
                      <a:pt x="239" y="402"/>
                      <a:pt x="239" y="402"/>
                    </a:cubicBezTo>
                    <a:cubicBezTo>
                      <a:pt x="262" y="379"/>
                      <a:pt x="285" y="357"/>
                      <a:pt x="307" y="333"/>
                    </a:cubicBezTo>
                    <a:cubicBezTo>
                      <a:pt x="316" y="323"/>
                      <a:pt x="321" y="311"/>
                      <a:pt x="323" y="297"/>
                    </a:cubicBezTo>
                    <a:cubicBezTo>
                      <a:pt x="325" y="282"/>
                      <a:pt x="320" y="270"/>
                      <a:pt x="310" y="259"/>
                    </a:cubicBezTo>
                    <a:close/>
                  </a:path>
                </a:pathLst>
              </a:custGeom>
              <a:noFill/>
              <a:ln w="9525" cap="rnd">
                <a:solidFill>
                  <a:srgbClr val="3D3D3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06">
                <a:extLst>
                  <a:ext uri="{FF2B5EF4-FFF2-40B4-BE49-F238E27FC236}">
                    <a16:creationId xmlns:a16="http://schemas.microsoft.com/office/drawing/2014/main" id="{751D0BBF-A7B5-4FB2-90D3-E52C1E9B9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3513" y="4237036"/>
                <a:ext cx="61913" cy="63500"/>
              </a:xfrm>
              <a:prstGeom prst="ellipse">
                <a:avLst/>
              </a:prstGeom>
              <a:noFill/>
              <a:ln w="9525" cap="rnd">
                <a:solidFill>
                  <a:srgbClr val="3D3D3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31D00CE-DFBA-4943-9066-42D7FF4581F8}"/>
                </a:ext>
              </a:extLst>
            </p:cNvPr>
            <p:cNvSpPr/>
            <p:nvPr/>
          </p:nvSpPr>
          <p:spPr>
            <a:xfrm>
              <a:off x="4074076" y="2487778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6F72B77-34AA-4B75-B6A7-B280786970D9}"/>
              </a:ext>
            </a:extLst>
          </p:cNvPr>
          <p:cNvGrpSpPr/>
          <p:nvPr/>
        </p:nvGrpSpPr>
        <p:grpSpPr>
          <a:xfrm>
            <a:off x="1041190" y="2593636"/>
            <a:ext cx="995848" cy="995848"/>
            <a:chOff x="1041190" y="2571750"/>
            <a:chExt cx="995848" cy="9958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CBF8B4-31F2-4ACB-9C9F-AB1D21029E6E}"/>
                </a:ext>
              </a:extLst>
            </p:cNvPr>
            <p:cNvGrpSpPr/>
            <p:nvPr/>
          </p:nvGrpSpPr>
          <p:grpSpPr>
            <a:xfrm>
              <a:off x="1255839" y="2788917"/>
              <a:ext cx="566550" cy="561514"/>
              <a:chOff x="1363086" y="978407"/>
              <a:chExt cx="834272" cy="8268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3F7CCD-F759-469C-99B1-101A156F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088" y="1542004"/>
                <a:ext cx="616215" cy="263259"/>
              </a:xfrm>
              <a:custGeom>
                <a:avLst/>
                <a:gdLst>
                  <a:gd name="connsiteX0" fmla="*/ 0 w 282761"/>
                  <a:gd name="connsiteY0" fmla="*/ 0 h 120801"/>
                  <a:gd name="connsiteX1" fmla="*/ 282761 w 282761"/>
                  <a:gd name="connsiteY1" fmla="*/ 0 h 120801"/>
                  <a:gd name="connsiteX2" fmla="*/ 190254 w 282761"/>
                  <a:gd name="connsiteY2" fmla="*/ 120801 h 120801"/>
                  <a:gd name="connsiteX3" fmla="*/ 0 w 282761"/>
                  <a:gd name="connsiteY3" fmla="*/ 120801 h 12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761" h="120801">
                    <a:moveTo>
                      <a:pt x="0" y="0"/>
                    </a:moveTo>
                    <a:lnTo>
                      <a:pt x="282761" y="0"/>
                    </a:lnTo>
                    <a:lnTo>
                      <a:pt x="190254" y="120801"/>
                    </a:lnTo>
                    <a:lnTo>
                      <a:pt x="0" y="120801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 cap="rnd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val 5">
                <a:extLst>
                  <a:ext uri="{FF2B5EF4-FFF2-40B4-BE49-F238E27FC236}">
                    <a16:creationId xmlns:a16="http://schemas.microsoft.com/office/drawing/2014/main" id="{2B6FD481-88AC-4440-9459-E46781DB4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647" y="978407"/>
                <a:ext cx="500563" cy="504270"/>
              </a:xfrm>
              <a:prstGeom prst="ellipse">
                <a:avLst/>
              </a:prstGeom>
              <a:noFill/>
              <a:ln w="158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val 6">
                <a:extLst>
                  <a:ext uri="{FF2B5EF4-FFF2-40B4-BE49-F238E27FC236}">
                    <a16:creationId xmlns:a16="http://schemas.microsoft.com/office/drawing/2014/main" id="{1019D470-6AEA-4DFA-A511-E2D6F4D2C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683" y="1041441"/>
                <a:ext cx="374496" cy="378203"/>
              </a:xfrm>
              <a:prstGeom prst="ellipse">
                <a:avLst/>
              </a:prstGeom>
              <a:noFill/>
              <a:ln w="158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val 7">
                <a:extLst>
                  <a:ext uri="{FF2B5EF4-FFF2-40B4-BE49-F238E27FC236}">
                    <a16:creationId xmlns:a16="http://schemas.microsoft.com/office/drawing/2014/main" id="{8ADFE2D7-ACBA-427B-ABDC-3FDA84BEC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007" y="1108183"/>
                <a:ext cx="248427" cy="244720"/>
              </a:xfrm>
              <a:prstGeom prst="ellipse">
                <a:avLst/>
              </a:prstGeom>
              <a:noFill/>
              <a:ln w="158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Oval 8">
                <a:extLst>
                  <a:ext uri="{FF2B5EF4-FFF2-40B4-BE49-F238E27FC236}">
                    <a16:creationId xmlns:a16="http://schemas.microsoft.com/office/drawing/2014/main" id="{EE1F705D-8274-4B9E-917E-018FA63B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457" y="1174924"/>
                <a:ext cx="114944" cy="11123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Oval 9">
                <a:extLst>
                  <a:ext uri="{FF2B5EF4-FFF2-40B4-BE49-F238E27FC236}">
                    <a16:creationId xmlns:a16="http://schemas.microsoft.com/office/drawing/2014/main" id="{67BD452A-EFBB-429E-B2FB-9C6DBA39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547" y="1619869"/>
                <a:ext cx="100112" cy="1038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Oval 10">
                <a:extLst>
                  <a:ext uri="{FF2B5EF4-FFF2-40B4-BE49-F238E27FC236}">
                    <a16:creationId xmlns:a16="http://schemas.microsoft.com/office/drawing/2014/main" id="{1D37F363-889C-4605-A626-F837D622C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243" y="1590207"/>
                <a:ext cx="170561" cy="1705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Oval 12">
                <a:extLst>
                  <a:ext uri="{FF2B5EF4-FFF2-40B4-BE49-F238E27FC236}">
                    <a16:creationId xmlns:a16="http://schemas.microsoft.com/office/drawing/2014/main" id="{E22F6489-9F7A-40FC-A173-71E6B84CA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616" y="1619869"/>
                <a:ext cx="103821" cy="1038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val 13">
                <a:extLst>
                  <a:ext uri="{FF2B5EF4-FFF2-40B4-BE49-F238E27FC236}">
                    <a16:creationId xmlns:a16="http://schemas.microsoft.com/office/drawing/2014/main" id="{531E4619-0F55-407D-A7BA-1879AD318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392" y="1619869"/>
                <a:ext cx="103821" cy="1038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Oval 14">
                <a:extLst>
                  <a:ext uri="{FF2B5EF4-FFF2-40B4-BE49-F238E27FC236}">
                    <a16:creationId xmlns:a16="http://schemas.microsoft.com/office/drawing/2014/main" id="{7B5E1737-48FD-4CB4-BE71-70C1FAA87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166" y="1619869"/>
                <a:ext cx="100112" cy="1038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0E0B1A1F-07D7-47B8-B73C-17BD498C7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086" y="1542004"/>
                <a:ext cx="834272" cy="263259"/>
              </a:xfrm>
              <a:prstGeom prst="rect">
                <a:avLst/>
              </a:prstGeom>
              <a:noFill/>
              <a:ln w="158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DC268158-F242-42A3-98D6-5BD525025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2077" y="1300993"/>
                <a:ext cx="0" cy="233597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17">
                <a:extLst>
                  <a:ext uri="{FF2B5EF4-FFF2-40B4-BE49-F238E27FC236}">
                    <a16:creationId xmlns:a16="http://schemas.microsoft.com/office/drawing/2014/main" id="{8D30C262-AFF2-4841-A597-4EE8C08FA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2077" y="1286161"/>
                <a:ext cx="0" cy="237304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747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CE69877-7935-48F9-B8AC-AD691E630EB8}"/>
                </a:ext>
              </a:extLst>
            </p:cNvPr>
            <p:cNvSpPr/>
            <p:nvPr/>
          </p:nvSpPr>
          <p:spPr>
            <a:xfrm>
              <a:off x="1041190" y="2571750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683FD70-3D0E-4FD1-B04E-DECC5941FF95}"/>
              </a:ext>
            </a:extLst>
          </p:cNvPr>
          <p:cNvGrpSpPr/>
          <p:nvPr/>
        </p:nvGrpSpPr>
        <p:grpSpPr>
          <a:xfrm>
            <a:off x="7133389" y="2593636"/>
            <a:ext cx="995848" cy="995848"/>
            <a:chOff x="7133389" y="2517699"/>
            <a:chExt cx="995848" cy="995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FFE83FE-3EF6-4CD4-951A-94D044D374FE}"/>
                </a:ext>
              </a:extLst>
            </p:cNvPr>
            <p:cNvGrpSpPr/>
            <p:nvPr/>
          </p:nvGrpSpPr>
          <p:grpSpPr>
            <a:xfrm>
              <a:off x="7293741" y="2740316"/>
              <a:ext cx="675144" cy="550614"/>
              <a:chOff x="7311415" y="2375667"/>
              <a:chExt cx="683720" cy="557610"/>
            </a:xfrm>
          </p:grpSpPr>
          <p:sp>
            <p:nvSpPr>
              <p:cNvPr id="28" name="Freeform: Shape 225">
                <a:extLst>
                  <a:ext uri="{FF2B5EF4-FFF2-40B4-BE49-F238E27FC236}">
                    <a16:creationId xmlns:a16="http://schemas.microsoft.com/office/drawing/2014/main" id="{052FD72B-55FE-43A5-A7C1-92781DA03468}"/>
                  </a:ext>
                </a:extLst>
              </p:cNvPr>
              <p:cNvSpPr/>
              <p:nvPr/>
            </p:nvSpPr>
            <p:spPr>
              <a:xfrm>
                <a:off x="7311416" y="2375667"/>
                <a:ext cx="545485" cy="557610"/>
              </a:xfrm>
              <a:custGeom>
                <a:avLst/>
                <a:gdLst>
                  <a:gd name="connsiteX0" fmla="*/ 0 w 545485"/>
                  <a:gd name="connsiteY0" fmla="*/ 0 h 557610"/>
                  <a:gd name="connsiteX1" fmla="*/ 545485 w 545485"/>
                  <a:gd name="connsiteY1" fmla="*/ 0 h 557610"/>
                  <a:gd name="connsiteX2" fmla="*/ 118261 w 545485"/>
                  <a:gd name="connsiteY2" fmla="*/ 557610 h 557610"/>
                  <a:gd name="connsiteX3" fmla="*/ 0 w 545485"/>
                  <a:gd name="connsiteY3" fmla="*/ 557610 h 55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5485" h="557610">
                    <a:moveTo>
                      <a:pt x="0" y="0"/>
                    </a:moveTo>
                    <a:lnTo>
                      <a:pt x="545485" y="0"/>
                    </a:lnTo>
                    <a:lnTo>
                      <a:pt x="118261" y="557610"/>
                    </a:lnTo>
                    <a:lnTo>
                      <a:pt x="0" y="557610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685800">
                  <a:defRPr/>
                </a:pPr>
                <a:endParaRPr lang="en-US" sz="750" kern="0" dirty="0">
                  <a:solidFill>
                    <a:srgbClr val="FFFFFF"/>
                  </a:solidFill>
                  <a:latin typeface="Amazon Ember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5A05FFF-EF56-4AA9-87DA-FCAC3A028F0C}"/>
                  </a:ext>
                </a:extLst>
              </p:cNvPr>
              <p:cNvSpPr/>
              <p:nvPr/>
            </p:nvSpPr>
            <p:spPr>
              <a:xfrm>
                <a:off x="7311415" y="2375667"/>
                <a:ext cx="683720" cy="55761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750" kern="0" dirty="0">
                  <a:solidFill>
                    <a:srgbClr val="FFFFFF"/>
                  </a:solidFill>
                  <a:latin typeface="Amazon Ember Light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706089C-EB02-4F30-83F2-CDB0AFABF851}"/>
                  </a:ext>
                </a:extLst>
              </p:cNvPr>
              <p:cNvSpPr/>
              <p:nvPr/>
            </p:nvSpPr>
            <p:spPr>
              <a:xfrm>
                <a:off x="7363228" y="2443557"/>
                <a:ext cx="299598" cy="178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750" kern="0" dirty="0">
                  <a:solidFill>
                    <a:srgbClr val="FFFFFF"/>
                  </a:solidFill>
                  <a:latin typeface="Amazon Ember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4A02BCA-C0A4-423C-8F57-68EEB25F0C41}"/>
                  </a:ext>
                </a:extLst>
              </p:cNvPr>
              <p:cNvSpPr/>
              <p:nvPr/>
            </p:nvSpPr>
            <p:spPr>
              <a:xfrm>
                <a:off x="7704473" y="2443557"/>
                <a:ext cx="231705" cy="178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750" kern="0" dirty="0">
                  <a:solidFill>
                    <a:srgbClr val="FFFFFF"/>
                  </a:solidFill>
                  <a:latin typeface="Amazon Ember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3C3C296-66FE-4471-932D-B22515D96076}"/>
                  </a:ext>
                </a:extLst>
              </p:cNvPr>
              <p:cNvSpPr/>
              <p:nvPr/>
            </p:nvSpPr>
            <p:spPr>
              <a:xfrm>
                <a:off x="7363228" y="2666885"/>
                <a:ext cx="569378" cy="19090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en-US" sz="750" kern="0" dirty="0">
                  <a:solidFill>
                    <a:srgbClr val="FFFFFF"/>
                  </a:solidFill>
                  <a:latin typeface="Amazon Ember Light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55F59D4F-9A16-47C9-AEBB-DFE201E20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9649" y="2692532"/>
                <a:ext cx="570526" cy="146359"/>
              </a:xfrm>
              <a:custGeom>
                <a:avLst/>
                <a:gdLst>
                  <a:gd name="T0" fmla="*/ 221 w 221"/>
                  <a:gd name="T1" fmla="*/ 64 h 96"/>
                  <a:gd name="T2" fmla="*/ 195 w 221"/>
                  <a:gd name="T3" fmla="*/ 64 h 96"/>
                  <a:gd name="T4" fmla="*/ 183 w 221"/>
                  <a:gd name="T5" fmla="*/ 53 h 96"/>
                  <a:gd name="T6" fmla="*/ 183 w 221"/>
                  <a:gd name="T7" fmla="*/ 7 h 96"/>
                  <a:gd name="T8" fmla="*/ 177 w 221"/>
                  <a:gd name="T9" fmla="*/ 0 h 96"/>
                  <a:gd name="T10" fmla="*/ 171 w 221"/>
                  <a:gd name="T11" fmla="*/ 2 h 96"/>
                  <a:gd name="T12" fmla="*/ 169 w 221"/>
                  <a:gd name="T13" fmla="*/ 7 h 96"/>
                  <a:gd name="T14" fmla="*/ 169 w 221"/>
                  <a:gd name="T15" fmla="*/ 26 h 96"/>
                  <a:gd name="T16" fmla="*/ 155 w 221"/>
                  <a:gd name="T17" fmla="*/ 40 h 96"/>
                  <a:gd name="T18" fmla="*/ 144 w 221"/>
                  <a:gd name="T19" fmla="*/ 37 h 96"/>
                  <a:gd name="T20" fmla="*/ 139 w 221"/>
                  <a:gd name="T21" fmla="*/ 26 h 96"/>
                  <a:gd name="T22" fmla="*/ 139 w 221"/>
                  <a:gd name="T23" fmla="*/ 7 h 96"/>
                  <a:gd name="T24" fmla="*/ 132 w 221"/>
                  <a:gd name="T25" fmla="*/ 0 h 96"/>
                  <a:gd name="T26" fmla="*/ 127 w 221"/>
                  <a:gd name="T27" fmla="*/ 2 h 96"/>
                  <a:gd name="T28" fmla="*/ 125 w 221"/>
                  <a:gd name="T29" fmla="*/ 7 h 96"/>
                  <a:gd name="T30" fmla="*/ 125 w 221"/>
                  <a:gd name="T31" fmla="*/ 81 h 96"/>
                  <a:gd name="T32" fmla="*/ 111 w 221"/>
                  <a:gd name="T33" fmla="*/ 96 h 96"/>
                  <a:gd name="T34" fmla="*/ 109 w 221"/>
                  <a:gd name="T35" fmla="*/ 96 h 96"/>
                  <a:gd name="T36" fmla="*/ 99 w 221"/>
                  <a:gd name="T37" fmla="*/ 92 h 96"/>
                  <a:gd name="T38" fmla="*/ 94 w 221"/>
                  <a:gd name="T39" fmla="*/ 82 h 96"/>
                  <a:gd name="T40" fmla="*/ 94 w 221"/>
                  <a:gd name="T41" fmla="*/ 19 h 96"/>
                  <a:gd name="T42" fmla="*/ 88 w 221"/>
                  <a:gd name="T43" fmla="*/ 12 h 96"/>
                  <a:gd name="T44" fmla="*/ 83 w 221"/>
                  <a:gd name="T45" fmla="*/ 14 h 96"/>
                  <a:gd name="T46" fmla="*/ 80 w 221"/>
                  <a:gd name="T47" fmla="*/ 19 h 96"/>
                  <a:gd name="T48" fmla="*/ 80 w 221"/>
                  <a:gd name="T49" fmla="*/ 55 h 96"/>
                  <a:gd name="T50" fmla="*/ 67 w 221"/>
                  <a:gd name="T51" fmla="*/ 70 h 96"/>
                  <a:gd name="T52" fmla="*/ 55 w 221"/>
                  <a:gd name="T53" fmla="*/ 66 h 96"/>
                  <a:gd name="T54" fmla="*/ 50 w 221"/>
                  <a:gd name="T55" fmla="*/ 56 h 96"/>
                  <a:gd name="T56" fmla="*/ 50 w 221"/>
                  <a:gd name="T57" fmla="*/ 42 h 96"/>
                  <a:gd name="T58" fmla="*/ 44 w 221"/>
                  <a:gd name="T59" fmla="*/ 35 h 96"/>
                  <a:gd name="T60" fmla="*/ 38 w 221"/>
                  <a:gd name="T61" fmla="*/ 36 h 96"/>
                  <a:gd name="T62" fmla="*/ 36 w 221"/>
                  <a:gd name="T63" fmla="*/ 41 h 96"/>
                  <a:gd name="T64" fmla="*/ 36 w 221"/>
                  <a:gd name="T65" fmla="*/ 57 h 96"/>
                  <a:gd name="T66" fmla="*/ 24 w 221"/>
                  <a:gd name="T67" fmla="*/ 68 h 96"/>
                  <a:gd name="T68" fmla="*/ 0 w 221"/>
                  <a:gd name="T69" fmla="*/ 6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1" h="96">
                    <a:moveTo>
                      <a:pt x="221" y="64"/>
                    </a:moveTo>
                    <a:cubicBezTo>
                      <a:pt x="195" y="64"/>
                      <a:pt x="195" y="64"/>
                      <a:pt x="195" y="64"/>
                    </a:cubicBezTo>
                    <a:cubicBezTo>
                      <a:pt x="188" y="64"/>
                      <a:pt x="183" y="59"/>
                      <a:pt x="183" y="53"/>
                    </a:cubicBezTo>
                    <a:cubicBezTo>
                      <a:pt x="183" y="7"/>
                      <a:pt x="183" y="7"/>
                      <a:pt x="183" y="7"/>
                    </a:cubicBezTo>
                    <a:cubicBezTo>
                      <a:pt x="183" y="4"/>
                      <a:pt x="180" y="1"/>
                      <a:pt x="177" y="0"/>
                    </a:cubicBezTo>
                    <a:cubicBezTo>
                      <a:pt x="175" y="0"/>
                      <a:pt x="173" y="1"/>
                      <a:pt x="171" y="2"/>
                    </a:cubicBezTo>
                    <a:cubicBezTo>
                      <a:pt x="170" y="3"/>
                      <a:pt x="169" y="5"/>
                      <a:pt x="169" y="7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69" y="33"/>
                      <a:pt x="163" y="40"/>
                      <a:pt x="155" y="40"/>
                    </a:cubicBezTo>
                    <a:cubicBezTo>
                      <a:pt x="151" y="41"/>
                      <a:pt x="147" y="39"/>
                      <a:pt x="144" y="37"/>
                    </a:cubicBezTo>
                    <a:cubicBezTo>
                      <a:pt x="140" y="34"/>
                      <a:pt x="139" y="30"/>
                      <a:pt x="139" y="26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9" y="4"/>
                      <a:pt x="136" y="1"/>
                      <a:pt x="132" y="0"/>
                    </a:cubicBezTo>
                    <a:cubicBezTo>
                      <a:pt x="130" y="0"/>
                      <a:pt x="128" y="1"/>
                      <a:pt x="127" y="2"/>
                    </a:cubicBezTo>
                    <a:cubicBezTo>
                      <a:pt x="125" y="3"/>
                      <a:pt x="125" y="5"/>
                      <a:pt x="125" y="7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9"/>
                      <a:pt x="119" y="95"/>
                      <a:pt x="111" y="96"/>
                    </a:cubicBezTo>
                    <a:cubicBezTo>
                      <a:pt x="110" y="96"/>
                      <a:pt x="110" y="96"/>
                      <a:pt x="109" y="96"/>
                    </a:cubicBezTo>
                    <a:cubicBezTo>
                      <a:pt x="106" y="96"/>
                      <a:pt x="102" y="95"/>
                      <a:pt x="99" y="92"/>
                    </a:cubicBezTo>
                    <a:cubicBezTo>
                      <a:pt x="96" y="90"/>
                      <a:pt x="94" y="86"/>
                      <a:pt x="94" y="82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6"/>
                      <a:pt x="92" y="12"/>
                      <a:pt x="88" y="12"/>
                    </a:cubicBezTo>
                    <a:cubicBezTo>
                      <a:pt x="86" y="12"/>
                      <a:pt x="84" y="13"/>
                      <a:pt x="83" y="14"/>
                    </a:cubicBezTo>
                    <a:cubicBezTo>
                      <a:pt x="81" y="15"/>
                      <a:pt x="80" y="17"/>
                      <a:pt x="80" y="19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80" y="63"/>
                      <a:pt x="74" y="69"/>
                      <a:pt x="67" y="70"/>
                    </a:cubicBezTo>
                    <a:cubicBezTo>
                      <a:pt x="62" y="70"/>
                      <a:pt x="58" y="69"/>
                      <a:pt x="55" y="66"/>
                    </a:cubicBezTo>
                    <a:cubicBezTo>
                      <a:pt x="52" y="64"/>
                      <a:pt x="50" y="60"/>
                      <a:pt x="50" y="56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38"/>
                      <a:pt x="47" y="35"/>
                      <a:pt x="44" y="35"/>
                    </a:cubicBezTo>
                    <a:cubicBezTo>
                      <a:pt x="42" y="34"/>
                      <a:pt x="40" y="35"/>
                      <a:pt x="38" y="36"/>
                    </a:cubicBezTo>
                    <a:cubicBezTo>
                      <a:pt x="37" y="38"/>
                      <a:pt x="36" y="39"/>
                      <a:pt x="36" y="41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63"/>
                      <a:pt x="31" y="68"/>
                      <a:pt x="24" y="68"/>
                    </a:cubicBezTo>
                    <a:cubicBezTo>
                      <a:pt x="0" y="68"/>
                      <a:pt x="0" y="68"/>
                      <a:pt x="0" y="68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62" tIns="34281" rIns="68562" bIns="34281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>
                  <a:defRPr/>
                </a:pPr>
                <a:endParaRPr lang="en-US" sz="1799" dirty="0">
                  <a:solidFill>
                    <a:srgbClr val="474746"/>
                  </a:solidFill>
                  <a:latin typeface="Arial"/>
                </a:endParaRPr>
              </a:p>
            </p:txBody>
          </p:sp>
          <p:grpSp>
            <p:nvGrpSpPr>
              <p:cNvPr id="34" name="Group 42">
                <a:extLst>
                  <a:ext uri="{FF2B5EF4-FFF2-40B4-BE49-F238E27FC236}">
                    <a16:creationId xmlns:a16="http://schemas.microsoft.com/office/drawing/2014/main" id="{A8CC812E-1C22-4008-8EF4-55B28BC2815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445553" y="2466987"/>
                <a:ext cx="134948" cy="131804"/>
                <a:chOff x="1786" y="551"/>
                <a:chExt cx="2189" cy="2138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53FF6D1C-CE71-474D-AB53-38359A3D4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730"/>
                  <a:ext cx="1965" cy="1959"/>
                </a:xfrm>
                <a:custGeom>
                  <a:avLst/>
                  <a:gdLst>
                    <a:gd name="T0" fmla="*/ 731 w 1444"/>
                    <a:gd name="T1" fmla="*/ 711 h 1440"/>
                    <a:gd name="T2" fmla="*/ 1444 w 1444"/>
                    <a:gd name="T3" fmla="*/ 711 h 1440"/>
                    <a:gd name="T4" fmla="*/ 731 w 1444"/>
                    <a:gd name="T5" fmla="*/ 1440 h 1440"/>
                    <a:gd name="T6" fmla="*/ 0 w 1444"/>
                    <a:gd name="T7" fmla="*/ 711 h 1440"/>
                    <a:gd name="T8" fmla="*/ 731 w 1444"/>
                    <a:gd name="T9" fmla="*/ 0 h 1440"/>
                    <a:gd name="T10" fmla="*/ 731 w 1444"/>
                    <a:gd name="T11" fmla="*/ 711 h 1440"/>
                    <a:gd name="T12" fmla="*/ 731 w 1444"/>
                    <a:gd name="T13" fmla="*/ 711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4" h="1440">
                      <a:moveTo>
                        <a:pt x="731" y="711"/>
                      </a:moveTo>
                      <a:cubicBezTo>
                        <a:pt x="1444" y="711"/>
                        <a:pt x="1444" y="711"/>
                        <a:pt x="1444" y="711"/>
                      </a:cubicBezTo>
                      <a:cubicBezTo>
                        <a:pt x="1444" y="1112"/>
                        <a:pt x="1115" y="1440"/>
                        <a:pt x="731" y="1440"/>
                      </a:cubicBezTo>
                      <a:cubicBezTo>
                        <a:pt x="329" y="1440"/>
                        <a:pt x="0" y="1112"/>
                        <a:pt x="0" y="711"/>
                      </a:cubicBezTo>
                      <a:cubicBezTo>
                        <a:pt x="0" y="328"/>
                        <a:pt x="329" y="0"/>
                        <a:pt x="731" y="0"/>
                      </a:cubicBezTo>
                      <a:cubicBezTo>
                        <a:pt x="731" y="711"/>
                        <a:pt x="731" y="711"/>
                        <a:pt x="731" y="711"/>
                      </a:cubicBezTo>
                      <a:cubicBezTo>
                        <a:pt x="731" y="711"/>
                        <a:pt x="731" y="711"/>
                        <a:pt x="731" y="711"/>
                      </a:cubicBezTo>
                      <a:close/>
                    </a:path>
                  </a:pathLst>
                </a:custGeom>
                <a:solidFill>
                  <a:srgbClr val="FFEACC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>
                    <a:defRPr/>
                  </a:pPr>
                  <a:endParaRPr lang="en-US" sz="1350">
                    <a:solidFill>
                      <a:srgbClr val="474746"/>
                    </a:solidFill>
                    <a:latin typeface="Arial"/>
                  </a:endParaRPr>
                </a:p>
              </p:txBody>
            </p:sp>
            <p:sp>
              <p:nvSpPr>
                <p:cNvPr id="41" name="Freeform 44">
                  <a:extLst>
                    <a:ext uri="{FF2B5EF4-FFF2-40B4-BE49-F238E27FC236}">
                      <a16:creationId xmlns:a16="http://schemas.microsoft.com/office/drawing/2014/main" id="{16D4CFF3-82BC-45D6-8F78-843516196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551"/>
                  <a:ext cx="967" cy="998"/>
                </a:xfrm>
                <a:custGeom>
                  <a:avLst/>
                  <a:gdLst>
                    <a:gd name="T0" fmla="*/ 0 w 711"/>
                    <a:gd name="T1" fmla="*/ 734 h 734"/>
                    <a:gd name="T2" fmla="*/ 711 w 711"/>
                    <a:gd name="T3" fmla="*/ 734 h 734"/>
                    <a:gd name="T4" fmla="*/ 0 w 711"/>
                    <a:gd name="T5" fmla="*/ 0 h 734"/>
                    <a:gd name="T6" fmla="*/ 0 w 711"/>
                    <a:gd name="T7" fmla="*/ 734 h 734"/>
                    <a:gd name="T8" fmla="*/ 0 w 711"/>
                    <a:gd name="T9" fmla="*/ 734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1" h="734">
                      <a:moveTo>
                        <a:pt x="0" y="734"/>
                      </a:moveTo>
                      <a:cubicBezTo>
                        <a:pt x="711" y="734"/>
                        <a:pt x="711" y="734"/>
                        <a:pt x="711" y="734"/>
                      </a:cubicBezTo>
                      <a:cubicBezTo>
                        <a:pt x="711" y="331"/>
                        <a:pt x="383" y="0"/>
                        <a:pt x="0" y="0"/>
                      </a:cubicBezTo>
                      <a:cubicBezTo>
                        <a:pt x="0" y="734"/>
                        <a:pt x="0" y="734"/>
                        <a:pt x="0" y="734"/>
                      </a:cubicBezTo>
                      <a:cubicBezTo>
                        <a:pt x="0" y="734"/>
                        <a:pt x="0" y="734"/>
                        <a:pt x="0" y="734"/>
                      </a:cubicBezTo>
                      <a:close/>
                    </a:path>
                  </a:pathLst>
                </a:custGeom>
                <a:solidFill>
                  <a:srgbClr val="FFEACC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>
                    <a:defRPr/>
                  </a:pPr>
                  <a:endParaRPr lang="en-US" sz="1350">
                    <a:solidFill>
                      <a:srgbClr val="474746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35" name="Group 47">
                <a:extLst>
                  <a:ext uri="{FF2B5EF4-FFF2-40B4-BE49-F238E27FC236}">
                    <a16:creationId xmlns:a16="http://schemas.microsoft.com/office/drawing/2014/main" id="{AC9C7962-776A-4464-85C2-E02E39290AB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733189" y="2477069"/>
                <a:ext cx="168752" cy="122767"/>
                <a:chOff x="1828" y="1064"/>
                <a:chExt cx="2066" cy="1503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36" name="Rectangle 48">
                  <a:extLst>
                    <a:ext uri="{FF2B5EF4-FFF2-40B4-BE49-F238E27FC236}">
                      <a16:creationId xmlns:a16="http://schemas.microsoft.com/office/drawing/2014/main" id="{7DB32E0A-4297-4371-86D4-1C99FADCE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" y="2003"/>
                  <a:ext cx="376" cy="564"/>
                </a:xfrm>
                <a:prstGeom prst="rect">
                  <a:avLst/>
                </a:prstGeom>
                <a:solidFill>
                  <a:srgbClr val="FFEACC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>
                    <a:defRPr/>
                  </a:pPr>
                  <a:endParaRPr lang="en-US" sz="1350">
                    <a:solidFill>
                      <a:srgbClr val="474746"/>
                    </a:solidFill>
                    <a:latin typeface="Arial"/>
                  </a:endParaRPr>
                </a:p>
              </p:txBody>
            </p:sp>
            <p:sp>
              <p:nvSpPr>
                <p:cNvPr id="37" name="Rectangle 49">
                  <a:extLst>
                    <a:ext uri="{FF2B5EF4-FFF2-40B4-BE49-F238E27FC236}">
                      <a16:creationId xmlns:a16="http://schemas.microsoft.com/office/drawing/2014/main" id="{42DF9421-9FC5-4520-80CC-EE488A0E1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1" y="1252"/>
                  <a:ext cx="376" cy="1315"/>
                </a:xfrm>
                <a:prstGeom prst="rect">
                  <a:avLst/>
                </a:prstGeom>
                <a:solidFill>
                  <a:srgbClr val="FFEACC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>
                    <a:defRPr/>
                  </a:pPr>
                  <a:endParaRPr lang="en-US" sz="1350">
                    <a:solidFill>
                      <a:srgbClr val="474746"/>
                    </a:solidFill>
                    <a:latin typeface="Arial"/>
                  </a:endParaRPr>
                </a:p>
              </p:txBody>
            </p:sp>
            <p:sp>
              <p:nvSpPr>
                <p:cNvPr id="38" name="Rectangle 50">
                  <a:extLst>
                    <a:ext uri="{FF2B5EF4-FFF2-40B4-BE49-F238E27FC236}">
                      <a16:creationId xmlns:a16="http://schemas.microsoft.com/office/drawing/2014/main" id="{CD2E85B8-1F3D-4A80-85E0-FDC37C9A7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5" y="1628"/>
                  <a:ext cx="376" cy="939"/>
                </a:xfrm>
                <a:prstGeom prst="rect">
                  <a:avLst/>
                </a:prstGeom>
                <a:solidFill>
                  <a:srgbClr val="FFEACC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>
                    <a:defRPr/>
                  </a:pPr>
                  <a:endParaRPr lang="en-US" sz="1350">
                    <a:solidFill>
                      <a:srgbClr val="474746"/>
                    </a:solidFill>
                    <a:latin typeface="Arial"/>
                  </a:endParaRPr>
                </a:p>
              </p:txBody>
            </p:sp>
            <p:sp>
              <p:nvSpPr>
                <p:cNvPr id="39" name="Rectangle 51">
                  <a:extLst>
                    <a:ext uri="{FF2B5EF4-FFF2-40B4-BE49-F238E27FC236}">
                      <a16:creationId xmlns:a16="http://schemas.microsoft.com/office/drawing/2014/main" id="{DD76F728-4949-429D-A299-6ECC03299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8" y="1064"/>
                  <a:ext cx="376" cy="1503"/>
                </a:xfrm>
                <a:prstGeom prst="rect">
                  <a:avLst/>
                </a:prstGeom>
                <a:solidFill>
                  <a:srgbClr val="FFEACC"/>
                </a:solidFill>
                <a:ln w="6350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342900">
                    <a:defRPr/>
                  </a:pPr>
                  <a:endParaRPr lang="en-US" sz="1350">
                    <a:solidFill>
                      <a:srgbClr val="474746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62F8202-35EA-4BC6-B00C-30D605511A01}"/>
                </a:ext>
              </a:extLst>
            </p:cNvPr>
            <p:cNvSpPr/>
            <p:nvPr/>
          </p:nvSpPr>
          <p:spPr>
            <a:xfrm>
              <a:off x="7133389" y="2517699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839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Amazon Route 53 Auto Naming benefits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8B2EEB-A4A7-4B01-997B-52C5FE526092}"/>
              </a:ext>
            </a:extLst>
          </p:cNvPr>
          <p:cNvCxnSpPr/>
          <p:nvPr/>
        </p:nvCxnSpPr>
        <p:spPr>
          <a:xfrm>
            <a:off x="3048000" y="1299972"/>
            <a:ext cx="0" cy="280035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D0E775C-066F-4AE3-A78D-94082AB2CE9D}"/>
              </a:ext>
            </a:extLst>
          </p:cNvPr>
          <p:cNvCxnSpPr/>
          <p:nvPr/>
        </p:nvCxnSpPr>
        <p:spPr>
          <a:xfrm>
            <a:off x="6096000" y="1299972"/>
            <a:ext cx="0" cy="280035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C256F2E-DAC4-4003-B8FF-92D9DF1DCC65}"/>
              </a:ext>
            </a:extLst>
          </p:cNvPr>
          <p:cNvSpPr txBox="1"/>
          <p:nvPr/>
        </p:nvSpPr>
        <p:spPr>
          <a:xfrm>
            <a:off x="354998" y="1934156"/>
            <a:ext cx="2338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Managed API designed for micro-service architectures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DC305EE-8727-42C9-8516-5A016A9F52E4}"/>
              </a:ext>
            </a:extLst>
          </p:cNvPr>
          <p:cNvSpPr txBox="1"/>
          <p:nvPr/>
        </p:nvSpPr>
        <p:spPr>
          <a:xfrm>
            <a:off x="3048001" y="193415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Regional control plane for </a:t>
            </a:r>
            <a:br>
              <a:rPr lang="en-US" sz="1400" dirty="0"/>
            </a:br>
            <a:r>
              <a:rPr lang="en-US" sz="1400" dirty="0"/>
              <a:t>better availability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AD2646-2CD8-40C8-9480-EFF4049BAF78}"/>
              </a:ext>
            </a:extLst>
          </p:cNvPr>
          <p:cNvSpPr txBox="1"/>
          <p:nvPr/>
        </p:nvSpPr>
        <p:spPr>
          <a:xfrm>
            <a:off x="6236535" y="1934156"/>
            <a:ext cx="276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Discovery via Route 53 DNS with 100% availability SLA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32A40AE-F95A-4442-A8EE-56DACF6F0B35}"/>
              </a:ext>
            </a:extLst>
          </p:cNvPr>
          <p:cNvGrpSpPr/>
          <p:nvPr/>
        </p:nvGrpSpPr>
        <p:grpSpPr>
          <a:xfrm>
            <a:off x="1047305" y="2574956"/>
            <a:ext cx="995848" cy="995848"/>
            <a:chOff x="1047305" y="2574956"/>
            <a:chExt cx="995848" cy="9958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23EA378-D9F5-48B7-AA62-CC5724E09882}"/>
                </a:ext>
              </a:extLst>
            </p:cNvPr>
            <p:cNvGrpSpPr/>
            <p:nvPr/>
          </p:nvGrpSpPr>
          <p:grpSpPr>
            <a:xfrm>
              <a:off x="1133317" y="2823599"/>
              <a:ext cx="826118" cy="449310"/>
              <a:chOff x="-1398893" y="3906297"/>
              <a:chExt cx="1026501" cy="55829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A545C42-BC69-41F4-9299-E08E985E82C7}"/>
                  </a:ext>
                </a:extLst>
              </p:cNvPr>
              <p:cNvGrpSpPr/>
              <p:nvPr/>
            </p:nvGrpSpPr>
            <p:grpSpPr>
              <a:xfrm>
                <a:off x="-1229723" y="3906297"/>
                <a:ext cx="857331" cy="558295"/>
                <a:chOff x="7702896" y="3101015"/>
                <a:chExt cx="857331" cy="558295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D7420686-83E8-4386-9223-B4C4F8A37953}"/>
                    </a:ext>
                  </a:extLst>
                </p:cNvPr>
                <p:cNvGrpSpPr/>
                <p:nvPr/>
              </p:nvGrpSpPr>
              <p:grpSpPr>
                <a:xfrm>
                  <a:off x="7702896" y="3101015"/>
                  <a:ext cx="792162" cy="530225"/>
                  <a:chOff x="5527675" y="1909765"/>
                  <a:chExt cx="792162" cy="530225"/>
                </a:xfrm>
              </p:grpSpPr>
              <p:sp>
                <p:nvSpPr>
                  <p:cNvPr id="46" name="Freeform 5">
                    <a:extLst>
                      <a:ext uri="{FF2B5EF4-FFF2-40B4-BE49-F238E27FC236}">
                        <a16:creationId xmlns:a16="http://schemas.microsoft.com/office/drawing/2014/main" id="{11BB85A9-BA7E-4E0E-A63A-AF1147E3C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30862" y="1944690"/>
                    <a:ext cx="593725" cy="407988"/>
                  </a:xfrm>
                  <a:custGeom>
                    <a:avLst/>
                    <a:gdLst>
                      <a:gd name="T0" fmla="*/ 0 w 374"/>
                      <a:gd name="T1" fmla="*/ 257 h 257"/>
                      <a:gd name="T2" fmla="*/ 0 w 374"/>
                      <a:gd name="T3" fmla="*/ 0 h 257"/>
                      <a:gd name="T4" fmla="*/ 374 w 374"/>
                      <a:gd name="T5" fmla="*/ 0 h 257"/>
                      <a:gd name="T6" fmla="*/ 0 w 374"/>
                      <a:gd name="T7" fmla="*/ 257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4" h="257">
                        <a:moveTo>
                          <a:pt x="0" y="257"/>
                        </a:moveTo>
                        <a:lnTo>
                          <a:pt x="0" y="0"/>
                        </a:lnTo>
                        <a:lnTo>
                          <a:pt x="374" y="0"/>
                        </a:lnTo>
                        <a:lnTo>
                          <a:pt x="0" y="257"/>
                        </a:lnTo>
                        <a:close/>
                      </a:path>
                    </a:pathLst>
                  </a:custGeom>
                  <a:solidFill>
                    <a:srgbClr val="F1860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6">
                    <a:extLst>
                      <a:ext uri="{FF2B5EF4-FFF2-40B4-BE49-F238E27FC236}">
                        <a16:creationId xmlns:a16="http://schemas.microsoft.com/office/drawing/2014/main" id="{DC555FA0-BA11-4E04-9C9C-07E6750DD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9112" y="1909765"/>
                    <a:ext cx="657225" cy="471488"/>
                  </a:xfrm>
                  <a:custGeom>
                    <a:avLst/>
                    <a:gdLst>
                      <a:gd name="T0" fmla="*/ 249 w 249"/>
                      <a:gd name="T1" fmla="*/ 178 h 178"/>
                      <a:gd name="T2" fmla="*/ 249 w 249"/>
                      <a:gd name="T3" fmla="*/ 5 h 178"/>
                      <a:gd name="T4" fmla="*/ 242 w 249"/>
                      <a:gd name="T5" fmla="*/ 0 h 178"/>
                      <a:gd name="T6" fmla="*/ 6 w 249"/>
                      <a:gd name="T7" fmla="*/ 0 h 178"/>
                      <a:gd name="T8" fmla="*/ 0 w 249"/>
                      <a:gd name="T9" fmla="*/ 5 h 178"/>
                      <a:gd name="T10" fmla="*/ 0 w 249"/>
                      <a:gd name="T11" fmla="*/ 178 h 178"/>
                      <a:gd name="T12" fmla="*/ 249 w 249"/>
                      <a:gd name="T13" fmla="*/ 178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9" h="178">
                        <a:moveTo>
                          <a:pt x="249" y="178"/>
                        </a:moveTo>
                        <a:cubicBezTo>
                          <a:pt x="249" y="5"/>
                          <a:pt x="249" y="5"/>
                          <a:pt x="249" y="5"/>
                        </a:cubicBezTo>
                        <a:cubicBezTo>
                          <a:pt x="249" y="2"/>
                          <a:pt x="246" y="0"/>
                          <a:pt x="242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2"/>
                          <a:pt x="0" y="5"/>
                        </a:cubicBezTo>
                        <a:cubicBezTo>
                          <a:pt x="0" y="178"/>
                          <a:pt x="0" y="178"/>
                          <a:pt x="0" y="178"/>
                        </a:cubicBezTo>
                        <a:lnTo>
                          <a:pt x="249" y="178"/>
                        </a:lnTo>
                        <a:close/>
                      </a:path>
                    </a:pathLst>
                  </a:cu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7">
                    <a:extLst>
                      <a:ext uri="{FF2B5EF4-FFF2-40B4-BE49-F238E27FC236}">
                        <a16:creationId xmlns:a16="http://schemas.microsoft.com/office/drawing/2014/main" id="{69FE0C3A-B63C-4AFB-9AC6-D50E8E7088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30862" y="1944690"/>
                    <a:ext cx="593725" cy="407988"/>
                  </a:xfrm>
                  <a:custGeom>
                    <a:avLst/>
                    <a:gdLst>
                      <a:gd name="T0" fmla="*/ 374 w 374"/>
                      <a:gd name="T1" fmla="*/ 77 h 257"/>
                      <a:gd name="T2" fmla="*/ 374 w 374"/>
                      <a:gd name="T3" fmla="*/ 0 h 257"/>
                      <a:gd name="T4" fmla="*/ 0 w 374"/>
                      <a:gd name="T5" fmla="*/ 0 h 257"/>
                      <a:gd name="T6" fmla="*/ 0 w 374"/>
                      <a:gd name="T7" fmla="*/ 257 h 257"/>
                      <a:gd name="T8" fmla="*/ 374 w 374"/>
                      <a:gd name="T9" fmla="*/ 257 h 257"/>
                      <a:gd name="T10" fmla="*/ 374 w 374"/>
                      <a:gd name="T11" fmla="*/ 77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4" h="257">
                        <a:moveTo>
                          <a:pt x="374" y="77"/>
                        </a:moveTo>
                        <a:lnTo>
                          <a:pt x="374" y="0"/>
                        </a:lnTo>
                        <a:lnTo>
                          <a:pt x="0" y="0"/>
                        </a:lnTo>
                        <a:lnTo>
                          <a:pt x="0" y="257"/>
                        </a:lnTo>
                        <a:lnTo>
                          <a:pt x="374" y="257"/>
                        </a:lnTo>
                        <a:lnTo>
                          <a:pt x="374" y="77"/>
                        </a:lnTo>
                      </a:path>
                    </a:pathLst>
                  </a:custGeom>
                  <a:noFill/>
                  <a:ln w="11113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E5339C29-D4A6-4702-983E-50246827DF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27675" y="2381253"/>
                    <a:ext cx="792162" cy="39688"/>
                  </a:xfrm>
                  <a:prstGeom prst="rect">
                    <a:avLst/>
                  </a:prstGeom>
                  <a:noFill/>
                  <a:ln w="19050" cap="rnd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0">
                    <a:extLst>
                      <a:ext uri="{FF2B5EF4-FFF2-40B4-BE49-F238E27FC236}">
                        <a16:creationId xmlns:a16="http://schemas.microsoft.com/office/drawing/2014/main" id="{C93CB137-6E7C-4A1F-BD0D-5B39585B80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27675" y="2420940"/>
                    <a:ext cx="792162" cy="19050"/>
                  </a:xfrm>
                  <a:custGeom>
                    <a:avLst/>
                    <a:gdLst>
                      <a:gd name="T0" fmla="*/ 284 w 300"/>
                      <a:gd name="T1" fmla="*/ 7 h 7"/>
                      <a:gd name="T2" fmla="*/ 18 w 300"/>
                      <a:gd name="T3" fmla="*/ 7 h 7"/>
                      <a:gd name="T4" fmla="*/ 1 w 300"/>
                      <a:gd name="T5" fmla="*/ 1 h 7"/>
                      <a:gd name="T6" fmla="*/ 0 w 300"/>
                      <a:gd name="T7" fmla="*/ 0 h 7"/>
                      <a:gd name="T8" fmla="*/ 300 w 300"/>
                      <a:gd name="T9" fmla="*/ 0 h 7"/>
                      <a:gd name="T10" fmla="*/ 298 w 300"/>
                      <a:gd name="T11" fmla="*/ 2 h 7"/>
                      <a:gd name="T12" fmla="*/ 284 w 300"/>
                      <a:gd name="T13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0" h="7">
                        <a:moveTo>
                          <a:pt x="284" y="7"/>
                        </a:move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12" y="7"/>
                          <a:pt x="6" y="5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00" y="0"/>
                          <a:pt x="300" y="0"/>
                          <a:pt x="300" y="0"/>
                        </a:cubicBezTo>
                        <a:cubicBezTo>
                          <a:pt x="298" y="2"/>
                          <a:pt x="298" y="2"/>
                          <a:pt x="298" y="2"/>
                        </a:cubicBezTo>
                        <a:cubicBezTo>
                          <a:pt x="294" y="5"/>
                          <a:pt x="289" y="7"/>
                          <a:pt x="284" y="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3">
                    <a:extLst>
                      <a:ext uri="{FF2B5EF4-FFF2-40B4-BE49-F238E27FC236}">
                        <a16:creationId xmlns:a16="http://schemas.microsoft.com/office/drawing/2014/main" id="{57F79C5C-4FA8-4510-8665-2F0E9C041D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35625" y="2020890"/>
                    <a:ext cx="584200" cy="257175"/>
                  </a:xfrm>
                  <a:custGeom>
                    <a:avLst/>
                    <a:gdLst>
                      <a:gd name="T0" fmla="*/ 0 w 221"/>
                      <a:gd name="T1" fmla="*/ 69 h 97"/>
                      <a:gd name="T2" fmla="*/ 24 w 221"/>
                      <a:gd name="T3" fmla="*/ 69 h 97"/>
                      <a:gd name="T4" fmla="*/ 28 w 221"/>
                      <a:gd name="T5" fmla="*/ 65 h 97"/>
                      <a:gd name="T6" fmla="*/ 28 w 221"/>
                      <a:gd name="T7" fmla="*/ 49 h 97"/>
                      <a:gd name="T8" fmla="*/ 33 w 221"/>
                      <a:gd name="T9" fmla="*/ 39 h 97"/>
                      <a:gd name="T10" fmla="*/ 44 w 221"/>
                      <a:gd name="T11" fmla="*/ 35 h 97"/>
                      <a:gd name="T12" fmla="*/ 58 w 221"/>
                      <a:gd name="T13" fmla="*/ 50 h 97"/>
                      <a:gd name="T14" fmla="*/ 58 w 221"/>
                      <a:gd name="T15" fmla="*/ 64 h 97"/>
                      <a:gd name="T16" fmla="*/ 60 w 221"/>
                      <a:gd name="T17" fmla="*/ 69 h 97"/>
                      <a:gd name="T18" fmla="*/ 66 w 221"/>
                      <a:gd name="T19" fmla="*/ 70 h 97"/>
                      <a:gd name="T20" fmla="*/ 72 w 221"/>
                      <a:gd name="T21" fmla="*/ 63 h 97"/>
                      <a:gd name="T22" fmla="*/ 72 w 221"/>
                      <a:gd name="T23" fmla="*/ 27 h 97"/>
                      <a:gd name="T24" fmla="*/ 77 w 221"/>
                      <a:gd name="T25" fmla="*/ 16 h 97"/>
                      <a:gd name="T26" fmla="*/ 89 w 221"/>
                      <a:gd name="T27" fmla="*/ 13 h 97"/>
                      <a:gd name="T28" fmla="*/ 102 w 221"/>
                      <a:gd name="T29" fmla="*/ 27 h 97"/>
                      <a:gd name="T30" fmla="*/ 102 w 221"/>
                      <a:gd name="T31" fmla="*/ 90 h 97"/>
                      <a:gd name="T32" fmla="*/ 105 w 221"/>
                      <a:gd name="T33" fmla="*/ 95 h 97"/>
                      <a:gd name="T34" fmla="*/ 110 w 221"/>
                      <a:gd name="T35" fmla="*/ 96 h 97"/>
                      <a:gd name="T36" fmla="*/ 116 w 221"/>
                      <a:gd name="T37" fmla="*/ 89 h 97"/>
                      <a:gd name="T38" fmla="*/ 116 w 221"/>
                      <a:gd name="T39" fmla="*/ 15 h 97"/>
                      <a:gd name="T40" fmla="*/ 121 w 221"/>
                      <a:gd name="T41" fmla="*/ 4 h 97"/>
                      <a:gd name="T42" fmla="*/ 133 w 221"/>
                      <a:gd name="T43" fmla="*/ 1 h 97"/>
                      <a:gd name="T44" fmla="*/ 147 w 221"/>
                      <a:gd name="T45" fmla="*/ 15 h 97"/>
                      <a:gd name="T46" fmla="*/ 147 w 221"/>
                      <a:gd name="T47" fmla="*/ 34 h 97"/>
                      <a:gd name="T48" fmla="*/ 149 w 221"/>
                      <a:gd name="T49" fmla="*/ 39 h 97"/>
                      <a:gd name="T50" fmla="*/ 154 w 221"/>
                      <a:gd name="T51" fmla="*/ 41 h 97"/>
                      <a:gd name="T52" fmla="*/ 161 w 221"/>
                      <a:gd name="T53" fmla="*/ 34 h 97"/>
                      <a:gd name="T54" fmla="*/ 161 w 221"/>
                      <a:gd name="T55" fmla="*/ 15 h 97"/>
                      <a:gd name="T56" fmla="*/ 166 w 221"/>
                      <a:gd name="T57" fmla="*/ 4 h 97"/>
                      <a:gd name="T58" fmla="*/ 177 w 221"/>
                      <a:gd name="T59" fmla="*/ 1 h 97"/>
                      <a:gd name="T60" fmla="*/ 191 w 221"/>
                      <a:gd name="T61" fmla="*/ 15 h 97"/>
                      <a:gd name="T62" fmla="*/ 191 w 221"/>
                      <a:gd name="T63" fmla="*/ 61 h 97"/>
                      <a:gd name="T64" fmla="*/ 195 w 221"/>
                      <a:gd name="T65" fmla="*/ 65 h 97"/>
                      <a:gd name="T66" fmla="*/ 221 w 221"/>
                      <a:gd name="T67" fmla="*/ 65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1" h="97">
                        <a:moveTo>
                          <a:pt x="0" y="69"/>
                        </a:moveTo>
                        <a:cubicBezTo>
                          <a:pt x="24" y="69"/>
                          <a:pt x="24" y="69"/>
                          <a:pt x="24" y="69"/>
                        </a:cubicBezTo>
                        <a:cubicBezTo>
                          <a:pt x="26" y="69"/>
                          <a:pt x="28" y="67"/>
                          <a:pt x="28" y="65"/>
                        </a:cubicBezTo>
                        <a:cubicBezTo>
                          <a:pt x="28" y="49"/>
                          <a:pt x="28" y="49"/>
                          <a:pt x="28" y="49"/>
                        </a:cubicBezTo>
                        <a:cubicBezTo>
                          <a:pt x="28" y="45"/>
                          <a:pt x="30" y="41"/>
                          <a:pt x="33" y="39"/>
                        </a:cubicBezTo>
                        <a:cubicBezTo>
                          <a:pt x="36" y="36"/>
                          <a:pt x="40" y="35"/>
                          <a:pt x="44" y="35"/>
                        </a:cubicBezTo>
                        <a:cubicBezTo>
                          <a:pt x="52" y="36"/>
                          <a:pt x="58" y="42"/>
                          <a:pt x="58" y="50"/>
                        </a:cubicBezTo>
                        <a:cubicBezTo>
                          <a:pt x="58" y="64"/>
                          <a:pt x="58" y="64"/>
                          <a:pt x="58" y="64"/>
                        </a:cubicBezTo>
                        <a:cubicBezTo>
                          <a:pt x="58" y="66"/>
                          <a:pt x="59" y="67"/>
                          <a:pt x="60" y="69"/>
                        </a:cubicBezTo>
                        <a:cubicBezTo>
                          <a:pt x="62" y="70"/>
                          <a:pt x="64" y="71"/>
                          <a:pt x="66" y="70"/>
                        </a:cubicBezTo>
                        <a:cubicBezTo>
                          <a:pt x="69" y="70"/>
                          <a:pt x="72" y="67"/>
                          <a:pt x="72" y="63"/>
                        </a:cubicBezTo>
                        <a:cubicBezTo>
                          <a:pt x="72" y="27"/>
                          <a:pt x="72" y="27"/>
                          <a:pt x="72" y="27"/>
                        </a:cubicBezTo>
                        <a:cubicBezTo>
                          <a:pt x="72" y="23"/>
                          <a:pt x="74" y="19"/>
                          <a:pt x="77" y="16"/>
                        </a:cubicBezTo>
                        <a:cubicBezTo>
                          <a:pt x="80" y="14"/>
                          <a:pt x="85" y="12"/>
                          <a:pt x="89" y="13"/>
                        </a:cubicBezTo>
                        <a:cubicBezTo>
                          <a:pt x="96" y="13"/>
                          <a:pt x="102" y="20"/>
                          <a:pt x="102" y="27"/>
                        </a:cubicBezTo>
                        <a:cubicBezTo>
                          <a:pt x="102" y="90"/>
                          <a:pt x="102" y="90"/>
                          <a:pt x="102" y="90"/>
                        </a:cubicBezTo>
                        <a:cubicBezTo>
                          <a:pt x="102" y="92"/>
                          <a:pt x="103" y="93"/>
                          <a:pt x="105" y="95"/>
                        </a:cubicBezTo>
                        <a:cubicBezTo>
                          <a:pt x="106" y="96"/>
                          <a:pt x="108" y="97"/>
                          <a:pt x="110" y="96"/>
                        </a:cubicBezTo>
                        <a:cubicBezTo>
                          <a:pt x="114" y="96"/>
                          <a:pt x="116" y="93"/>
                          <a:pt x="116" y="89"/>
                        </a:cubicBezTo>
                        <a:cubicBezTo>
                          <a:pt x="116" y="15"/>
                          <a:pt x="116" y="15"/>
                          <a:pt x="116" y="15"/>
                        </a:cubicBezTo>
                        <a:cubicBezTo>
                          <a:pt x="116" y="11"/>
                          <a:pt x="118" y="7"/>
                          <a:pt x="121" y="4"/>
                        </a:cubicBezTo>
                        <a:cubicBezTo>
                          <a:pt x="125" y="2"/>
                          <a:pt x="129" y="0"/>
                          <a:pt x="133" y="1"/>
                        </a:cubicBezTo>
                        <a:cubicBezTo>
                          <a:pt x="141" y="1"/>
                          <a:pt x="147" y="8"/>
                          <a:pt x="147" y="15"/>
                        </a:cubicBezTo>
                        <a:cubicBezTo>
                          <a:pt x="147" y="34"/>
                          <a:pt x="147" y="34"/>
                          <a:pt x="147" y="34"/>
                        </a:cubicBezTo>
                        <a:cubicBezTo>
                          <a:pt x="147" y="36"/>
                          <a:pt x="148" y="38"/>
                          <a:pt x="149" y="39"/>
                        </a:cubicBezTo>
                        <a:cubicBezTo>
                          <a:pt x="150" y="40"/>
                          <a:pt x="152" y="41"/>
                          <a:pt x="154" y="41"/>
                        </a:cubicBezTo>
                        <a:cubicBezTo>
                          <a:pt x="158" y="40"/>
                          <a:pt x="161" y="37"/>
                          <a:pt x="161" y="34"/>
                        </a:cubicBezTo>
                        <a:cubicBezTo>
                          <a:pt x="161" y="15"/>
                          <a:pt x="161" y="15"/>
                          <a:pt x="161" y="15"/>
                        </a:cubicBezTo>
                        <a:cubicBezTo>
                          <a:pt x="161" y="11"/>
                          <a:pt x="163" y="7"/>
                          <a:pt x="166" y="4"/>
                        </a:cubicBezTo>
                        <a:cubicBezTo>
                          <a:pt x="169" y="2"/>
                          <a:pt x="173" y="0"/>
                          <a:pt x="177" y="1"/>
                        </a:cubicBezTo>
                        <a:cubicBezTo>
                          <a:pt x="185" y="1"/>
                          <a:pt x="191" y="8"/>
                          <a:pt x="191" y="15"/>
                        </a:cubicBezTo>
                        <a:cubicBezTo>
                          <a:pt x="191" y="61"/>
                          <a:pt x="191" y="61"/>
                          <a:pt x="191" y="61"/>
                        </a:cubicBezTo>
                        <a:cubicBezTo>
                          <a:pt x="191" y="63"/>
                          <a:pt x="193" y="65"/>
                          <a:pt x="195" y="65"/>
                        </a:cubicBezTo>
                        <a:cubicBezTo>
                          <a:pt x="221" y="65"/>
                          <a:pt x="221" y="65"/>
                          <a:pt x="221" y="65"/>
                        </a:cubicBezTo>
                      </a:path>
                    </a:pathLst>
                  </a:custGeom>
                  <a:noFill/>
                  <a:ln w="11113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4">
                    <a:extLst>
                      <a:ext uri="{FF2B5EF4-FFF2-40B4-BE49-F238E27FC236}">
                        <a16:creationId xmlns:a16="http://schemas.microsoft.com/office/drawing/2014/main" id="{6C03B3FF-B3F0-4E53-9167-5265E95CCC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35625" y="2043115"/>
                    <a:ext cx="584200" cy="254000"/>
                  </a:xfrm>
                  <a:custGeom>
                    <a:avLst/>
                    <a:gdLst>
                      <a:gd name="T0" fmla="*/ 221 w 221"/>
                      <a:gd name="T1" fmla="*/ 64 h 96"/>
                      <a:gd name="T2" fmla="*/ 195 w 221"/>
                      <a:gd name="T3" fmla="*/ 64 h 96"/>
                      <a:gd name="T4" fmla="*/ 183 w 221"/>
                      <a:gd name="T5" fmla="*/ 53 h 96"/>
                      <a:gd name="T6" fmla="*/ 183 w 221"/>
                      <a:gd name="T7" fmla="*/ 7 h 96"/>
                      <a:gd name="T8" fmla="*/ 177 w 221"/>
                      <a:gd name="T9" fmla="*/ 0 h 96"/>
                      <a:gd name="T10" fmla="*/ 171 w 221"/>
                      <a:gd name="T11" fmla="*/ 2 h 96"/>
                      <a:gd name="T12" fmla="*/ 169 w 221"/>
                      <a:gd name="T13" fmla="*/ 7 h 96"/>
                      <a:gd name="T14" fmla="*/ 169 w 221"/>
                      <a:gd name="T15" fmla="*/ 26 h 96"/>
                      <a:gd name="T16" fmla="*/ 155 w 221"/>
                      <a:gd name="T17" fmla="*/ 40 h 96"/>
                      <a:gd name="T18" fmla="*/ 144 w 221"/>
                      <a:gd name="T19" fmla="*/ 37 h 96"/>
                      <a:gd name="T20" fmla="*/ 139 w 221"/>
                      <a:gd name="T21" fmla="*/ 26 h 96"/>
                      <a:gd name="T22" fmla="*/ 139 w 221"/>
                      <a:gd name="T23" fmla="*/ 7 h 96"/>
                      <a:gd name="T24" fmla="*/ 132 w 221"/>
                      <a:gd name="T25" fmla="*/ 0 h 96"/>
                      <a:gd name="T26" fmla="*/ 127 w 221"/>
                      <a:gd name="T27" fmla="*/ 2 h 96"/>
                      <a:gd name="T28" fmla="*/ 125 w 221"/>
                      <a:gd name="T29" fmla="*/ 7 h 96"/>
                      <a:gd name="T30" fmla="*/ 125 w 221"/>
                      <a:gd name="T31" fmla="*/ 81 h 96"/>
                      <a:gd name="T32" fmla="*/ 111 w 221"/>
                      <a:gd name="T33" fmla="*/ 96 h 96"/>
                      <a:gd name="T34" fmla="*/ 109 w 221"/>
                      <a:gd name="T35" fmla="*/ 96 h 96"/>
                      <a:gd name="T36" fmla="*/ 99 w 221"/>
                      <a:gd name="T37" fmla="*/ 92 h 96"/>
                      <a:gd name="T38" fmla="*/ 94 w 221"/>
                      <a:gd name="T39" fmla="*/ 82 h 96"/>
                      <a:gd name="T40" fmla="*/ 94 w 221"/>
                      <a:gd name="T41" fmla="*/ 19 h 96"/>
                      <a:gd name="T42" fmla="*/ 88 w 221"/>
                      <a:gd name="T43" fmla="*/ 12 h 96"/>
                      <a:gd name="T44" fmla="*/ 83 w 221"/>
                      <a:gd name="T45" fmla="*/ 14 h 96"/>
                      <a:gd name="T46" fmla="*/ 80 w 221"/>
                      <a:gd name="T47" fmla="*/ 19 h 96"/>
                      <a:gd name="T48" fmla="*/ 80 w 221"/>
                      <a:gd name="T49" fmla="*/ 55 h 96"/>
                      <a:gd name="T50" fmla="*/ 67 w 221"/>
                      <a:gd name="T51" fmla="*/ 70 h 96"/>
                      <a:gd name="T52" fmla="*/ 55 w 221"/>
                      <a:gd name="T53" fmla="*/ 66 h 96"/>
                      <a:gd name="T54" fmla="*/ 50 w 221"/>
                      <a:gd name="T55" fmla="*/ 56 h 96"/>
                      <a:gd name="T56" fmla="*/ 50 w 221"/>
                      <a:gd name="T57" fmla="*/ 42 h 96"/>
                      <a:gd name="T58" fmla="*/ 44 w 221"/>
                      <a:gd name="T59" fmla="*/ 35 h 96"/>
                      <a:gd name="T60" fmla="*/ 38 w 221"/>
                      <a:gd name="T61" fmla="*/ 36 h 96"/>
                      <a:gd name="T62" fmla="*/ 36 w 221"/>
                      <a:gd name="T63" fmla="*/ 41 h 96"/>
                      <a:gd name="T64" fmla="*/ 36 w 221"/>
                      <a:gd name="T65" fmla="*/ 57 h 96"/>
                      <a:gd name="T66" fmla="*/ 24 w 221"/>
                      <a:gd name="T67" fmla="*/ 68 h 96"/>
                      <a:gd name="T68" fmla="*/ 0 w 221"/>
                      <a:gd name="T69" fmla="*/ 68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21" h="96">
                        <a:moveTo>
                          <a:pt x="221" y="64"/>
                        </a:moveTo>
                        <a:cubicBezTo>
                          <a:pt x="195" y="64"/>
                          <a:pt x="195" y="64"/>
                          <a:pt x="195" y="64"/>
                        </a:cubicBezTo>
                        <a:cubicBezTo>
                          <a:pt x="188" y="64"/>
                          <a:pt x="183" y="59"/>
                          <a:pt x="183" y="53"/>
                        </a:cubicBezTo>
                        <a:cubicBezTo>
                          <a:pt x="183" y="7"/>
                          <a:pt x="183" y="7"/>
                          <a:pt x="183" y="7"/>
                        </a:cubicBezTo>
                        <a:cubicBezTo>
                          <a:pt x="183" y="4"/>
                          <a:pt x="180" y="1"/>
                          <a:pt x="177" y="0"/>
                        </a:cubicBezTo>
                        <a:cubicBezTo>
                          <a:pt x="175" y="0"/>
                          <a:pt x="173" y="1"/>
                          <a:pt x="171" y="2"/>
                        </a:cubicBezTo>
                        <a:cubicBezTo>
                          <a:pt x="170" y="3"/>
                          <a:pt x="169" y="5"/>
                          <a:pt x="169" y="7"/>
                        </a:cubicBezTo>
                        <a:cubicBezTo>
                          <a:pt x="169" y="26"/>
                          <a:pt x="169" y="26"/>
                          <a:pt x="169" y="26"/>
                        </a:cubicBezTo>
                        <a:cubicBezTo>
                          <a:pt x="169" y="33"/>
                          <a:pt x="163" y="40"/>
                          <a:pt x="155" y="40"/>
                        </a:cubicBezTo>
                        <a:cubicBezTo>
                          <a:pt x="151" y="41"/>
                          <a:pt x="147" y="39"/>
                          <a:pt x="144" y="37"/>
                        </a:cubicBezTo>
                        <a:cubicBezTo>
                          <a:pt x="140" y="34"/>
                          <a:pt x="139" y="30"/>
                          <a:pt x="139" y="26"/>
                        </a:cubicBezTo>
                        <a:cubicBezTo>
                          <a:pt x="139" y="7"/>
                          <a:pt x="139" y="7"/>
                          <a:pt x="139" y="7"/>
                        </a:cubicBezTo>
                        <a:cubicBezTo>
                          <a:pt x="139" y="4"/>
                          <a:pt x="136" y="1"/>
                          <a:pt x="132" y="0"/>
                        </a:cubicBezTo>
                        <a:cubicBezTo>
                          <a:pt x="130" y="0"/>
                          <a:pt x="128" y="1"/>
                          <a:pt x="127" y="2"/>
                        </a:cubicBezTo>
                        <a:cubicBezTo>
                          <a:pt x="125" y="3"/>
                          <a:pt x="125" y="5"/>
                          <a:pt x="125" y="7"/>
                        </a:cubicBezTo>
                        <a:cubicBezTo>
                          <a:pt x="125" y="81"/>
                          <a:pt x="125" y="81"/>
                          <a:pt x="125" y="81"/>
                        </a:cubicBezTo>
                        <a:cubicBezTo>
                          <a:pt x="125" y="89"/>
                          <a:pt x="119" y="95"/>
                          <a:pt x="111" y="96"/>
                        </a:cubicBezTo>
                        <a:cubicBezTo>
                          <a:pt x="110" y="96"/>
                          <a:pt x="110" y="96"/>
                          <a:pt x="109" y="96"/>
                        </a:cubicBezTo>
                        <a:cubicBezTo>
                          <a:pt x="106" y="96"/>
                          <a:pt x="102" y="95"/>
                          <a:pt x="99" y="92"/>
                        </a:cubicBezTo>
                        <a:cubicBezTo>
                          <a:pt x="96" y="90"/>
                          <a:pt x="94" y="86"/>
                          <a:pt x="94" y="82"/>
                        </a:cubicBezTo>
                        <a:cubicBezTo>
                          <a:pt x="94" y="19"/>
                          <a:pt x="94" y="19"/>
                          <a:pt x="94" y="19"/>
                        </a:cubicBezTo>
                        <a:cubicBezTo>
                          <a:pt x="94" y="16"/>
                          <a:pt x="92" y="12"/>
                          <a:pt x="88" y="12"/>
                        </a:cubicBezTo>
                        <a:cubicBezTo>
                          <a:pt x="86" y="12"/>
                          <a:pt x="84" y="13"/>
                          <a:pt x="83" y="14"/>
                        </a:cubicBezTo>
                        <a:cubicBezTo>
                          <a:pt x="81" y="15"/>
                          <a:pt x="80" y="17"/>
                          <a:pt x="80" y="19"/>
                        </a:cubicBezTo>
                        <a:cubicBezTo>
                          <a:pt x="80" y="55"/>
                          <a:pt x="80" y="55"/>
                          <a:pt x="80" y="55"/>
                        </a:cubicBezTo>
                        <a:cubicBezTo>
                          <a:pt x="80" y="63"/>
                          <a:pt x="74" y="69"/>
                          <a:pt x="67" y="70"/>
                        </a:cubicBezTo>
                        <a:cubicBezTo>
                          <a:pt x="62" y="70"/>
                          <a:pt x="58" y="69"/>
                          <a:pt x="55" y="66"/>
                        </a:cubicBezTo>
                        <a:cubicBezTo>
                          <a:pt x="52" y="64"/>
                          <a:pt x="50" y="60"/>
                          <a:pt x="50" y="56"/>
                        </a:cubicBezTo>
                        <a:cubicBezTo>
                          <a:pt x="50" y="42"/>
                          <a:pt x="50" y="42"/>
                          <a:pt x="50" y="42"/>
                        </a:cubicBezTo>
                        <a:cubicBezTo>
                          <a:pt x="50" y="38"/>
                          <a:pt x="47" y="35"/>
                          <a:pt x="44" y="35"/>
                        </a:cubicBezTo>
                        <a:cubicBezTo>
                          <a:pt x="42" y="34"/>
                          <a:pt x="40" y="35"/>
                          <a:pt x="38" y="36"/>
                        </a:cubicBezTo>
                        <a:cubicBezTo>
                          <a:pt x="37" y="38"/>
                          <a:pt x="36" y="39"/>
                          <a:pt x="36" y="41"/>
                        </a:cubicBezTo>
                        <a:cubicBezTo>
                          <a:pt x="36" y="57"/>
                          <a:pt x="36" y="57"/>
                          <a:pt x="36" y="57"/>
                        </a:cubicBezTo>
                        <a:cubicBezTo>
                          <a:pt x="36" y="63"/>
                          <a:pt x="31" y="68"/>
                          <a:pt x="24" y="68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</a:path>
                    </a:pathLst>
                  </a:custGeom>
                  <a:noFill/>
                  <a:ln w="11113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" name="Group 4">
                  <a:extLst>
                    <a:ext uri="{FF2B5EF4-FFF2-40B4-BE49-F238E27FC236}">
                      <a16:creationId xmlns:a16="http://schemas.microsoft.com/office/drawing/2014/main" id="{3C217349-B120-40BC-84B0-AACA128798A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8288944" y="3242643"/>
                  <a:ext cx="271283" cy="416667"/>
                  <a:chOff x="4377" y="1709"/>
                  <a:chExt cx="362" cy="556"/>
                </a:xfrm>
              </p:grpSpPr>
              <p:sp>
                <p:nvSpPr>
                  <p:cNvPr id="42" name="Freeform 5">
                    <a:extLst>
                      <a:ext uri="{FF2B5EF4-FFF2-40B4-BE49-F238E27FC236}">
                        <a16:creationId xmlns:a16="http://schemas.microsoft.com/office/drawing/2014/main" id="{39343626-04B5-4F59-B346-BD087CDEE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7" y="1709"/>
                    <a:ext cx="362" cy="556"/>
                  </a:xfrm>
                  <a:custGeom>
                    <a:avLst/>
                    <a:gdLst>
                      <a:gd name="T0" fmla="*/ 253 w 264"/>
                      <a:gd name="T1" fmla="*/ 406 h 406"/>
                      <a:gd name="T2" fmla="*/ 11 w 264"/>
                      <a:gd name="T3" fmla="*/ 406 h 406"/>
                      <a:gd name="T4" fmla="*/ 0 w 264"/>
                      <a:gd name="T5" fmla="*/ 395 h 406"/>
                      <a:gd name="T6" fmla="*/ 0 w 264"/>
                      <a:gd name="T7" fmla="*/ 11 h 406"/>
                      <a:gd name="T8" fmla="*/ 11 w 264"/>
                      <a:gd name="T9" fmla="*/ 0 h 406"/>
                      <a:gd name="T10" fmla="*/ 253 w 264"/>
                      <a:gd name="T11" fmla="*/ 0 h 406"/>
                      <a:gd name="T12" fmla="*/ 264 w 264"/>
                      <a:gd name="T13" fmla="*/ 11 h 406"/>
                      <a:gd name="T14" fmla="*/ 264 w 264"/>
                      <a:gd name="T15" fmla="*/ 395 h 406"/>
                      <a:gd name="T16" fmla="*/ 253 w 264"/>
                      <a:gd name="T17" fmla="*/ 406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4" h="406">
                        <a:moveTo>
                          <a:pt x="253" y="406"/>
                        </a:moveTo>
                        <a:cubicBezTo>
                          <a:pt x="11" y="406"/>
                          <a:pt x="11" y="406"/>
                          <a:pt x="11" y="406"/>
                        </a:cubicBezTo>
                        <a:cubicBezTo>
                          <a:pt x="4" y="406"/>
                          <a:pt x="0" y="401"/>
                          <a:pt x="0" y="395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5"/>
                          <a:pt x="4" y="0"/>
                          <a:pt x="11" y="0"/>
                        </a:cubicBezTo>
                        <a:cubicBezTo>
                          <a:pt x="253" y="0"/>
                          <a:pt x="253" y="0"/>
                          <a:pt x="253" y="0"/>
                        </a:cubicBezTo>
                        <a:cubicBezTo>
                          <a:pt x="259" y="0"/>
                          <a:pt x="264" y="5"/>
                          <a:pt x="264" y="11"/>
                        </a:cubicBezTo>
                        <a:cubicBezTo>
                          <a:pt x="264" y="395"/>
                          <a:pt x="264" y="395"/>
                          <a:pt x="264" y="395"/>
                        </a:cubicBezTo>
                        <a:cubicBezTo>
                          <a:pt x="264" y="401"/>
                          <a:pt x="259" y="406"/>
                          <a:pt x="253" y="40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rnd">
                    <a:solidFill>
                      <a:srgbClr val="474746"/>
                    </a:solidFill>
                    <a:prstDash val="solid"/>
                    <a:round/>
                    <a:headEnd/>
                    <a:tailEnd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srgbClr val="474746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" name="Oval 6">
                    <a:extLst>
                      <a:ext uri="{FF2B5EF4-FFF2-40B4-BE49-F238E27FC236}">
                        <a16:creationId xmlns:a16="http://schemas.microsoft.com/office/drawing/2014/main" id="{0F35941C-6334-4888-A811-577453A2F1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35" y="2172"/>
                    <a:ext cx="64" cy="63"/>
                  </a:xfrm>
                  <a:prstGeom prst="ellipse">
                    <a:avLst/>
                  </a:prstGeom>
                  <a:noFill/>
                  <a:ln w="19050" cap="rnd">
                    <a:solidFill>
                      <a:srgbClr val="47474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srgbClr val="474746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" name="Freeform 8">
                    <a:extLst>
                      <a:ext uri="{FF2B5EF4-FFF2-40B4-BE49-F238E27FC236}">
                        <a16:creationId xmlns:a16="http://schemas.microsoft.com/office/drawing/2014/main" id="{46200782-CDE3-43F8-A0E1-36254195B1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0" y="1745"/>
                    <a:ext cx="295" cy="401"/>
                  </a:xfrm>
                  <a:custGeom>
                    <a:avLst/>
                    <a:gdLst>
                      <a:gd name="T0" fmla="*/ 215 w 215"/>
                      <a:gd name="T1" fmla="*/ 11 h 293"/>
                      <a:gd name="T2" fmla="*/ 204 w 215"/>
                      <a:gd name="T3" fmla="*/ 0 h 293"/>
                      <a:gd name="T4" fmla="*/ 11 w 215"/>
                      <a:gd name="T5" fmla="*/ 0 h 293"/>
                      <a:gd name="T6" fmla="*/ 0 w 215"/>
                      <a:gd name="T7" fmla="*/ 11 h 293"/>
                      <a:gd name="T8" fmla="*/ 0 w 215"/>
                      <a:gd name="T9" fmla="*/ 284 h 293"/>
                      <a:gd name="T10" fmla="*/ 5 w 215"/>
                      <a:gd name="T11" fmla="*/ 293 h 293"/>
                      <a:gd name="T12" fmla="*/ 215 w 215"/>
                      <a:gd name="T13" fmla="*/ 21 h 293"/>
                      <a:gd name="T14" fmla="*/ 215 w 215"/>
                      <a:gd name="T15" fmla="*/ 11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15" h="293">
                        <a:moveTo>
                          <a:pt x="215" y="11"/>
                        </a:moveTo>
                        <a:cubicBezTo>
                          <a:pt x="215" y="4"/>
                          <a:pt x="210" y="0"/>
                          <a:pt x="204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5" y="0"/>
                          <a:pt x="0" y="4"/>
                          <a:pt x="0" y="11"/>
                        </a:cubicBezTo>
                        <a:cubicBezTo>
                          <a:pt x="0" y="284"/>
                          <a:pt x="0" y="284"/>
                          <a:pt x="0" y="284"/>
                        </a:cubicBezTo>
                        <a:cubicBezTo>
                          <a:pt x="0" y="288"/>
                          <a:pt x="2" y="291"/>
                          <a:pt x="5" y="293"/>
                        </a:cubicBezTo>
                        <a:cubicBezTo>
                          <a:pt x="126" y="136"/>
                          <a:pt x="185" y="59"/>
                          <a:pt x="215" y="21"/>
                        </a:cubicBezTo>
                        <a:lnTo>
                          <a:pt x="215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baseline="-25000" dirty="0"/>
                  </a:p>
                </p:txBody>
              </p:sp>
              <p:sp>
                <p:nvSpPr>
                  <p:cNvPr id="45" name="Freeform 7">
                    <a:extLst>
                      <a:ext uri="{FF2B5EF4-FFF2-40B4-BE49-F238E27FC236}">
                        <a16:creationId xmlns:a16="http://schemas.microsoft.com/office/drawing/2014/main" id="{DC3748BB-74A1-49A7-A83F-1EBA61B117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0" y="1745"/>
                    <a:ext cx="295" cy="404"/>
                  </a:xfrm>
                  <a:custGeom>
                    <a:avLst/>
                    <a:gdLst>
                      <a:gd name="T0" fmla="*/ 204 w 215"/>
                      <a:gd name="T1" fmla="*/ 295 h 295"/>
                      <a:gd name="T2" fmla="*/ 11 w 215"/>
                      <a:gd name="T3" fmla="*/ 295 h 295"/>
                      <a:gd name="T4" fmla="*/ 0 w 215"/>
                      <a:gd name="T5" fmla="*/ 284 h 295"/>
                      <a:gd name="T6" fmla="*/ 0 w 215"/>
                      <a:gd name="T7" fmla="*/ 11 h 295"/>
                      <a:gd name="T8" fmla="*/ 11 w 215"/>
                      <a:gd name="T9" fmla="*/ 0 h 295"/>
                      <a:gd name="T10" fmla="*/ 204 w 215"/>
                      <a:gd name="T11" fmla="*/ 0 h 295"/>
                      <a:gd name="T12" fmla="*/ 215 w 215"/>
                      <a:gd name="T13" fmla="*/ 11 h 295"/>
                      <a:gd name="T14" fmla="*/ 215 w 215"/>
                      <a:gd name="T15" fmla="*/ 284 h 295"/>
                      <a:gd name="T16" fmla="*/ 204 w 215"/>
                      <a:gd name="T17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5" h="295">
                        <a:moveTo>
                          <a:pt x="204" y="295"/>
                        </a:moveTo>
                        <a:cubicBezTo>
                          <a:pt x="11" y="295"/>
                          <a:pt x="11" y="295"/>
                          <a:pt x="11" y="295"/>
                        </a:cubicBezTo>
                        <a:cubicBezTo>
                          <a:pt x="5" y="295"/>
                          <a:pt x="0" y="290"/>
                          <a:pt x="0" y="284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4"/>
                          <a:pt x="5" y="0"/>
                          <a:pt x="11" y="0"/>
                        </a:cubicBezTo>
                        <a:cubicBezTo>
                          <a:pt x="204" y="0"/>
                          <a:pt x="204" y="0"/>
                          <a:pt x="204" y="0"/>
                        </a:cubicBezTo>
                        <a:cubicBezTo>
                          <a:pt x="210" y="0"/>
                          <a:pt x="215" y="4"/>
                          <a:pt x="215" y="11"/>
                        </a:cubicBezTo>
                        <a:cubicBezTo>
                          <a:pt x="215" y="284"/>
                          <a:pt x="215" y="284"/>
                          <a:pt x="215" y="284"/>
                        </a:cubicBezTo>
                        <a:cubicBezTo>
                          <a:pt x="215" y="290"/>
                          <a:pt x="210" y="295"/>
                          <a:pt x="204" y="295"/>
                        </a:cubicBez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47474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kern="0">
                      <a:solidFill>
                        <a:srgbClr val="474746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A165101-79C9-4DFB-A915-4439C0AE0D3E}"/>
                  </a:ext>
                </a:extLst>
              </p:cNvPr>
              <p:cNvGrpSpPr/>
              <p:nvPr/>
            </p:nvGrpSpPr>
            <p:grpSpPr>
              <a:xfrm>
                <a:off x="-1398893" y="4171247"/>
                <a:ext cx="426310" cy="289249"/>
                <a:chOff x="8629815" y="3545437"/>
                <a:chExt cx="243539" cy="165240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4BD753BB-1601-4AB1-A4BD-679619F99491}"/>
                    </a:ext>
                  </a:extLst>
                </p:cNvPr>
                <p:cNvSpPr/>
                <p:nvPr/>
              </p:nvSpPr>
              <p:spPr>
                <a:xfrm>
                  <a:off x="8629863" y="3545437"/>
                  <a:ext cx="243491" cy="165240"/>
                </a:xfrm>
                <a:custGeom>
                  <a:avLst/>
                  <a:gdLst>
                    <a:gd name="connsiteX0" fmla="*/ 261620 w 698500"/>
                    <a:gd name="connsiteY0" fmla="*/ 0 h 474020"/>
                    <a:gd name="connsiteX1" fmla="*/ 698500 w 698500"/>
                    <a:gd name="connsiteY1" fmla="*/ 0 h 474020"/>
                    <a:gd name="connsiteX2" fmla="*/ 698500 w 698500"/>
                    <a:gd name="connsiteY2" fmla="*/ 468940 h 474020"/>
                    <a:gd name="connsiteX3" fmla="*/ 543560 w 698500"/>
                    <a:gd name="connsiteY3" fmla="*/ 468940 h 474020"/>
                    <a:gd name="connsiteX4" fmla="*/ 543560 w 698500"/>
                    <a:gd name="connsiteY4" fmla="*/ 474020 h 474020"/>
                    <a:gd name="connsiteX5" fmla="*/ 106680 w 698500"/>
                    <a:gd name="connsiteY5" fmla="*/ 474020 h 474020"/>
                    <a:gd name="connsiteX6" fmla="*/ 106680 w 698500"/>
                    <a:gd name="connsiteY6" fmla="*/ 413060 h 474020"/>
                    <a:gd name="connsiteX7" fmla="*/ 0 w 698500"/>
                    <a:gd name="connsiteY7" fmla="*/ 413060 h 474020"/>
                    <a:gd name="connsiteX8" fmla="*/ 0 w 698500"/>
                    <a:gd name="connsiteY8" fmla="*/ 162560 h 474020"/>
                    <a:gd name="connsiteX9" fmla="*/ 106680 w 698500"/>
                    <a:gd name="connsiteY9" fmla="*/ 162560 h 474020"/>
                    <a:gd name="connsiteX10" fmla="*/ 106680 w 698500"/>
                    <a:gd name="connsiteY10" fmla="*/ 101600 h 474020"/>
                    <a:gd name="connsiteX11" fmla="*/ 261620 w 698500"/>
                    <a:gd name="connsiteY11" fmla="*/ 101600 h 474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98500" h="474020">
                      <a:moveTo>
                        <a:pt x="261620" y="0"/>
                      </a:moveTo>
                      <a:lnTo>
                        <a:pt x="698500" y="0"/>
                      </a:lnTo>
                      <a:lnTo>
                        <a:pt x="698500" y="468940"/>
                      </a:lnTo>
                      <a:lnTo>
                        <a:pt x="543560" y="468940"/>
                      </a:lnTo>
                      <a:lnTo>
                        <a:pt x="543560" y="474020"/>
                      </a:lnTo>
                      <a:lnTo>
                        <a:pt x="106680" y="474020"/>
                      </a:lnTo>
                      <a:lnTo>
                        <a:pt x="106680" y="413060"/>
                      </a:lnTo>
                      <a:lnTo>
                        <a:pt x="0" y="413060"/>
                      </a:lnTo>
                      <a:lnTo>
                        <a:pt x="0" y="162560"/>
                      </a:lnTo>
                      <a:lnTo>
                        <a:pt x="106680" y="162560"/>
                      </a:lnTo>
                      <a:lnTo>
                        <a:pt x="106680" y="101600"/>
                      </a:lnTo>
                      <a:lnTo>
                        <a:pt x="261620" y="10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AB2132C5-2D19-4C9B-8CD9-AD2054E10F05}"/>
                    </a:ext>
                  </a:extLst>
                </p:cNvPr>
                <p:cNvGrpSpPr/>
                <p:nvPr/>
              </p:nvGrpSpPr>
              <p:grpSpPr>
                <a:xfrm>
                  <a:off x="8629815" y="3545437"/>
                  <a:ext cx="243539" cy="165240"/>
                  <a:chOff x="573103" y="3962399"/>
                  <a:chExt cx="558769" cy="379121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4A68D8B-4724-409C-98B6-FCDAEA5D347A}"/>
                      </a:ext>
                    </a:extLst>
                  </p:cNvPr>
                  <p:cNvSpPr/>
                  <p:nvPr/>
                </p:nvSpPr>
                <p:spPr>
                  <a:xfrm>
                    <a:off x="573103" y="3962399"/>
                    <a:ext cx="558660" cy="379121"/>
                  </a:xfrm>
                  <a:custGeom>
                    <a:avLst/>
                    <a:gdLst>
                      <a:gd name="connsiteX0" fmla="*/ 261620 w 698500"/>
                      <a:gd name="connsiteY0" fmla="*/ 0 h 474020"/>
                      <a:gd name="connsiteX1" fmla="*/ 698500 w 698500"/>
                      <a:gd name="connsiteY1" fmla="*/ 0 h 474020"/>
                      <a:gd name="connsiteX2" fmla="*/ 698500 w 698500"/>
                      <a:gd name="connsiteY2" fmla="*/ 468940 h 474020"/>
                      <a:gd name="connsiteX3" fmla="*/ 543560 w 698500"/>
                      <a:gd name="connsiteY3" fmla="*/ 468940 h 474020"/>
                      <a:gd name="connsiteX4" fmla="*/ 543560 w 698500"/>
                      <a:gd name="connsiteY4" fmla="*/ 474020 h 474020"/>
                      <a:gd name="connsiteX5" fmla="*/ 106680 w 698500"/>
                      <a:gd name="connsiteY5" fmla="*/ 474020 h 474020"/>
                      <a:gd name="connsiteX6" fmla="*/ 106680 w 698500"/>
                      <a:gd name="connsiteY6" fmla="*/ 413060 h 474020"/>
                      <a:gd name="connsiteX7" fmla="*/ 0 w 698500"/>
                      <a:gd name="connsiteY7" fmla="*/ 413060 h 474020"/>
                      <a:gd name="connsiteX8" fmla="*/ 0 w 698500"/>
                      <a:gd name="connsiteY8" fmla="*/ 162560 h 474020"/>
                      <a:gd name="connsiteX9" fmla="*/ 106680 w 698500"/>
                      <a:gd name="connsiteY9" fmla="*/ 162560 h 474020"/>
                      <a:gd name="connsiteX10" fmla="*/ 106680 w 698500"/>
                      <a:gd name="connsiteY10" fmla="*/ 101600 h 474020"/>
                      <a:gd name="connsiteX11" fmla="*/ 261620 w 698500"/>
                      <a:gd name="connsiteY11" fmla="*/ 101600 h 474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98500" h="474020">
                        <a:moveTo>
                          <a:pt x="261620" y="0"/>
                        </a:moveTo>
                        <a:lnTo>
                          <a:pt x="698500" y="0"/>
                        </a:lnTo>
                        <a:lnTo>
                          <a:pt x="698500" y="468940"/>
                        </a:lnTo>
                        <a:lnTo>
                          <a:pt x="543560" y="468940"/>
                        </a:lnTo>
                        <a:lnTo>
                          <a:pt x="543560" y="474020"/>
                        </a:lnTo>
                        <a:lnTo>
                          <a:pt x="106680" y="474020"/>
                        </a:lnTo>
                        <a:lnTo>
                          <a:pt x="106680" y="413060"/>
                        </a:lnTo>
                        <a:lnTo>
                          <a:pt x="0" y="413060"/>
                        </a:lnTo>
                        <a:lnTo>
                          <a:pt x="0" y="162560"/>
                        </a:lnTo>
                        <a:lnTo>
                          <a:pt x="106680" y="162560"/>
                        </a:lnTo>
                        <a:lnTo>
                          <a:pt x="106680" y="101600"/>
                        </a:lnTo>
                        <a:lnTo>
                          <a:pt x="261620" y="101600"/>
                        </a:lnTo>
                        <a:close/>
                      </a:path>
                    </a:pathLst>
                  </a:custGeom>
                  <a:noFill/>
                  <a:ln w="15875" cap="rnd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CDA3739-9973-4E89-A058-25F0CA464D65}"/>
                      </a:ext>
                    </a:extLst>
                  </p:cNvPr>
                  <p:cNvSpPr/>
                  <p:nvPr/>
                </p:nvSpPr>
                <p:spPr>
                  <a:xfrm>
                    <a:off x="622570" y="4139624"/>
                    <a:ext cx="59421" cy="10766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CE31FF74-DE2B-4B90-8E85-97C7D3C880D3}"/>
                      </a:ext>
                    </a:extLst>
                  </p:cNvPr>
                  <p:cNvSpPr/>
                  <p:nvPr/>
                </p:nvSpPr>
                <p:spPr>
                  <a:xfrm>
                    <a:off x="714749" y="4094584"/>
                    <a:ext cx="128746" cy="45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6AD88C27-8CE4-4F49-B254-6D9F2794E195}"/>
                      </a:ext>
                    </a:extLst>
                  </p:cNvPr>
                  <p:cNvSpPr/>
                  <p:nvPr/>
                </p:nvSpPr>
                <p:spPr>
                  <a:xfrm>
                    <a:off x="714749" y="4154005"/>
                    <a:ext cx="128746" cy="45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EB13542-2FC8-49D7-9C59-E0261E935E9B}"/>
                      </a:ext>
                    </a:extLst>
                  </p:cNvPr>
                  <p:cNvSpPr/>
                  <p:nvPr/>
                </p:nvSpPr>
                <p:spPr>
                  <a:xfrm>
                    <a:off x="1031288" y="4125057"/>
                    <a:ext cx="100584" cy="4504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86021D24-BE08-42DC-A9DB-D454D179F4B6}"/>
                      </a:ext>
                    </a:extLst>
                  </p:cNvPr>
                  <p:cNvSpPr/>
                  <p:nvPr/>
                </p:nvSpPr>
                <p:spPr>
                  <a:xfrm>
                    <a:off x="953196" y="4231204"/>
                    <a:ext cx="63829" cy="6382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E6D21957-0A6D-4E49-BABF-2288A18958E6}"/>
                      </a:ext>
                    </a:extLst>
                  </p:cNvPr>
                  <p:cNvSpPr/>
                  <p:nvPr/>
                </p:nvSpPr>
                <p:spPr>
                  <a:xfrm>
                    <a:off x="1030900" y="4231204"/>
                    <a:ext cx="63829" cy="6382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B814B22C-B339-4EDE-AF87-0F855FEC9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5019" y="4034495"/>
                    <a:ext cx="151050" cy="181716"/>
                  </a:xfrm>
                  <a:custGeom>
                    <a:avLst/>
                    <a:gdLst>
                      <a:gd name="connsiteX0" fmla="*/ 0 w 151050"/>
                      <a:gd name="connsiteY0" fmla="*/ 0 h 181716"/>
                      <a:gd name="connsiteX1" fmla="*/ 151050 w 151050"/>
                      <a:gd name="connsiteY1" fmla="*/ 0 h 181716"/>
                      <a:gd name="connsiteX2" fmla="*/ 116870 w 151050"/>
                      <a:gd name="connsiteY2" fmla="*/ 44782 h 181716"/>
                      <a:gd name="connsiteX3" fmla="*/ 21451 w 151050"/>
                      <a:gd name="connsiteY3" fmla="*/ 169799 h 181716"/>
                      <a:gd name="connsiteX4" fmla="*/ 12354 w 151050"/>
                      <a:gd name="connsiteY4" fmla="*/ 181716 h 181716"/>
                      <a:gd name="connsiteX5" fmla="*/ 0 w 151050"/>
                      <a:gd name="connsiteY5" fmla="*/ 181716 h 181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1050" h="181716">
                        <a:moveTo>
                          <a:pt x="0" y="0"/>
                        </a:moveTo>
                        <a:lnTo>
                          <a:pt x="151050" y="0"/>
                        </a:lnTo>
                        <a:lnTo>
                          <a:pt x="116870" y="44782"/>
                        </a:lnTo>
                        <a:cubicBezTo>
                          <a:pt x="89822" y="80220"/>
                          <a:pt x="58266" y="121564"/>
                          <a:pt x="21451" y="169799"/>
                        </a:cubicBezTo>
                        <a:lnTo>
                          <a:pt x="12354" y="181716"/>
                        </a:lnTo>
                        <a:lnTo>
                          <a:pt x="0" y="18171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5854C31F-7E5A-4B54-BCF2-1E71DB72A823}"/>
                      </a:ext>
                    </a:extLst>
                  </p:cNvPr>
                  <p:cNvSpPr/>
                  <p:nvPr/>
                </p:nvSpPr>
                <p:spPr>
                  <a:xfrm>
                    <a:off x="845019" y="4034495"/>
                    <a:ext cx="181311" cy="181716"/>
                  </a:xfrm>
                  <a:prstGeom prst="rect">
                    <a:avLst/>
                  </a:prstGeom>
                  <a:noFill/>
                  <a:ln w="15875" cap="rnd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D4E6083-2B6C-437D-98E0-F30B659A451E}"/>
                </a:ext>
              </a:extLst>
            </p:cNvPr>
            <p:cNvSpPr/>
            <p:nvPr/>
          </p:nvSpPr>
          <p:spPr>
            <a:xfrm>
              <a:off x="1047305" y="2574956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5CCEDCC-C2A1-4C61-BD01-5078DC59B082}"/>
              </a:ext>
            </a:extLst>
          </p:cNvPr>
          <p:cNvGrpSpPr/>
          <p:nvPr/>
        </p:nvGrpSpPr>
        <p:grpSpPr>
          <a:xfrm>
            <a:off x="7118304" y="2582291"/>
            <a:ext cx="995848" cy="995848"/>
            <a:chOff x="4074076" y="2518825"/>
            <a:chExt cx="995848" cy="99584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769C16-9293-4F9F-A43F-A9C90D7EEA6E}"/>
                </a:ext>
              </a:extLst>
            </p:cNvPr>
            <p:cNvGrpSpPr/>
            <p:nvPr/>
          </p:nvGrpSpPr>
          <p:grpSpPr>
            <a:xfrm>
              <a:off x="4217577" y="2683554"/>
              <a:ext cx="708846" cy="666390"/>
              <a:chOff x="7317650" y="2323574"/>
              <a:chExt cx="708846" cy="66639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EF93C95-C225-4B2C-B36C-E772AB2496B6}"/>
                  </a:ext>
                </a:extLst>
              </p:cNvPr>
              <p:cNvGrpSpPr/>
              <p:nvPr/>
            </p:nvGrpSpPr>
            <p:grpSpPr>
              <a:xfrm>
                <a:off x="7317650" y="2323574"/>
                <a:ext cx="666388" cy="666390"/>
                <a:chOff x="2401025" y="3341877"/>
                <a:chExt cx="993002" cy="993004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367DA3E-03BE-4CA6-8E15-21B03D051456}"/>
                    </a:ext>
                  </a:extLst>
                </p:cNvPr>
                <p:cNvSpPr/>
                <p:nvPr/>
              </p:nvSpPr>
              <p:spPr>
                <a:xfrm>
                  <a:off x="2401025" y="3341878"/>
                  <a:ext cx="732654" cy="839325"/>
                </a:xfrm>
                <a:custGeom>
                  <a:avLst/>
                  <a:gdLst>
                    <a:gd name="connsiteX0" fmla="*/ 496501 w 732654"/>
                    <a:gd name="connsiteY0" fmla="*/ 0 h 839325"/>
                    <a:gd name="connsiteX1" fmla="*/ 689762 w 732654"/>
                    <a:gd name="connsiteY1" fmla="*/ 39018 h 839325"/>
                    <a:gd name="connsiteX2" fmla="*/ 732654 w 732654"/>
                    <a:gd name="connsiteY2" fmla="*/ 62299 h 839325"/>
                    <a:gd name="connsiteX3" fmla="*/ 138609 w 732654"/>
                    <a:gd name="connsiteY3" fmla="*/ 839325 h 839325"/>
                    <a:gd name="connsiteX4" fmla="*/ 84795 w 732654"/>
                    <a:gd name="connsiteY4" fmla="*/ 774101 h 839325"/>
                    <a:gd name="connsiteX5" fmla="*/ 0 w 732654"/>
                    <a:gd name="connsiteY5" fmla="*/ 496502 h 839325"/>
                    <a:gd name="connsiteX6" fmla="*/ 496501 w 732654"/>
                    <a:gd name="connsiteY6" fmla="*/ 0 h 83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2654" h="839325">
                      <a:moveTo>
                        <a:pt x="496501" y="0"/>
                      </a:moveTo>
                      <a:cubicBezTo>
                        <a:pt x="565054" y="0"/>
                        <a:pt x="630361" y="13893"/>
                        <a:pt x="689762" y="39018"/>
                      </a:cubicBezTo>
                      <a:lnTo>
                        <a:pt x="732654" y="62299"/>
                      </a:lnTo>
                      <a:lnTo>
                        <a:pt x="138609" y="839325"/>
                      </a:lnTo>
                      <a:lnTo>
                        <a:pt x="84795" y="774101"/>
                      </a:lnTo>
                      <a:cubicBezTo>
                        <a:pt x="31260" y="694859"/>
                        <a:pt x="0" y="599331"/>
                        <a:pt x="0" y="496502"/>
                      </a:cubicBezTo>
                      <a:cubicBezTo>
                        <a:pt x="0" y="222292"/>
                        <a:pt x="222291" y="0"/>
                        <a:pt x="4965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58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50C7479-C8A3-43C8-9FF9-E0707C6556F9}"/>
                    </a:ext>
                  </a:extLst>
                </p:cNvPr>
                <p:cNvSpPr/>
                <p:nvPr/>
              </p:nvSpPr>
              <p:spPr>
                <a:xfrm>
                  <a:off x="2401025" y="3341877"/>
                  <a:ext cx="993002" cy="993004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8" name="Group 4">
                  <a:extLst>
                    <a:ext uri="{FF2B5EF4-FFF2-40B4-BE49-F238E27FC236}">
                      <a16:creationId xmlns:a16="http://schemas.microsoft.com/office/drawing/2014/main" id="{8F40713C-6ED1-4515-8D21-8D36F4D034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406345" y="3346332"/>
                  <a:ext cx="982362" cy="984095"/>
                  <a:chOff x="2140" y="457"/>
                  <a:chExt cx="3404" cy="3410"/>
                </a:xfrm>
              </p:grpSpPr>
              <p:sp>
                <p:nvSpPr>
                  <p:cNvPr id="29" name="Line 5">
                    <a:extLst>
                      <a:ext uri="{FF2B5EF4-FFF2-40B4-BE49-F238E27FC236}">
                        <a16:creationId xmlns:a16="http://schemas.microsoft.com/office/drawing/2014/main" id="{67D600E6-514A-4CA9-8C23-AD4D3438AE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2" y="457"/>
                    <a:ext cx="0" cy="3410"/>
                  </a:xfrm>
                  <a:prstGeom prst="line">
                    <a:avLst/>
                  </a:pr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0" name="Freeform 6">
                    <a:extLst>
                      <a:ext uri="{FF2B5EF4-FFF2-40B4-BE49-F238E27FC236}">
                        <a16:creationId xmlns:a16="http://schemas.microsoft.com/office/drawing/2014/main" id="{22B4B50B-030B-4E5C-A920-BE48DC057F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3" y="457"/>
                    <a:ext cx="521" cy="3410"/>
                  </a:xfrm>
                  <a:custGeom>
                    <a:avLst/>
                    <a:gdLst>
                      <a:gd name="T0" fmla="*/ 251 w 251"/>
                      <a:gd name="T1" fmla="*/ 0 h 1638"/>
                      <a:gd name="T2" fmla="*/ 0 w 251"/>
                      <a:gd name="T3" fmla="*/ 819 h 1638"/>
                      <a:gd name="T4" fmla="*/ 251 w 251"/>
                      <a:gd name="T5" fmla="*/ 1638 h 1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1" h="1638">
                        <a:moveTo>
                          <a:pt x="251" y="0"/>
                        </a:moveTo>
                        <a:cubicBezTo>
                          <a:pt x="251" y="0"/>
                          <a:pt x="0" y="318"/>
                          <a:pt x="0" y="819"/>
                        </a:cubicBezTo>
                        <a:cubicBezTo>
                          <a:pt x="0" y="1323"/>
                          <a:pt x="251" y="1638"/>
                          <a:pt x="251" y="1638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1" name="Freeform 7">
                    <a:extLst>
                      <a:ext uri="{FF2B5EF4-FFF2-40B4-BE49-F238E27FC236}">
                        <a16:creationId xmlns:a16="http://schemas.microsoft.com/office/drawing/2014/main" id="{6BFADFB4-C288-4D68-AF0D-D5EA2BEAE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7" y="457"/>
                    <a:ext cx="1197" cy="3410"/>
                  </a:xfrm>
                  <a:custGeom>
                    <a:avLst/>
                    <a:gdLst>
                      <a:gd name="T0" fmla="*/ 576 w 576"/>
                      <a:gd name="T1" fmla="*/ 0 h 1638"/>
                      <a:gd name="T2" fmla="*/ 0 w 576"/>
                      <a:gd name="T3" fmla="*/ 819 h 1638"/>
                      <a:gd name="T4" fmla="*/ 576 w 576"/>
                      <a:gd name="T5" fmla="*/ 1638 h 1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6" h="1638">
                        <a:moveTo>
                          <a:pt x="576" y="0"/>
                        </a:moveTo>
                        <a:cubicBezTo>
                          <a:pt x="576" y="0"/>
                          <a:pt x="0" y="197"/>
                          <a:pt x="0" y="819"/>
                        </a:cubicBezTo>
                        <a:cubicBezTo>
                          <a:pt x="0" y="1448"/>
                          <a:pt x="576" y="1638"/>
                          <a:pt x="576" y="1638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2" name="Freeform 8">
                    <a:extLst>
                      <a:ext uri="{FF2B5EF4-FFF2-40B4-BE49-F238E27FC236}">
                        <a16:creationId xmlns:a16="http://schemas.microsoft.com/office/drawing/2014/main" id="{FCB44413-65FF-4633-98B2-126805E4D9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2" y="457"/>
                    <a:ext cx="522" cy="3410"/>
                  </a:xfrm>
                  <a:custGeom>
                    <a:avLst/>
                    <a:gdLst>
                      <a:gd name="T0" fmla="*/ 0 w 251"/>
                      <a:gd name="T1" fmla="*/ 0 h 1638"/>
                      <a:gd name="T2" fmla="*/ 251 w 251"/>
                      <a:gd name="T3" fmla="*/ 819 h 1638"/>
                      <a:gd name="T4" fmla="*/ 0 w 251"/>
                      <a:gd name="T5" fmla="*/ 1638 h 1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1" h="1638">
                        <a:moveTo>
                          <a:pt x="0" y="0"/>
                        </a:moveTo>
                        <a:cubicBezTo>
                          <a:pt x="0" y="0"/>
                          <a:pt x="251" y="318"/>
                          <a:pt x="251" y="819"/>
                        </a:cubicBezTo>
                        <a:cubicBezTo>
                          <a:pt x="251" y="1323"/>
                          <a:pt x="0" y="1638"/>
                          <a:pt x="0" y="1638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3" name="Freeform 9">
                    <a:extLst>
                      <a:ext uri="{FF2B5EF4-FFF2-40B4-BE49-F238E27FC236}">
                        <a16:creationId xmlns:a16="http://schemas.microsoft.com/office/drawing/2014/main" id="{C0A971E6-6D2B-4301-A1EB-8F2BFB429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2" y="457"/>
                    <a:ext cx="1197" cy="3410"/>
                  </a:xfrm>
                  <a:custGeom>
                    <a:avLst/>
                    <a:gdLst>
                      <a:gd name="T0" fmla="*/ 0 w 576"/>
                      <a:gd name="T1" fmla="*/ 0 h 1638"/>
                      <a:gd name="T2" fmla="*/ 576 w 576"/>
                      <a:gd name="T3" fmla="*/ 819 h 1638"/>
                      <a:gd name="T4" fmla="*/ 0 w 576"/>
                      <a:gd name="T5" fmla="*/ 1638 h 1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6" h="1638">
                        <a:moveTo>
                          <a:pt x="0" y="0"/>
                        </a:moveTo>
                        <a:cubicBezTo>
                          <a:pt x="0" y="0"/>
                          <a:pt x="576" y="197"/>
                          <a:pt x="576" y="819"/>
                        </a:cubicBezTo>
                        <a:cubicBezTo>
                          <a:pt x="576" y="1448"/>
                          <a:pt x="0" y="1638"/>
                          <a:pt x="0" y="1638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4" name="Freeform 10">
                    <a:extLst>
                      <a:ext uri="{FF2B5EF4-FFF2-40B4-BE49-F238E27FC236}">
                        <a16:creationId xmlns:a16="http://schemas.microsoft.com/office/drawing/2014/main" id="{31A605F6-406E-429F-A77D-ACBD3650C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2" y="3195"/>
                    <a:ext cx="2127" cy="318"/>
                  </a:xfrm>
                  <a:custGeom>
                    <a:avLst/>
                    <a:gdLst>
                      <a:gd name="T0" fmla="*/ 0 w 1000"/>
                      <a:gd name="T1" fmla="*/ 153 h 153"/>
                      <a:gd name="T2" fmla="*/ 501 w 1000"/>
                      <a:gd name="T3" fmla="*/ 0 h 153"/>
                      <a:gd name="T4" fmla="*/ 1000 w 1000"/>
                      <a:gd name="T5" fmla="*/ 153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00" h="153">
                        <a:moveTo>
                          <a:pt x="0" y="153"/>
                        </a:moveTo>
                        <a:cubicBezTo>
                          <a:pt x="121" y="54"/>
                          <a:pt x="334" y="0"/>
                          <a:pt x="501" y="0"/>
                        </a:cubicBezTo>
                        <a:cubicBezTo>
                          <a:pt x="669" y="0"/>
                          <a:pt x="875" y="62"/>
                          <a:pt x="1000" y="153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5" name="Freeform 11">
                    <a:extLst>
                      <a:ext uri="{FF2B5EF4-FFF2-40B4-BE49-F238E27FC236}">
                        <a16:creationId xmlns:a16="http://schemas.microsoft.com/office/drawing/2014/main" id="{EC3EC533-3FA5-48F5-8759-1265B813EF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48" y="2620"/>
                    <a:ext cx="2984" cy="375"/>
                  </a:xfrm>
                  <a:custGeom>
                    <a:avLst/>
                    <a:gdLst>
                      <a:gd name="T0" fmla="*/ 0 w 1436"/>
                      <a:gd name="T1" fmla="*/ 180 h 180"/>
                      <a:gd name="T2" fmla="*/ 719 w 1436"/>
                      <a:gd name="T3" fmla="*/ 0 h 180"/>
                      <a:gd name="T4" fmla="*/ 1436 w 1436"/>
                      <a:gd name="T5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36" h="180">
                        <a:moveTo>
                          <a:pt x="0" y="180"/>
                        </a:moveTo>
                        <a:cubicBezTo>
                          <a:pt x="107" y="109"/>
                          <a:pt x="334" y="0"/>
                          <a:pt x="719" y="0"/>
                        </a:cubicBezTo>
                        <a:cubicBezTo>
                          <a:pt x="1102" y="0"/>
                          <a:pt x="1329" y="108"/>
                          <a:pt x="1436" y="179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6" name="Line 12">
                    <a:extLst>
                      <a:ext uri="{FF2B5EF4-FFF2-40B4-BE49-F238E27FC236}">
                        <a16:creationId xmlns:a16="http://schemas.microsoft.com/office/drawing/2014/main" id="{F6FC21F2-AEC8-40C6-AE20-6A7E57859D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40" y="2162"/>
                    <a:ext cx="3404" cy="0"/>
                  </a:xfrm>
                  <a:prstGeom prst="line">
                    <a:avLst/>
                  </a:pr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7" name="Freeform 13">
                    <a:extLst>
                      <a:ext uri="{FF2B5EF4-FFF2-40B4-BE49-F238E27FC236}">
                        <a16:creationId xmlns:a16="http://schemas.microsoft.com/office/drawing/2014/main" id="{6C8CED24-4030-4C1C-ADF8-DA915EC6D7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3" y="792"/>
                    <a:ext cx="2076" cy="319"/>
                  </a:xfrm>
                  <a:custGeom>
                    <a:avLst/>
                    <a:gdLst>
                      <a:gd name="T0" fmla="*/ 999 w 999"/>
                      <a:gd name="T1" fmla="*/ 0 h 153"/>
                      <a:gd name="T2" fmla="*/ 498 w 999"/>
                      <a:gd name="T3" fmla="*/ 153 h 153"/>
                      <a:gd name="T4" fmla="*/ 0 w 999"/>
                      <a:gd name="T5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99" h="153">
                        <a:moveTo>
                          <a:pt x="999" y="0"/>
                        </a:moveTo>
                        <a:cubicBezTo>
                          <a:pt x="879" y="98"/>
                          <a:pt x="666" y="153"/>
                          <a:pt x="498" y="153"/>
                        </a:cubicBezTo>
                        <a:cubicBezTo>
                          <a:pt x="331" y="153"/>
                          <a:pt x="124" y="90"/>
                          <a:pt x="0" y="0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38" name="Freeform 14">
                    <a:extLst>
                      <a:ext uri="{FF2B5EF4-FFF2-40B4-BE49-F238E27FC236}">
                        <a16:creationId xmlns:a16="http://schemas.microsoft.com/office/drawing/2014/main" id="{C6E8A55A-8B40-4995-BD6C-BCE13F648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48" y="1311"/>
                    <a:ext cx="2984" cy="372"/>
                  </a:xfrm>
                  <a:custGeom>
                    <a:avLst/>
                    <a:gdLst>
                      <a:gd name="T0" fmla="*/ 1436 w 1436"/>
                      <a:gd name="T1" fmla="*/ 0 h 179"/>
                      <a:gd name="T2" fmla="*/ 717 w 1436"/>
                      <a:gd name="T3" fmla="*/ 179 h 179"/>
                      <a:gd name="T4" fmla="*/ 0 w 1436"/>
                      <a:gd name="T5" fmla="*/ 1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36" h="179">
                        <a:moveTo>
                          <a:pt x="1436" y="0"/>
                        </a:moveTo>
                        <a:cubicBezTo>
                          <a:pt x="1330" y="70"/>
                          <a:pt x="1102" y="179"/>
                          <a:pt x="717" y="179"/>
                        </a:cubicBezTo>
                        <a:cubicBezTo>
                          <a:pt x="334" y="179"/>
                          <a:pt x="107" y="71"/>
                          <a:pt x="0" y="1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</p:grp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87D77C3-70D2-42E5-8618-DA9BA039A88A}"/>
                  </a:ext>
                </a:extLst>
              </p:cNvPr>
              <p:cNvSpPr/>
              <p:nvPr/>
            </p:nvSpPr>
            <p:spPr>
              <a:xfrm>
                <a:off x="7744611" y="2335772"/>
                <a:ext cx="281885" cy="28188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600" b="1" dirty="0">
                  <a:solidFill>
                    <a:srgbClr val="474746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8CC0ABD-68CB-44F4-A84A-B563B0DE7766}"/>
                  </a:ext>
                </a:extLst>
              </p:cNvPr>
              <p:cNvGrpSpPr/>
              <p:nvPr/>
            </p:nvGrpSpPr>
            <p:grpSpPr>
              <a:xfrm>
                <a:off x="7874767" y="2416330"/>
                <a:ext cx="76226" cy="98271"/>
                <a:chOff x="7877149" y="2411567"/>
                <a:chExt cx="76226" cy="9827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44841BE-6158-4971-A30B-11BA952E0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877878" y="2478476"/>
                  <a:ext cx="75497" cy="31362"/>
                </a:xfrm>
                <a:prstGeom prst="line">
                  <a:avLst/>
                </a:prstGeom>
                <a:noFill/>
                <a:ln w="15875" cap="rnd">
                  <a:solidFill>
                    <a:srgbClr val="4747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D847B21-87E9-4276-A75D-DCE617408C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7149" y="2411567"/>
                  <a:ext cx="1235" cy="64008"/>
                </a:xfrm>
                <a:prstGeom prst="line">
                  <a:avLst/>
                </a:prstGeom>
                <a:noFill/>
                <a:ln w="15875" cap="rnd">
                  <a:solidFill>
                    <a:srgbClr val="47474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9AEE4B3B-5B4A-4B5F-8562-B63908125392}"/>
                </a:ext>
              </a:extLst>
            </p:cNvPr>
            <p:cNvSpPr/>
            <p:nvPr/>
          </p:nvSpPr>
          <p:spPr>
            <a:xfrm>
              <a:off x="4074076" y="2518825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B4AE9CD-C3D2-49DC-9BA1-28959D876D63}"/>
              </a:ext>
            </a:extLst>
          </p:cNvPr>
          <p:cNvGrpSpPr/>
          <p:nvPr/>
        </p:nvGrpSpPr>
        <p:grpSpPr>
          <a:xfrm>
            <a:off x="4074077" y="2593636"/>
            <a:ext cx="995848" cy="995848"/>
            <a:chOff x="7122075" y="2518825"/>
            <a:chExt cx="995848" cy="995848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E7D8C418-2F8A-43EC-BA4E-8AEC0E2557AF}"/>
                </a:ext>
              </a:extLst>
            </p:cNvPr>
            <p:cNvGrpSpPr/>
            <p:nvPr/>
          </p:nvGrpSpPr>
          <p:grpSpPr>
            <a:xfrm>
              <a:off x="7283032" y="2671643"/>
              <a:ext cx="673935" cy="690213"/>
              <a:chOff x="7199847" y="3718721"/>
              <a:chExt cx="673935" cy="690213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2BD73127-D94C-4107-A9FC-CDFCBE01C9B1}"/>
                  </a:ext>
                </a:extLst>
              </p:cNvPr>
              <p:cNvGrpSpPr/>
              <p:nvPr/>
            </p:nvGrpSpPr>
            <p:grpSpPr>
              <a:xfrm>
                <a:off x="7199847" y="3742544"/>
                <a:ext cx="666388" cy="666390"/>
                <a:chOff x="2401025" y="3341877"/>
                <a:chExt cx="993002" cy="993004"/>
              </a:xfrm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1F62A877-A442-4ED8-81A2-E0AB190946F1}"/>
                    </a:ext>
                  </a:extLst>
                </p:cNvPr>
                <p:cNvSpPr/>
                <p:nvPr/>
              </p:nvSpPr>
              <p:spPr>
                <a:xfrm>
                  <a:off x="2401025" y="3341878"/>
                  <a:ext cx="732654" cy="839325"/>
                </a:xfrm>
                <a:custGeom>
                  <a:avLst/>
                  <a:gdLst>
                    <a:gd name="connsiteX0" fmla="*/ 496501 w 732654"/>
                    <a:gd name="connsiteY0" fmla="*/ 0 h 839325"/>
                    <a:gd name="connsiteX1" fmla="*/ 689762 w 732654"/>
                    <a:gd name="connsiteY1" fmla="*/ 39018 h 839325"/>
                    <a:gd name="connsiteX2" fmla="*/ 732654 w 732654"/>
                    <a:gd name="connsiteY2" fmla="*/ 62299 h 839325"/>
                    <a:gd name="connsiteX3" fmla="*/ 138609 w 732654"/>
                    <a:gd name="connsiteY3" fmla="*/ 839325 h 839325"/>
                    <a:gd name="connsiteX4" fmla="*/ 84795 w 732654"/>
                    <a:gd name="connsiteY4" fmla="*/ 774101 h 839325"/>
                    <a:gd name="connsiteX5" fmla="*/ 0 w 732654"/>
                    <a:gd name="connsiteY5" fmla="*/ 496502 h 839325"/>
                    <a:gd name="connsiteX6" fmla="*/ 496501 w 732654"/>
                    <a:gd name="connsiteY6" fmla="*/ 0 h 83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2654" h="839325">
                      <a:moveTo>
                        <a:pt x="496501" y="0"/>
                      </a:moveTo>
                      <a:cubicBezTo>
                        <a:pt x="565054" y="0"/>
                        <a:pt x="630361" y="13893"/>
                        <a:pt x="689762" y="39018"/>
                      </a:cubicBezTo>
                      <a:lnTo>
                        <a:pt x="732654" y="62299"/>
                      </a:lnTo>
                      <a:lnTo>
                        <a:pt x="138609" y="839325"/>
                      </a:lnTo>
                      <a:lnTo>
                        <a:pt x="84795" y="774101"/>
                      </a:lnTo>
                      <a:cubicBezTo>
                        <a:pt x="31260" y="694859"/>
                        <a:pt x="0" y="599331"/>
                        <a:pt x="0" y="496502"/>
                      </a:cubicBezTo>
                      <a:cubicBezTo>
                        <a:pt x="0" y="222292"/>
                        <a:pt x="222291" y="0"/>
                        <a:pt x="496501" y="0"/>
                      </a:cubicBezTo>
                      <a:close/>
                    </a:path>
                  </a:pathLst>
                </a:custGeom>
                <a:noFill/>
                <a:ln w="158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E25E3F53-4A96-4546-9E91-0369734C142B}"/>
                    </a:ext>
                  </a:extLst>
                </p:cNvPr>
                <p:cNvSpPr/>
                <p:nvPr/>
              </p:nvSpPr>
              <p:spPr>
                <a:xfrm>
                  <a:off x="2401025" y="3341877"/>
                  <a:ext cx="993002" cy="993004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5" name="Group 4">
                  <a:extLst>
                    <a:ext uri="{FF2B5EF4-FFF2-40B4-BE49-F238E27FC236}">
                      <a16:creationId xmlns:a16="http://schemas.microsoft.com/office/drawing/2014/main" id="{0B74DEF3-85F1-437A-87B0-75B18FC461E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406345" y="3346332"/>
                  <a:ext cx="982362" cy="984095"/>
                  <a:chOff x="2140" y="457"/>
                  <a:chExt cx="3404" cy="3410"/>
                </a:xfrm>
              </p:grpSpPr>
              <p:sp>
                <p:nvSpPr>
                  <p:cNvPr id="166" name="Line 5">
                    <a:extLst>
                      <a:ext uri="{FF2B5EF4-FFF2-40B4-BE49-F238E27FC236}">
                        <a16:creationId xmlns:a16="http://schemas.microsoft.com/office/drawing/2014/main" id="{E389003F-964B-4F1B-9931-D85AC7CDFD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42" y="457"/>
                    <a:ext cx="0" cy="3410"/>
                  </a:xfrm>
                  <a:prstGeom prst="line">
                    <a:avLst/>
                  </a:pr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67" name="Freeform 6">
                    <a:extLst>
                      <a:ext uri="{FF2B5EF4-FFF2-40B4-BE49-F238E27FC236}">
                        <a16:creationId xmlns:a16="http://schemas.microsoft.com/office/drawing/2014/main" id="{58289318-8F77-4E10-91DA-E57289E60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3" y="457"/>
                    <a:ext cx="521" cy="3410"/>
                  </a:xfrm>
                  <a:custGeom>
                    <a:avLst/>
                    <a:gdLst>
                      <a:gd name="T0" fmla="*/ 251 w 251"/>
                      <a:gd name="T1" fmla="*/ 0 h 1638"/>
                      <a:gd name="T2" fmla="*/ 0 w 251"/>
                      <a:gd name="T3" fmla="*/ 819 h 1638"/>
                      <a:gd name="T4" fmla="*/ 251 w 251"/>
                      <a:gd name="T5" fmla="*/ 1638 h 1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1" h="1638">
                        <a:moveTo>
                          <a:pt x="251" y="0"/>
                        </a:moveTo>
                        <a:cubicBezTo>
                          <a:pt x="251" y="0"/>
                          <a:pt x="0" y="318"/>
                          <a:pt x="0" y="819"/>
                        </a:cubicBezTo>
                        <a:cubicBezTo>
                          <a:pt x="0" y="1323"/>
                          <a:pt x="251" y="1638"/>
                          <a:pt x="251" y="1638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68" name="Freeform 7">
                    <a:extLst>
                      <a:ext uri="{FF2B5EF4-FFF2-40B4-BE49-F238E27FC236}">
                        <a16:creationId xmlns:a16="http://schemas.microsoft.com/office/drawing/2014/main" id="{F88AC784-B660-4797-9B0D-3BC22F4F8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7" y="457"/>
                    <a:ext cx="1197" cy="3410"/>
                  </a:xfrm>
                  <a:custGeom>
                    <a:avLst/>
                    <a:gdLst>
                      <a:gd name="T0" fmla="*/ 576 w 576"/>
                      <a:gd name="T1" fmla="*/ 0 h 1638"/>
                      <a:gd name="T2" fmla="*/ 0 w 576"/>
                      <a:gd name="T3" fmla="*/ 819 h 1638"/>
                      <a:gd name="T4" fmla="*/ 576 w 576"/>
                      <a:gd name="T5" fmla="*/ 1638 h 1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6" h="1638">
                        <a:moveTo>
                          <a:pt x="576" y="0"/>
                        </a:moveTo>
                        <a:cubicBezTo>
                          <a:pt x="576" y="0"/>
                          <a:pt x="0" y="197"/>
                          <a:pt x="0" y="819"/>
                        </a:cubicBezTo>
                        <a:cubicBezTo>
                          <a:pt x="0" y="1448"/>
                          <a:pt x="576" y="1638"/>
                          <a:pt x="576" y="1638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69" name="Freeform 8">
                    <a:extLst>
                      <a:ext uri="{FF2B5EF4-FFF2-40B4-BE49-F238E27FC236}">
                        <a16:creationId xmlns:a16="http://schemas.microsoft.com/office/drawing/2014/main" id="{F408FB06-007D-4E22-8362-4989D86DB1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2" y="457"/>
                    <a:ext cx="522" cy="3410"/>
                  </a:xfrm>
                  <a:custGeom>
                    <a:avLst/>
                    <a:gdLst>
                      <a:gd name="T0" fmla="*/ 0 w 251"/>
                      <a:gd name="T1" fmla="*/ 0 h 1638"/>
                      <a:gd name="T2" fmla="*/ 251 w 251"/>
                      <a:gd name="T3" fmla="*/ 819 h 1638"/>
                      <a:gd name="T4" fmla="*/ 0 w 251"/>
                      <a:gd name="T5" fmla="*/ 1638 h 1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51" h="1638">
                        <a:moveTo>
                          <a:pt x="0" y="0"/>
                        </a:moveTo>
                        <a:cubicBezTo>
                          <a:pt x="0" y="0"/>
                          <a:pt x="251" y="318"/>
                          <a:pt x="251" y="819"/>
                        </a:cubicBezTo>
                        <a:cubicBezTo>
                          <a:pt x="251" y="1323"/>
                          <a:pt x="0" y="1638"/>
                          <a:pt x="0" y="1638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70" name="Freeform 9">
                    <a:extLst>
                      <a:ext uri="{FF2B5EF4-FFF2-40B4-BE49-F238E27FC236}">
                        <a16:creationId xmlns:a16="http://schemas.microsoft.com/office/drawing/2014/main" id="{79D72F45-7BA8-4E22-AC96-2385BEBE7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2" y="457"/>
                    <a:ext cx="1197" cy="3410"/>
                  </a:xfrm>
                  <a:custGeom>
                    <a:avLst/>
                    <a:gdLst>
                      <a:gd name="T0" fmla="*/ 0 w 576"/>
                      <a:gd name="T1" fmla="*/ 0 h 1638"/>
                      <a:gd name="T2" fmla="*/ 576 w 576"/>
                      <a:gd name="T3" fmla="*/ 819 h 1638"/>
                      <a:gd name="T4" fmla="*/ 0 w 576"/>
                      <a:gd name="T5" fmla="*/ 1638 h 16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6" h="1638">
                        <a:moveTo>
                          <a:pt x="0" y="0"/>
                        </a:moveTo>
                        <a:cubicBezTo>
                          <a:pt x="0" y="0"/>
                          <a:pt x="576" y="197"/>
                          <a:pt x="576" y="819"/>
                        </a:cubicBezTo>
                        <a:cubicBezTo>
                          <a:pt x="576" y="1448"/>
                          <a:pt x="0" y="1638"/>
                          <a:pt x="0" y="1638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71" name="Freeform 10">
                    <a:extLst>
                      <a:ext uri="{FF2B5EF4-FFF2-40B4-BE49-F238E27FC236}">
                        <a16:creationId xmlns:a16="http://schemas.microsoft.com/office/drawing/2014/main" id="{39FB6594-0D66-4EA6-808E-A7E23BD79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2" y="3195"/>
                    <a:ext cx="2127" cy="318"/>
                  </a:xfrm>
                  <a:custGeom>
                    <a:avLst/>
                    <a:gdLst>
                      <a:gd name="T0" fmla="*/ 0 w 1000"/>
                      <a:gd name="T1" fmla="*/ 153 h 153"/>
                      <a:gd name="T2" fmla="*/ 501 w 1000"/>
                      <a:gd name="T3" fmla="*/ 0 h 153"/>
                      <a:gd name="T4" fmla="*/ 1000 w 1000"/>
                      <a:gd name="T5" fmla="*/ 153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000" h="153">
                        <a:moveTo>
                          <a:pt x="0" y="153"/>
                        </a:moveTo>
                        <a:cubicBezTo>
                          <a:pt x="121" y="54"/>
                          <a:pt x="334" y="0"/>
                          <a:pt x="501" y="0"/>
                        </a:cubicBezTo>
                        <a:cubicBezTo>
                          <a:pt x="669" y="0"/>
                          <a:pt x="875" y="62"/>
                          <a:pt x="1000" y="153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72" name="Freeform 11">
                    <a:extLst>
                      <a:ext uri="{FF2B5EF4-FFF2-40B4-BE49-F238E27FC236}">
                        <a16:creationId xmlns:a16="http://schemas.microsoft.com/office/drawing/2014/main" id="{699C089E-211C-4180-BE79-9BE868E51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48" y="2620"/>
                    <a:ext cx="2984" cy="375"/>
                  </a:xfrm>
                  <a:custGeom>
                    <a:avLst/>
                    <a:gdLst>
                      <a:gd name="T0" fmla="*/ 0 w 1436"/>
                      <a:gd name="T1" fmla="*/ 180 h 180"/>
                      <a:gd name="T2" fmla="*/ 719 w 1436"/>
                      <a:gd name="T3" fmla="*/ 0 h 180"/>
                      <a:gd name="T4" fmla="*/ 1436 w 1436"/>
                      <a:gd name="T5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36" h="180">
                        <a:moveTo>
                          <a:pt x="0" y="180"/>
                        </a:moveTo>
                        <a:cubicBezTo>
                          <a:pt x="107" y="109"/>
                          <a:pt x="334" y="0"/>
                          <a:pt x="719" y="0"/>
                        </a:cubicBezTo>
                        <a:cubicBezTo>
                          <a:pt x="1102" y="0"/>
                          <a:pt x="1329" y="108"/>
                          <a:pt x="1436" y="179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73" name="Line 12">
                    <a:extLst>
                      <a:ext uri="{FF2B5EF4-FFF2-40B4-BE49-F238E27FC236}">
                        <a16:creationId xmlns:a16="http://schemas.microsoft.com/office/drawing/2014/main" id="{01668BE2-780A-466C-9218-B26BC2C0E9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40" y="2162"/>
                    <a:ext cx="3404" cy="0"/>
                  </a:xfrm>
                  <a:prstGeom prst="line">
                    <a:avLst/>
                  </a:pr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74" name="Freeform 13">
                    <a:extLst>
                      <a:ext uri="{FF2B5EF4-FFF2-40B4-BE49-F238E27FC236}">
                        <a16:creationId xmlns:a16="http://schemas.microsoft.com/office/drawing/2014/main" id="{767C06BC-36FE-4CF8-AEA2-B314566F9D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3" y="792"/>
                    <a:ext cx="2076" cy="319"/>
                  </a:xfrm>
                  <a:custGeom>
                    <a:avLst/>
                    <a:gdLst>
                      <a:gd name="T0" fmla="*/ 999 w 999"/>
                      <a:gd name="T1" fmla="*/ 0 h 153"/>
                      <a:gd name="T2" fmla="*/ 498 w 999"/>
                      <a:gd name="T3" fmla="*/ 153 h 153"/>
                      <a:gd name="T4" fmla="*/ 0 w 999"/>
                      <a:gd name="T5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999" h="153">
                        <a:moveTo>
                          <a:pt x="999" y="0"/>
                        </a:moveTo>
                        <a:cubicBezTo>
                          <a:pt x="879" y="98"/>
                          <a:pt x="666" y="153"/>
                          <a:pt x="498" y="153"/>
                        </a:cubicBezTo>
                        <a:cubicBezTo>
                          <a:pt x="331" y="153"/>
                          <a:pt x="124" y="90"/>
                          <a:pt x="0" y="0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  <p:sp>
                <p:nvSpPr>
                  <p:cNvPr id="175" name="Freeform 14">
                    <a:extLst>
                      <a:ext uri="{FF2B5EF4-FFF2-40B4-BE49-F238E27FC236}">
                        <a16:creationId xmlns:a16="http://schemas.microsoft.com/office/drawing/2014/main" id="{D68D5F25-A1A2-4512-88AC-46FE5A5ADD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48" y="1311"/>
                    <a:ext cx="2984" cy="372"/>
                  </a:xfrm>
                  <a:custGeom>
                    <a:avLst/>
                    <a:gdLst>
                      <a:gd name="T0" fmla="*/ 1436 w 1436"/>
                      <a:gd name="T1" fmla="*/ 0 h 179"/>
                      <a:gd name="T2" fmla="*/ 717 w 1436"/>
                      <a:gd name="T3" fmla="*/ 179 h 179"/>
                      <a:gd name="T4" fmla="*/ 0 w 1436"/>
                      <a:gd name="T5" fmla="*/ 1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436" h="179">
                        <a:moveTo>
                          <a:pt x="1436" y="0"/>
                        </a:moveTo>
                        <a:cubicBezTo>
                          <a:pt x="1330" y="70"/>
                          <a:pt x="1102" y="179"/>
                          <a:pt x="717" y="179"/>
                        </a:cubicBezTo>
                        <a:cubicBezTo>
                          <a:pt x="334" y="179"/>
                          <a:pt x="107" y="71"/>
                          <a:pt x="0" y="1"/>
                        </a:cubicBezTo>
                      </a:path>
                    </a:pathLst>
                  </a:custGeom>
                  <a:noFill/>
                  <a:ln w="15875" cap="flat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474746"/>
                      </a:solidFill>
                    </a:endParaRPr>
                  </a:p>
                </p:txBody>
              </p:sp>
            </p:grpSp>
          </p:grpSp>
          <p:sp>
            <p:nvSpPr>
              <p:cNvPr id="7" name="Freeform 234">
                <a:extLst>
                  <a:ext uri="{FF2B5EF4-FFF2-40B4-BE49-F238E27FC236}">
                    <a16:creationId xmlns:a16="http://schemas.microsoft.com/office/drawing/2014/main" id="{38A74F47-9F08-4F21-9EE7-AEEB82413E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289094">
                <a:off x="7509260" y="3718721"/>
                <a:ext cx="364522" cy="384411"/>
              </a:xfrm>
              <a:custGeom>
                <a:avLst/>
                <a:gdLst>
                  <a:gd name="T0" fmla="*/ 207 w 380"/>
                  <a:gd name="T1" fmla="*/ 340 h 401"/>
                  <a:gd name="T2" fmla="*/ 220 w 380"/>
                  <a:gd name="T3" fmla="*/ 196 h 401"/>
                  <a:gd name="T4" fmla="*/ 380 w 380"/>
                  <a:gd name="T5" fmla="*/ 282 h 401"/>
                  <a:gd name="T6" fmla="*/ 373 w 380"/>
                  <a:gd name="T7" fmla="*/ 251 h 401"/>
                  <a:gd name="T8" fmla="*/ 220 w 380"/>
                  <a:gd name="T9" fmla="*/ 122 h 401"/>
                  <a:gd name="T10" fmla="*/ 205 w 380"/>
                  <a:gd name="T11" fmla="*/ 9 h 401"/>
                  <a:gd name="T12" fmla="*/ 190 w 380"/>
                  <a:gd name="T13" fmla="*/ 0 h 401"/>
                  <a:gd name="T14" fmla="*/ 190 w 380"/>
                  <a:gd name="T15" fmla="*/ 0 h 401"/>
                  <a:gd name="T16" fmla="*/ 190 w 380"/>
                  <a:gd name="T17" fmla="*/ 0 h 401"/>
                  <a:gd name="T18" fmla="*/ 175 w 380"/>
                  <a:gd name="T19" fmla="*/ 9 h 401"/>
                  <a:gd name="T20" fmla="*/ 160 w 380"/>
                  <a:gd name="T21" fmla="*/ 122 h 401"/>
                  <a:gd name="T22" fmla="*/ 7 w 380"/>
                  <a:gd name="T23" fmla="*/ 251 h 401"/>
                  <a:gd name="T24" fmla="*/ 0 w 380"/>
                  <a:gd name="T25" fmla="*/ 282 h 401"/>
                  <a:gd name="T26" fmla="*/ 160 w 380"/>
                  <a:gd name="T27" fmla="*/ 196 h 401"/>
                  <a:gd name="T28" fmla="*/ 173 w 380"/>
                  <a:gd name="T29" fmla="*/ 340 h 401"/>
                  <a:gd name="T30" fmla="*/ 126 w 380"/>
                  <a:gd name="T31" fmla="*/ 387 h 401"/>
                  <a:gd name="T32" fmla="*/ 126 w 380"/>
                  <a:gd name="T33" fmla="*/ 399 h 401"/>
                  <a:gd name="T34" fmla="*/ 136 w 380"/>
                  <a:gd name="T35" fmla="*/ 400 h 401"/>
                  <a:gd name="T36" fmla="*/ 178 w 380"/>
                  <a:gd name="T37" fmla="*/ 385 h 401"/>
                  <a:gd name="T38" fmla="*/ 190 w 380"/>
                  <a:gd name="T39" fmla="*/ 384 h 401"/>
                  <a:gd name="T40" fmla="*/ 202 w 380"/>
                  <a:gd name="T41" fmla="*/ 385 h 401"/>
                  <a:gd name="T42" fmla="*/ 244 w 380"/>
                  <a:gd name="T43" fmla="*/ 400 h 401"/>
                  <a:gd name="T44" fmla="*/ 254 w 380"/>
                  <a:gd name="T45" fmla="*/ 399 h 401"/>
                  <a:gd name="T46" fmla="*/ 254 w 380"/>
                  <a:gd name="T47" fmla="*/ 387 h 401"/>
                  <a:gd name="T48" fmla="*/ 207 w 380"/>
                  <a:gd name="T49" fmla="*/ 34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0" h="401">
                    <a:moveTo>
                      <a:pt x="207" y="340"/>
                    </a:moveTo>
                    <a:cubicBezTo>
                      <a:pt x="217" y="273"/>
                      <a:pt x="220" y="196"/>
                      <a:pt x="220" y="196"/>
                    </a:cubicBezTo>
                    <a:cubicBezTo>
                      <a:pt x="380" y="282"/>
                      <a:pt x="380" y="282"/>
                      <a:pt x="380" y="282"/>
                    </a:cubicBezTo>
                    <a:cubicBezTo>
                      <a:pt x="373" y="251"/>
                      <a:pt x="373" y="251"/>
                      <a:pt x="373" y="251"/>
                    </a:cubicBezTo>
                    <a:cubicBezTo>
                      <a:pt x="220" y="122"/>
                      <a:pt x="220" y="122"/>
                      <a:pt x="220" y="122"/>
                    </a:cubicBezTo>
                    <a:cubicBezTo>
                      <a:pt x="216" y="35"/>
                      <a:pt x="205" y="9"/>
                      <a:pt x="205" y="9"/>
                    </a:cubicBezTo>
                    <a:cubicBezTo>
                      <a:pt x="200" y="0"/>
                      <a:pt x="190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0" y="0"/>
                      <a:pt x="180" y="0"/>
                      <a:pt x="175" y="9"/>
                    </a:cubicBezTo>
                    <a:cubicBezTo>
                      <a:pt x="175" y="9"/>
                      <a:pt x="164" y="35"/>
                      <a:pt x="160" y="122"/>
                    </a:cubicBezTo>
                    <a:cubicBezTo>
                      <a:pt x="7" y="251"/>
                      <a:pt x="7" y="251"/>
                      <a:pt x="7" y="251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160" y="196"/>
                      <a:pt x="160" y="196"/>
                      <a:pt x="160" y="196"/>
                    </a:cubicBezTo>
                    <a:cubicBezTo>
                      <a:pt x="160" y="196"/>
                      <a:pt x="163" y="273"/>
                      <a:pt x="173" y="340"/>
                    </a:cubicBezTo>
                    <a:cubicBezTo>
                      <a:pt x="173" y="340"/>
                      <a:pt x="125" y="383"/>
                      <a:pt x="126" y="387"/>
                    </a:cubicBezTo>
                    <a:cubicBezTo>
                      <a:pt x="126" y="399"/>
                      <a:pt x="126" y="399"/>
                      <a:pt x="126" y="399"/>
                    </a:cubicBezTo>
                    <a:cubicBezTo>
                      <a:pt x="126" y="399"/>
                      <a:pt x="129" y="401"/>
                      <a:pt x="136" y="400"/>
                    </a:cubicBezTo>
                    <a:cubicBezTo>
                      <a:pt x="178" y="385"/>
                      <a:pt x="178" y="385"/>
                      <a:pt x="178" y="385"/>
                    </a:cubicBezTo>
                    <a:cubicBezTo>
                      <a:pt x="178" y="385"/>
                      <a:pt x="186" y="383"/>
                      <a:pt x="190" y="384"/>
                    </a:cubicBezTo>
                    <a:cubicBezTo>
                      <a:pt x="194" y="383"/>
                      <a:pt x="202" y="385"/>
                      <a:pt x="202" y="385"/>
                    </a:cubicBezTo>
                    <a:cubicBezTo>
                      <a:pt x="244" y="400"/>
                      <a:pt x="244" y="400"/>
                      <a:pt x="244" y="400"/>
                    </a:cubicBezTo>
                    <a:cubicBezTo>
                      <a:pt x="251" y="401"/>
                      <a:pt x="254" y="399"/>
                      <a:pt x="254" y="399"/>
                    </a:cubicBezTo>
                    <a:cubicBezTo>
                      <a:pt x="254" y="387"/>
                      <a:pt x="254" y="387"/>
                      <a:pt x="254" y="387"/>
                    </a:cubicBezTo>
                    <a:cubicBezTo>
                      <a:pt x="255" y="383"/>
                      <a:pt x="207" y="340"/>
                      <a:pt x="207" y="3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7148B2E-8B1C-42A6-896E-50560F3F62EB}"/>
                </a:ext>
              </a:extLst>
            </p:cNvPr>
            <p:cNvSpPr/>
            <p:nvPr/>
          </p:nvSpPr>
          <p:spPr>
            <a:xfrm>
              <a:off x="7122075" y="2518825"/>
              <a:ext cx="995848" cy="9958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1795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4B55D-EA59-FC4F-8C50-2C8EEA0A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4085107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08143CF3-9F68-4873-A1E1-F68B637A3812}"/>
              </a:ext>
            </a:extLst>
          </p:cNvPr>
          <p:cNvSpPr/>
          <p:nvPr/>
        </p:nvSpPr>
        <p:spPr>
          <a:xfrm>
            <a:off x="2534469" y="2506916"/>
            <a:ext cx="432924" cy="4307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6152EB2-F04C-48E5-8046-23EFAE5EEE63}"/>
              </a:ext>
            </a:extLst>
          </p:cNvPr>
          <p:cNvSpPr/>
          <p:nvPr/>
        </p:nvSpPr>
        <p:spPr>
          <a:xfrm>
            <a:off x="2969719" y="2503863"/>
            <a:ext cx="432924" cy="4307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159BD-BFEC-48EC-A47A-62E660131136}"/>
              </a:ext>
            </a:extLst>
          </p:cNvPr>
          <p:cNvSpPr/>
          <p:nvPr/>
        </p:nvSpPr>
        <p:spPr>
          <a:xfrm>
            <a:off x="426117" y="2065086"/>
            <a:ext cx="5456068" cy="13067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90D570-2663-49F7-BC78-CDED42BD3350}"/>
              </a:ext>
            </a:extLst>
          </p:cNvPr>
          <p:cNvSpPr/>
          <p:nvPr/>
        </p:nvSpPr>
        <p:spPr>
          <a:xfrm>
            <a:off x="5643589" y="2483786"/>
            <a:ext cx="491320" cy="377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</a:t>
            </a:r>
            <a:r>
              <a:rPr lang="en-US" sz="7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 </a:t>
            </a:r>
            <a:r>
              <a:rPr lang="en-US" sz="7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Cluster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65BF8-43BF-4A31-89A6-E7EC82F00C84}"/>
              </a:ext>
            </a:extLst>
          </p:cNvPr>
          <p:cNvSpPr/>
          <p:nvPr/>
        </p:nvSpPr>
        <p:spPr>
          <a:xfrm>
            <a:off x="352323" y="1323474"/>
            <a:ext cx="5777281" cy="21372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5781E2-B8B0-4B99-A4DE-30D8C0E248B7}"/>
              </a:ext>
            </a:extLst>
          </p:cNvPr>
          <p:cNvSpPr/>
          <p:nvPr/>
        </p:nvSpPr>
        <p:spPr>
          <a:xfrm>
            <a:off x="5936547" y="1730113"/>
            <a:ext cx="386114" cy="244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VPC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8CA4D-75C0-4E13-A36E-14164F49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can discover other services using DNS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B5154-6F64-4FCD-906B-ED8B585A7D97}"/>
              </a:ext>
            </a:extLst>
          </p:cNvPr>
          <p:cNvSpPr/>
          <p:nvPr/>
        </p:nvSpPr>
        <p:spPr>
          <a:xfrm>
            <a:off x="6330402" y="1323474"/>
            <a:ext cx="2470978" cy="321518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Service </a:t>
            </a:r>
            <a:r>
              <a:rPr lang="en-US" sz="1200" dirty="0">
                <a:solidFill>
                  <a:schemeClr val="accent4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 -&gt; Service </a:t>
            </a:r>
            <a:r>
              <a:rPr lang="en-US" sz="1200" dirty="0">
                <a:solidFill>
                  <a:schemeClr val="accent2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Blue</a:t>
            </a:r>
          </a:p>
          <a:p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(option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does a DNS query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Query hits internal </a:t>
            </a:r>
            <a:r>
              <a:rPr lang="en-US" sz="12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vpc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</a:t>
            </a:r>
            <a:b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DNS 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get a list of IP / </a:t>
            </a:r>
            <a:r>
              <a:rPr lang="en-US" sz="12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IP+Port</a:t>
            </a:r>
            <a:endParaRPr lang="en-US" sz="1200" dirty="0">
              <a:solidFill>
                <a:schemeClr val="tx1"/>
              </a:solidFill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communicates with that IP/ IP + Port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(option 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calls Service endpoint via an 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Gets list of all IP/ </a:t>
            </a:r>
            <a:r>
              <a:rPr lang="en-US" sz="12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IP+port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for </a:t>
            </a:r>
            <a:b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a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791EB-64EF-4E49-84E6-F6ABAED8D538}"/>
              </a:ext>
            </a:extLst>
          </p:cNvPr>
          <p:cNvSpPr/>
          <p:nvPr/>
        </p:nvSpPr>
        <p:spPr>
          <a:xfrm>
            <a:off x="342621" y="3585412"/>
            <a:ext cx="2997016" cy="9532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73A77-F056-4164-AB76-A9E084224F83}"/>
              </a:ext>
            </a:extLst>
          </p:cNvPr>
          <p:cNvSpPr/>
          <p:nvPr/>
        </p:nvSpPr>
        <p:spPr>
          <a:xfrm>
            <a:off x="426117" y="1391319"/>
            <a:ext cx="1974783" cy="6059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Private DNS: </a:t>
            </a:r>
          </a:p>
          <a:p>
            <a:r>
              <a:rPr lang="en-US" sz="900" dirty="0" err="1">
                <a:solidFill>
                  <a:schemeClr val="accent2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blue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.colors.local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: </a:t>
            </a:r>
            <a:r>
              <a:rPr lang="en-US" sz="900" dirty="0" err="1">
                <a:solidFill>
                  <a:schemeClr val="accent4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green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.colors.local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C30C5-B157-43CC-B93E-28DBED076D0F}"/>
              </a:ext>
            </a:extLst>
          </p:cNvPr>
          <p:cNvSpPr txBox="1"/>
          <p:nvPr/>
        </p:nvSpPr>
        <p:spPr>
          <a:xfrm>
            <a:off x="291599" y="3585412"/>
            <a:ext cx="1333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Control Plane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B20E2-DFE3-48D6-AB4E-8560EC7F6C4E}"/>
              </a:ext>
            </a:extLst>
          </p:cNvPr>
          <p:cNvSpPr/>
          <p:nvPr/>
        </p:nvSpPr>
        <p:spPr>
          <a:xfrm>
            <a:off x="471663" y="4071852"/>
            <a:ext cx="882146" cy="4167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Cluster: Colors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3EC48C-12C4-493F-85B9-16E141707421}"/>
              </a:ext>
            </a:extLst>
          </p:cNvPr>
          <p:cNvSpPr/>
          <p:nvPr/>
        </p:nvSpPr>
        <p:spPr>
          <a:xfrm>
            <a:off x="1414339" y="3949050"/>
            <a:ext cx="882146" cy="5395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Service: </a:t>
            </a:r>
            <a:r>
              <a:rPr lang="en-US" sz="700" dirty="0">
                <a:solidFill>
                  <a:schemeClr val="accent2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Blue</a:t>
            </a:r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</a:t>
            </a:r>
          </a:p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Task </a:t>
            </a:r>
            <a:r>
              <a:rPr lang="en-US" sz="700" dirty="0" err="1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Defn</a:t>
            </a:r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: </a:t>
            </a:r>
            <a:r>
              <a:rPr lang="en-US" sz="700" dirty="0">
                <a:solidFill>
                  <a:schemeClr val="accent2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Blue</a:t>
            </a:r>
          </a:p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# of tasks: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76C126-8A3F-418B-BA13-39F5DF97FE04}"/>
              </a:ext>
            </a:extLst>
          </p:cNvPr>
          <p:cNvSpPr/>
          <p:nvPr/>
        </p:nvSpPr>
        <p:spPr>
          <a:xfrm>
            <a:off x="2357014" y="3949050"/>
            <a:ext cx="882146" cy="5395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Service: </a:t>
            </a:r>
            <a:r>
              <a:rPr lang="en-US" sz="7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</a:p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Task </a:t>
            </a:r>
            <a:r>
              <a:rPr lang="en-US" sz="700" dirty="0" err="1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Defn</a:t>
            </a:r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: </a:t>
            </a:r>
            <a:r>
              <a:rPr lang="en-US" sz="7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</a:p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# of tasks: 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ADACF0-7E32-428B-BABE-791F7B825901}"/>
              </a:ext>
            </a:extLst>
          </p:cNvPr>
          <p:cNvSpPr/>
          <p:nvPr/>
        </p:nvSpPr>
        <p:spPr>
          <a:xfrm>
            <a:off x="3561347" y="3651250"/>
            <a:ext cx="1582153" cy="4379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Namespace: </a:t>
            </a:r>
            <a:r>
              <a:rPr lang="en-US" sz="700" dirty="0" err="1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colors.local</a:t>
            </a:r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DF15EA-2AD8-4F5D-A1BE-65D5CE51FEB9}"/>
              </a:ext>
            </a:extLst>
          </p:cNvPr>
          <p:cNvSpPr/>
          <p:nvPr/>
        </p:nvSpPr>
        <p:spPr>
          <a:xfrm>
            <a:off x="3561346" y="4136620"/>
            <a:ext cx="770568" cy="346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 </a:t>
            </a:r>
            <a:b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700" dirty="0">
                <a:solidFill>
                  <a:schemeClr val="accent2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Blue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76EE09D-7C55-4154-AC28-D203C13087BE}"/>
              </a:ext>
            </a:extLst>
          </p:cNvPr>
          <p:cNvSpPr/>
          <p:nvPr/>
        </p:nvSpPr>
        <p:spPr>
          <a:xfrm>
            <a:off x="4372932" y="4136620"/>
            <a:ext cx="770568" cy="346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 </a:t>
            </a:r>
            <a:r>
              <a:rPr lang="en-US" sz="7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6CE648-5CE6-4FC6-969C-5961B396A609}"/>
              </a:ext>
            </a:extLst>
          </p:cNvPr>
          <p:cNvSpPr/>
          <p:nvPr/>
        </p:nvSpPr>
        <p:spPr>
          <a:xfrm>
            <a:off x="3612148" y="3861279"/>
            <a:ext cx="1480552" cy="1839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Hosted Zone: </a:t>
            </a:r>
            <a:r>
              <a:rPr lang="en-US" sz="7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colors.local</a:t>
            </a:r>
            <a:endParaRPr lang="en-US" sz="700" dirty="0">
              <a:solidFill>
                <a:schemeClr val="tx1"/>
              </a:solidFill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C757A-890F-4B80-8684-D26FB642908D}"/>
              </a:ext>
            </a:extLst>
          </p:cNvPr>
          <p:cNvSpPr/>
          <p:nvPr/>
        </p:nvSpPr>
        <p:spPr>
          <a:xfrm>
            <a:off x="3433425" y="3585412"/>
            <a:ext cx="2696179" cy="9532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67EDA-5461-4A19-89DF-FD57BB9A3784}"/>
              </a:ext>
            </a:extLst>
          </p:cNvPr>
          <p:cNvSpPr txBox="1"/>
          <p:nvPr/>
        </p:nvSpPr>
        <p:spPr>
          <a:xfrm>
            <a:off x="5109381" y="3831206"/>
            <a:ext cx="1020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Route 53 </a:t>
            </a:r>
          </a:p>
          <a:p>
            <a:pPr algn="r"/>
            <a:r>
              <a:rPr lang="en-US" sz="105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Control Plane</a:t>
            </a:r>
          </a:p>
        </p:txBody>
      </p:sp>
      <p:pic>
        <p:nvPicPr>
          <p:cNvPr id="32" name="Picture 31" descr="Route-53-Hosted-Zone.png">
            <a:extLst>
              <a:ext uri="{FF2B5EF4-FFF2-40B4-BE49-F238E27FC236}">
                <a16:creationId xmlns:a16="http://schemas.microsoft.com/office/drawing/2014/main" id="{49F31496-13B9-44F4-9F6F-3B539A1DF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14" y="4229507"/>
            <a:ext cx="278380" cy="278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823F616-B4A9-4B2F-9BED-7A8AA40A7D83}"/>
              </a:ext>
            </a:extLst>
          </p:cNvPr>
          <p:cNvSpPr txBox="1"/>
          <p:nvPr/>
        </p:nvSpPr>
        <p:spPr>
          <a:xfrm>
            <a:off x="1573778" y="3637352"/>
            <a:ext cx="1509089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Service Scheduler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2926BF-FD6F-456A-AC80-C975FF239E86}"/>
              </a:ext>
            </a:extLst>
          </p:cNvPr>
          <p:cNvSpPr/>
          <p:nvPr/>
        </p:nvSpPr>
        <p:spPr>
          <a:xfrm>
            <a:off x="487601" y="2124076"/>
            <a:ext cx="3040346" cy="119915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BD3C4A-EB53-4209-8EF4-A0AA970FD56F}"/>
              </a:ext>
            </a:extLst>
          </p:cNvPr>
          <p:cNvSpPr/>
          <p:nvPr/>
        </p:nvSpPr>
        <p:spPr>
          <a:xfrm>
            <a:off x="3596698" y="2124075"/>
            <a:ext cx="2019357" cy="119915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D5F278-A717-4EE9-9ED0-6E439B89B826}"/>
              </a:ext>
            </a:extLst>
          </p:cNvPr>
          <p:cNvSpPr/>
          <p:nvPr/>
        </p:nvSpPr>
        <p:spPr>
          <a:xfrm>
            <a:off x="542925" y="2278110"/>
            <a:ext cx="979318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74F8A3-2525-4916-B46F-CABF6750BD9A}"/>
              </a:ext>
            </a:extLst>
          </p:cNvPr>
          <p:cNvSpPr/>
          <p:nvPr/>
        </p:nvSpPr>
        <p:spPr>
          <a:xfrm>
            <a:off x="597463" y="2982707"/>
            <a:ext cx="420515" cy="239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Docker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D4AB8CA-3DC7-407F-A612-32E4AF8D1169}"/>
              </a:ext>
            </a:extLst>
          </p:cNvPr>
          <p:cNvSpPr/>
          <p:nvPr/>
        </p:nvSpPr>
        <p:spPr>
          <a:xfrm>
            <a:off x="1057835" y="2982706"/>
            <a:ext cx="409872" cy="239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Agent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8FBF96-BC84-44CD-B3AD-CADE6ED13CB3}"/>
              </a:ext>
            </a:extLst>
          </p:cNvPr>
          <p:cNvGrpSpPr/>
          <p:nvPr/>
        </p:nvGrpSpPr>
        <p:grpSpPr>
          <a:xfrm>
            <a:off x="597463" y="2483786"/>
            <a:ext cx="870243" cy="456978"/>
            <a:chOff x="597463" y="2371695"/>
            <a:chExt cx="870243" cy="45697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1C83314-C976-4ECC-A5EC-E99A66023691}"/>
                </a:ext>
              </a:extLst>
            </p:cNvPr>
            <p:cNvSpPr/>
            <p:nvPr/>
          </p:nvSpPr>
          <p:spPr>
            <a:xfrm>
              <a:off x="597463" y="2397878"/>
              <a:ext cx="870243" cy="430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03992C0-4CAD-4A6D-9CFF-59717E0721DB}"/>
                </a:ext>
              </a:extLst>
            </p:cNvPr>
            <p:cNvSpPr txBox="1"/>
            <p:nvPr/>
          </p:nvSpPr>
          <p:spPr>
            <a:xfrm>
              <a:off x="694043" y="2371695"/>
              <a:ext cx="67708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4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Task Green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6B415D7-3250-485C-A4BD-3574135F2D4B}"/>
                </a:ext>
              </a:extLst>
            </p:cNvPr>
            <p:cNvGrpSpPr/>
            <p:nvPr/>
          </p:nvGrpSpPr>
          <p:grpSpPr>
            <a:xfrm>
              <a:off x="711624" y="2518047"/>
              <a:ext cx="672682" cy="274417"/>
              <a:chOff x="681318" y="2545248"/>
              <a:chExt cx="511680" cy="208737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37A46B7-B66E-4AF3-8103-88DAD1A066BB}"/>
                  </a:ext>
                </a:extLst>
              </p:cNvPr>
              <p:cNvSpPr/>
              <p:nvPr/>
            </p:nvSpPr>
            <p:spPr>
              <a:xfrm>
                <a:off x="720857" y="2578174"/>
                <a:ext cx="472141" cy="17581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24C2C9E-1B0B-4627-859A-CF70F7A57285}"/>
                  </a:ext>
                </a:extLst>
              </p:cNvPr>
              <p:cNvSpPr/>
              <p:nvPr/>
            </p:nvSpPr>
            <p:spPr>
              <a:xfrm>
                <a:off x="681318" y="2545248"/>
                <a:ext cx="472141" cy="17581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accent4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Container</a:t>
                </a: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1476AFE-7E8E-4172-91B0-85E835375E8E}"/>
              </a:ext>
            </a:extLst>
          </p:cNvPr>
          <p:cNvSpPr/>
          <p:nvPr/>
        </p:nvSpPr>
        <p:spPr>
          <a:xfrm>
            <a:off x="1562100" y="2278110"/>
            <a:ext cx="1904431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638A5F4-D961-433D-A344-76FBEF5D45D0}"/>
              </a:ext>
            </a:extLst>
          </p:cNvPr>
          <p:cNvSpPr/>
          <p:nvPr/>
        </p:nvSpPr>
        <p:spPr>
          <a:xfrm>
            <a:off x="1622300" y="2982707"/>
            <a:ext cx="870243" cy="239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Docker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A28FDE-1046-4D1F-8005-52DE7E05F516}"/>
              </a:ext>
            </a:extLst>
          </p:cNvPr>
          <p:cNvSpPr/>
          <p:nvPr/>
        </p:nvSpPr>
        <p:spPr>
          <a:xfrm>
            <a:off x="2532400" y="2982706"/>
            <a:ext cx="870244" cy="239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Agent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06B5C03-05F9-4C1E-8DB4-8F4622BDD0A6}"/>
              </a:ext>
            </a:extLst>
          </p:cNvPr>
          <p:cNvGrpSpPr/>
          <p:nvPr/>
        </p:nvGrpSpPr>
        <p:grpSpPr>
          <a:xfrm>
            <a:off x="1622300" y="2483786"/>
            <a:ext cx="870243" cy="456978"/>
            <a:chOff x="1622300" y="2371695"/>
            <a:chExt cx="870243" cy="45697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E425B85-294D-4AFB-9599-CA459FBD7BC7}"/>
                </a:ext>
              </a:extLst>
            </p:cNvPr>
            <p:cNvSpPr/>
            <p:nvPr/>
          </p:nvSpPr>
          <p:spPr>
            <a:xfrm>
              <a:off x="1622300" y="2397878"/>
              <a:ext cx="870243" cy="430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F2EF9D2-A3C1-4695-849B-9DE8EC235401}"/>
                </a:ext>
              </a:extLst>
            </p:cNvPr>
            <p:cNvSpPr txBox="1"/>
            <p:nvPr/>
          </p:nvSpPr>
          <p:spPr>
            <a:xfrm>
              <a:off x="1718880" y="2371695"/>
              <a:ext cx="67708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Task Blue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8DCF796-2179-481E-BB19-8A4002CB36DE}"/>
                </a:ext>
              </a:extLst>
            </p:cNvPr>
            <p:cNvGrpSpPr/>
            <p:nvPr/>
          </p:nvGrpSpPr>
          <p:grpSpPr>
            <a:xfrm>
              <a:off x="1736461" y="2518047"/>
              <a:ext cx="672682" cy="274417"/>
              <a:chOff x="681318" y="2545248"/>
              <a:chExt cx="511680" cy="208737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F46EC7B-09F6-491C-9444-9BBFDDBCF5E8}"/>
                  </a:ext>
                </a:extLst>
              </p:cNvPr>
              <p:cNvSpPr/>
              <p:nvPr/>
            </p:nvSpPr>
            <p:spPr>
              <a:xfrm>
                <a:off x="720857" y="2578174"/>
                <a:ext cx="472141" cy="17581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D2D4E13-C066-443B-A69A-949BBB82B79A}"/>
                  </a:ext>
                </a:extLst>
              </p:cNvPr>
              <p:cNvSpPr/>
              <p:nvPr/>
            </p:nvSpPr>
            <p:spPr>
              <a:xfrm>
                <a:off x="681318" y="2545248"/>
                <a:ext cx="472141" cy="17581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Container</a:t>
                </a:r>
              </a:p>
            </p:txBody>
          </p:sp>
        </p:grp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82894D5-2499-4A27-A581-0F787B74C99A}"/>
              </a:ext>
            </a:extLst>
          </p:cNvPr>
          <p:cNvSpPr/>
          <p:nvPr/>
        </p:nvSpPr>
        <p:spPr>
          <a:xfrm>
            <a:off x="2532400" y="2509969"/>
            <a:ext cx="870243" cy="4307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D22AFA0-B1CF-4E21-8661-8117DF4CFBE8}"/>
              </a:ext>
            </a:extLst>
          </p:cNvPr>
          <p:cNvSpPr txBox="1"/>
          <p:nvPr/>
        </p:nvSpPr>
        <p:spPr>
          <a:xfrm>
            <a:off x="2628980" y="2483786"/>
            <a:ext cx="6770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accent2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Task Blue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2061E41-9B5D-425E-8D7F-9BB1141A4486}"/>
              </a:ext>
            </a:extLst>
          </p:cNvPr>
          <p:cNvSpPr/>
          <p:nvPr/>
        </p:nvSpPr>
        <p:spPr>
          <a:xfrm>
            <a:off x="2698541" y="2673424"/>
            <a:ext cx="620702" cy="2311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47CB411-7161-4C77-9F1F-6C47221EC40E}"/>
              </a:ext>
            </a:extLst>
          </p:cNvPr>
          <p:cNvSpPr/>
          <p:nvPr/>
        </p:nvSpPr>
        <p:spPr>
          <a:xfrm>
            <a:off x="2646561" y="2630138"/>
            <a:ext cx="620702" cy="2311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accent2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Container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0432252-CDAA-4264-860C-A13C5C23B5AD}"/>
              </a:ext>
            </a:extLst>
          </p:cNvPr>
          <p:cNvSpPr/>
          <p:nvPr/>
        </p:nvSpPr>
        <p:spPr>
          <a:xfrm>
            <a:off x="3658169" y="2278110"/>
            <a:ext cx="1896499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B2138C-E382-4F19-B501-56136073549E}"/>
              </a:ext>
            </a:extLst>
          </p:cNvPr>
          <p:cNvSpPr txBox="1"/>
          <p:nvPr/>
        </p:nvSpPr>
        <p:spPr>
          <a:xfrm>
            <a:off x="471529" y="2088932"/>
            <a:ext cx="514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AZ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140DF9-E78F-4449-A461-45BB1A6DDFCD}"/>
              </a:ext>
            </a:extLst>
          </p:cNvPr>
          <p:cNvSpPr txBox="1"/>
          <p:nvPr/>
        </p:nvSpPr>
        <p:spPr>
          <a:xfrm>
            <a:off x="3567860" y="2089492"/>
            <a:ext cx="514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AZ 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905696E-E4E6-4344-BEF6-69D726ACDFC6}"/>
              </a:ext>
            </a:extLst>
          </p:cNvPr>
          <p:cNvSpPr/>
          <p:nvPr/>
        </p:nvSpPr>
        <p:spPr>
          <a:xfrm>
            <a:off x="3713314" y="2964660"/>
            <a:ext cx="870243" cy="239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Docker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7680CEC-8D38-47D6-AB0F-8A6E04ACABB1}"/>
              </a:ext>
            </a:extLst>
          </p:cNvPr>
          <p:cNvSpPr/>
          <p:nvPr/>
        </p:nvSpPr>
        <p:spPr>
          <a:xfrm>
            <a:off x="4623414" y="2964659"/>
            <a:ext cx="870244" cy="239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Agent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31F5F1-6322-E142-9D63-DD980E7D8C70}"/>
              </a:ext>
            </a:extLst>
          </p:cNvPr>
          <p:cNvGrpSpPr/>
          <p:nvPr/>
        </p:nvGrpSpPr>
        <p:grpSpPr>
          <a:xfrm>
            <a:off x="4171254" y="2459059"/>
            <a:ext cx="870243" cy="456978"/>
            <a:chOff x="4148435" y="2470863"/>
            <a:chExt cx="870243" cy="456978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944B810-A5DC-4597-8EB7-47C9BBF00630}"/>
                </a:ext>
              </a:extLst>
            </p:cNvPr>
            <p:cNvSpPr/>
            <p:nvPr/>
          </p:nvSpPr>
          <p:spPr>
            <a:xfrm>
              <a:off x="4148435" y="2497046"/>
              <a:ext cx="870243" cy="4307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3FC33B3-0519-49D8-9F44-DD2EB9564426}"/>
                </a:ext>
              </a:extLst>
            </p:cNvPr>
            <p:cNvSpPr txBox="1"/>
            <p:nvPr/>
          </p:nvSpPr>
          <p:spPr>
            <a:xfrm>
              <a:off x="4245015" y="2470863"/>
              <a:ext cx="67708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Task Blue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AAE71D4-B509-438F-8606-714FEF1C54DE}"/>
                </a:ext>
              </a:extLst>
            </p:cNvPr>
            <p:cNvSpPr/>
            <p:nvPr/>
          </p:nvSpPr>
          <p:spPr>
            <a:xfrm>
              <a:off x="4314576" y="2660501"/>
              <a:ext cx="620702" cy="2311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C02B0F6-0C89-4406-AD30-0019C5A68C6E}"/>
                </a:ext>
              </a:extLst>
            </p:cNvPr>
            <p:cNvSpPr/>
            <p:nvPr/>
          </p:nvSpPr>
          <p:spPr>
            <a:xfrm>
              <a:off x="4262596" y="2617215"/>
              <a:ext cx="620702" cy="2311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solidFill>
                    <a:schemeClr val="accent2"/>
                  </a:solidFill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Container</a:t>
              </a:r>
            </a:p>
          </p:txBody>
        </p:sp>
      </p:grpSp>
      <p:pic>
        <p:nvPicPr>
          <p:cNvPr id="108" name="Content Placeholder 55">
            <a:extLst>
              <a:ext uri="{FF2B5EF4-FFF2-40B4-BE49-F238E27FC236}">
                <a16:creationId xmlns:a16="http://schemas.microsoft.com/office/drawing/2014/main" id="{8B471781-0864-4C40-A4B6-30B8B2B4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05" y="2124075"/>
            <a:ext cx="270690" cy="247652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C453152-E2FA-4137-A898-A64A364F4E98}"/>
              </a:ext>
            </a:extLst>
          </p:cNvPr>
          <p:cNvGrpSpPr/>
          <p:nvPr/>
        </p:nvGrpSpPr>
        <p:grpSpPr>
          <a:xfrm flipH="1">
            <a:off x="5911023" y="1294112"/>
            <a:ext cx="443902" cy="445574"/>
            <a:chOff x="4792025" y="1908316"/>
            <a:chExt cx="1031489" cy="1035372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837A30-46C4-4ED3-ABA9-8C428524B90B}"/>
                </a:ext>
              </a:extLst>
            </p:cNvPr>
            <p:cNvSpPr/>
            <p:nvPr/>
          </p:nvSpPr>
          <p:spPr>
            <a:xfrm>
              <a:off x="4969462" y="2071855"/>
              <a:ext cx="676614" cy="676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01EDB21-9169-4A4F-AF52-AC7440A9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4444" y1="47111" x2="44444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2025" y="1908316"/>
              <a:ext cx="1031489" cy="1035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20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6159BD-BFEC-48EC-A47A-62E660131136}"/>
              </a:ext>
            </a:extLst>
          </p:cNvPr>
          <p:cNvSpPr/>
          <p:nvPr/>
        </p:nvSpPr>
        <p:spPr>
          <a:xfrm>
            <a:off x="426117" y="2065086"/>
            <a:ext cx="5456068" cy="13067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90D570-2663-49F7-BC78-CDED42BD3350}"/>
              </a:ext>
            </a:extLst>
          </p:cNvPr>
          <p:cNvSpPr/>
          <p:nvPr/>
        </p:nvSpPr>
        <p:spPr>
          <a:xfrm>
            <a:off x="5643589" y="2483786"/>
            <a:ext cx="491320" cy="377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</a:t>
            </a:r>
            <a:r>
              <a:rPr lang="en-US" sz="7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 </a:t>
            </a:r>
            <a:r>
              <a:rPr lang="en-US" sz="7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Cluster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65BF8-43BF-4A31-89A6-E7EC82F00C84}"/>
              </a:ext>
            </a:extLst>
          </p:cNvPr>
          <p:cNvSpPr/>
          <p:nvPr/>
        </p:nvSpPr>
        <p:spPr>
          <a:xfrm>
            <a:off x="352323" y="1323474"/>
            <a:ext cx="5777281" cy="21372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5781E2-B8B0-4B99-A4DE-30D8C0E248B7}"/>
              </a:ext>
            </a:extLst>
          </p:cNvPr>
          <p:cNvSpPr/>
          <p:nvPr/>
        </p:nvSpPr>
        <p:spPr>
          <a:xfrm>
            <a:off x="5936547" y="1730113"/>
            <a:ext cx="386114" cy="244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VPC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8CA4D-75C0-4E13-A36E-14164F49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can discover other services using DNS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791EB-64EF-4E49-84E6-F6ABAED8D538}"/>
              </a:ext>
            </a:extLst>
          </p:cNvPr>
          <p:cNvSpPr/>
          <p:nvPr/>
        </p:nvSpPr>
        <p:spPr>
          <a:xfrm>
            <a:off x="342621" y="3585412"/>
            <a:ext cx="2997016" cy="9532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73A77-F056-4164-AB76-A9E084224F83}"/>
              </a:ext>
            </a:extLst>
          </p:cNvPr>
          <p:cNvSpPr/>
          <p:nvPr/>
        </p:nvSpPr>
        <p:spPr>
          <a:xfrm>
            <a:off x="426117" y="1391319"/>
            <a:ext cx="1974783" cy="6059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Private DNS: </a:t>
            </a:r>
          </a:p>
          <a:p>
            <a:r>
              <a:rPr lang="en-US" sz="900" dirty="0" err="1">
                <a:solidFill>
                  <a:schemeClr val="accent2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blue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.colors.local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: IP1, IP2, IP4</a:t>
            </a:r>
          </a:p>
          <a:p>
            <a:r>
              <a:rPr lang="en-US" sz="900" dirty="0" err="1">
                <a:solidFill>
                  <a:schemeClr val="accent4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green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.colors.local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: IP3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48BA25-5640-4E22-BBC0-F7281DDA5CDE}"/>
              </a:ext>
            </a:extLst>
          </p:cNvPr>
          <p:cNvGrpSpPr/>
          <p:nvPr/>
        </p:nvGrpSpPr>
        <p:grpSpPr>
          <a:xfrm>
            <a:off x="471663" y="3949050"/>
            <a:ext cx="2767497" cy="539526"/>
            <a:chOff x="421701" y="3949050"/>
            <a:chExt cx="2767497" cy="5395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4B20E2-DFE3-48D6-AB4E-8560EC7F6C4E}"/>
                </a:ext>
              </a:extLst>
            </p:cNvPr>
            <p:cNvSpPr/>
            <p:nvPr/>
          </p:nvSpPr>
          <p:spPr>
            <a:xfrm>
              <a:off x="421701" y="4071852"/>
              <a:ext cx="882146" cy="4167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Cluster: Colors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D834DF-25CF-45B8-A353-F0CD6E0FFD76}"/>
                </a:ext>
              </a:extLst>
            </p:cNvPr>
            <p:cNvGrpSpPr/>
            <p:nvPr/>
          </p:nvGrpSpPr>
          <p:grpSpPr>
            <a:xfrm>
              <a:off x="1364377" y="3949050"/>
              <a:ext cx="1824821" cy="539526"/>
              <a:chOff x="1364377" y="3949050"/>
              <a:chExt cx="1824821" cy="5395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03EC48C-12C4-493F-85B9-16E141707421}"/>
                  </a:ext>
                </a:extLst>
              </p:cNvPr>
              <p:cNvSpPr/>
              <p:nvPr/>
            </p:nvSpPr>
            <p:spPr>
              <a:xfrm>
                <a:off x="1364377" y="3949050"/>
                <a:ext cx="882146" cy="53952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Service: </a:t>
                </a:r>
                <a:r>
                  <a:rPr lang="en-US" sz="700" dirty="0">
                    <a:solidFill>
                      <a:schemeClr val="accent2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Blue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 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Task </a:t>
                </a:r>
                <a:r>
                  <a:rPr lang="en-US" sz="700" dirty="0" err="1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Defn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: </a:t>
                </a:r>
                <a:r>
                  <a:rPr lang="en-US" sz="700" dirty="0">
                    <a:solidFill>
                      <a:schemeClr val="accent2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Blue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# of tasks: 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76C126-8A3F-418B-BA13-39F5DF97FE04}"/>
                  </a:ext>
                </a:extLst>
              </p:cNvPr>
              <p:cNvSpPr/>
              <p:nvPr/>
            </p:nvSpPr>
            <p:spPr>
              <a:xfrm>
                <a:off x="2307052" y="3949050"/>
                <a:ext cx="882146" cy="53952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Service: </a:t>
                </a:r>
                <a:r>
                  <a:rPr lang="en-US" sz="700" dirty="0">
                    <a:solidFill>
                      <a:schemeClr val="accent4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Green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Task </a:t>
                </a:r>
                <a:r>
                  <a:rPr lang="en-US" sz="700" dirty="0" err="1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Defn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: </a:t>
                </a:r>
                <a:r>
                  <a:rPr lang="en-US" sz="700" dirty="0">
                    <a:solidFill>
                      <a:schemeClr val="accent4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Green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# of tasks: 1</a:t>
                </a:r>
              </a:p>
            </p:txBody>
          </p:sp>
        </p:grp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ADACF0-7E32-428B-BABE-791F7B825901}"/>
              </a:ext>
            </a:extLst>
          </p:cNvPr>
          <p:cNvSpPr/>
          <p:nvPr/>
        </p:nvSpPr>
        <p:spPr>
          <a:xfrm>
            <a:off x="3561347" y="3651250"/>
            <a:ext cx="1582153" cy="4379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Namespace: </a:t>
            </a:r>
            <a:r>
              <a:rPr lang="en-US" sz="700" dirty="0" err="1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colors.local</a:t>
            </a:r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DF15EA-2AD8-4F5D-A1BE-65D5CE51FEB9}"/>
              </a:ext>
            </a:extLst>
          </p:cNvPr>
          <p:cNvSpPr/>
          <p:nvPr/>
        </p:nvSpPr>
        <p:spPr>
          <a:xfrm>
            <a:off x="3561346" y="4136620"/>
            <a:ext cx="770568" cy="346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 </a:t>
            </a:r>
            <a:b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700" dirty="0">
                <a:solidFill>
                  <a:schemeClr val="accent2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Blue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76EE09D-7C55-4154-AC28-D203C13087BE}"/>
              </a:ext>
            </a:extLst>
          </p:cNvPr>
          <p:cNvSpPr/>
          <p:nvPr/>
        </p:nvSpPr>
        <p:spPr>
          <a:xfrm>
            <a:off x="4372932" y="4136620"/>
            <a:ext cx="770568" cy="346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 </a:t>
            </a:r>
            <a:r>
              <a:rPr lang="en-US" sz="7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6CE648-5CE6-4FC6-969C-5961B396A609}"/>
              </a:ext>
            </a:extLst>
          </p:cNvPr>
          <p:cNvSpPr/>
          <p:nvPr/>
        </p:nvSpPr>
        <p:spPr>
          <a:xfrm>
            <a:off x="3612148" y="3861279"/>
            <a:ext cx="1480552" cy="1839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Hosted Zone: </a:t>
            </a:r>
            <a:r>
              <a:rPr lang="en-US" sz="7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colors.local</a:t>
            </a:r>
            <a:endParaRPr lang="en-US" sz="700" dirty="0">
              <a:solidFill>
                <a:schemeClr val="tx1"/>
              </a:solidFill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C757A-890F-4B80-8684-D26FB642908D}"/>
              </a:ext>
            </a:extLst>
          </p:cNvPr>
          <p:cNvSpPr/>
          <p:nvPr/>
        </p:nvSpPr>
        <p:spPr>
          <a:xfrm>
            <a:off x="3433425" y="3585412"/>
            <a:ext cx="2696179" cy="9532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67EDA-5461-4A19-89DF-FD57BB9A3784}"/>
              </a:ext>
            </a:extLst>
          </p:cNvPr>
          <p:cNvSpPr txBox="1"/>
          <p:nvPr/>
        </p:nvSpPr>
        <p:spPr>
          <a:xfrm>
            <a:off x="5109381" y="3831206"/>
            <a:ext cx="1020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Route 53 </a:t>
            </a:r>
          </a:p>
          <a:p>
            <a:pPr algn="r"/>
            <a:r>
              <a:rPr lang="en-US" sz="105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Control Plane</a:t>
            </a:r>
          </a:p>
        </p:txBody>
      </p:sp>
      <p:pic>
        <p:nvPicPr>
          <p:cNvPr id="32" name="Picture 31" descr="Route-53-Hosted-Zone.png">
            <a:extLst>
              <a:ext uri="{FF2B5EF4-FFF2-40B4-BE49-F238E27FC236}">
                <a16:creationId xmlns:a16="http://schemas.microsoft.com/office/drawing/2014/main" id="{49F31496-13B9-44F4-9F6F-3B539A1DF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14" y="4229507"/>
            <a:ext cx="278380" cy="278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42926BF-FD6F-456A-AC80-C975FF239E86}"/>
              </a:ext>
            </a:extLst>
          </p:cNvPr>
          <p:cNvSpPr/>
          <p:nvPr/>
        </p:nvSpPr>
        <p:spPr>
          <a:xfrm>
            <a:off x="487601" y="2124076"/>
            <a:ext cx="3040346" cy="119915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BD3C4A-EB53-4209-8EF4-A0AA970FD56F}"/>
              </a:ext>
            </a:extLst>
          </p:cNvPr>
          <p:cNvSpPr/>
          <p:nvPr/>
        </p:nvSpPr>
        <p:spPr>
          <a:xfrm>
            <a:off x="3596698" y="2124075"/>
            <a:ext cx="2019357" cy="119915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4419C2F-A5F5-4FF7-A4CC-D87802FD024D}"/>
              </a:ext>
            </a:extLst>
          </p:cNvPr>
          <p:cNvGrpSpPr/>
          <p:nvPr/>
        </p:nvGrpSpPr>
        <p:grpSpPr>
          <a:xfrm>
            <a:off x="542925" y="2273528"/>
            <a:ext cx="979318" cy="1004707"/>
            <a:chOff x="542925" y="2161437"/>
            <a:chExt cx="979318" cy="100470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D5F278-A717-4EE9-9ED0-6E439B89B826}"/>
                </a:ext>
              </a:extLst>
            </p:cNvPr>
            <p:cNvSpPr/>
            <p:nvPr/>
          </p:nvSpPr>
          <p:spPr>
            <a:xfrm>
              <a:off x="542925" y="2166019"/>
              <a:ext cx="979318" cy="10001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CF168C1-9E0B-4C87-864B-58CF77A2BA6C}"/>
                </a:ext>
              </a:extLst>
            </p:cNvPr>
            <p:cNvGrpSpPr/>
            <p:nvPr/>
          </p:nvGrpSpPr>
          <p:grpSpPr>
            <a:xfrm>
              <a:off x="597463" y="2161437"/>
              <a:ext cx="872423" cy="948659"/>
              <a:chOff x="597463" y="2161437"/>
              <a:chExt cx="872423" cy="94865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1112B9-795A-481C-A3B1-38382ED17D2B}"/>
                  </a:ext>
                </a:extLst>
              </p:cNvPr>
              <p:cNvSpPr txBox="1"/>
              <p:nvPr/>
            </p:nvSpPr>
            <p:spPr>
              <a:xfrm>
                <a:off x="599643" y="2161437"/>
                <a:ext cx="87024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</a:rPr>
                  <a:t>IP 3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A74F8A3-2525-4916-B46F-CABF6750BD9A}"/>
                  </a:ext>
                </a:extLst>
              </p:cNvPr>
              <p:cNvSpPr/>
              <p:nvPr/>
            </p:nvSpPr>
            <p:spPr>
              <a:xfrm>
                <a:off x="597463" y="2870616"/>
                <a:ext cx="420515" cy="23948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Docker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4AB8CA-3DC7-407F-A612-32E4AF8D1169}"/>
                  </a:ext>
                </a:extLst>
              </p:cNvPr>
              <p:cNvSpPr/>
              <p:nvPr/>
            </p:nvSpPr>
            <p:spPr>
              <a:xfrm>
                <a:off x="1057835" y="2870615"/>
                <a:ext cx="409872" cy="23948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ECS Agent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A8FBF96-BC84-44CD-B3AD-CADE6ED13CB3}"/>
                  </a:ext>
                </a:extLst>
              </p:cNvPr>
              <p:cNvGrpSpPr/>
              <p:nvPr/>
            </p:nvGrpSpPr>
            <p:grpSpPr>
              <a:xfrm>
                <a:off x="597463" y="2371695"/>
                <a:ext cx="870243" cy="456978"/>
                <a:chOff x="597463" y="2371695"/>
                <a:chExt cx="870243" cy="45697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1C83314-C976-4ECC-A5EC-E99A66023691}"/>
                    </a:ext>
                  </a:extLst>
                </p:cNvPr>
                <p:cNvSpPr/>
                <p:nvPr/>
              </p:nvSpPr>
              <p:spPr>
                <a:xfrm>
                  <a:off x="597463" y="2397878"/>
                  <a:ext cx="870243" cy="43079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03992C0-4CAD-4A6D-9CFF-59717E0721DB}"/>
                    </a:ext>
                  </a:extLst>
                </p:cNvPr>
                <p:cNvSpPr txBox="1"/>
                <p:nvPr/>
              </p:nvSpPr>
              <p:spPr>
                <a:xfrm>
                  <a:off x="694043" y="2371695"/>
                  <a:ext cx="677083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4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Task Green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6B415D7-3250-485C-A4BD-3574135F2D4B}"/>
                    </a:ext>
                  </a:extLst>
                </p:cNvPr>
                <p:cNvGrpSpPr/>
                <p:nvPr/>
              </p:nvGrpSpPr>
              <p:grpSpPr>
                <a:xfrm>
                  <a:off x="711624" y="2518047"/>
                  <a:ext cx="672682" cy="274417"/>
                  <a:chOff x="681318" y="2545248"/>
                  <a:chExt cx="511680" cy="208737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E37A46B7-B66E-4AF3-8103-88DAD1A066BB}"/>
                      </a:ext>
                    </a:extLst>
                  </p:cNvPr>
                  <p:cNvSpPr/>
                  <p:nvPr/>
                </p:nvSpPr>
                <p:spPr>
                  <a:xfrm>
                    <a:off x="720857" y="2578174"/>
                    <a:ext cx="472141" cy="175811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B24C2C9E-1B0B-4627-859A-CF70F7A57285}"/>
                      </a:ext>
                    </a:extLst>
                  </p:cNvPr>
                  <p:cNvSpPr/>
                  <p:nvPr/>
                </p:nvSpPr>
                <p:spPr>
                  <a:xfrm>
                    <a:off x="681318" y="2545248"/>
                    <a:ext cx="472141" cy="175811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accent4"/>
                        </a:solidFill>
                        <a:latin typeface="Amazon Ember Heavy" panose="020B0803020204020204" pitchFamily="34" charset="0"/>
                        <a:ea typeface="Amazon Ember Heavy" panose="020B0803020204020204" pitchFamily="34" charset="0"/>
                        <a:cs typeface="Amazon Ember Heavy" panose="020B0803020204020204" pitchFamily="34" charset="0"/>
                      </a:rPr>
                      <a:t>Container</a:t>
                    </a:r>
                  </a:p>
                </p:txBody>
              </p:sp>
            </p:grpSp>
          </p:grp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1476AFE-7E8E-4172-91B0-85E835375E8E}"/>
              </a:ext>
            </a:extLst>
          </p:cNvPr>
          <p:cNvSpPr/>
          <p:nvPr/>
        </p:nvSpPr>
        <p:spPr>
          <a:xfrm>
            <a:off x="1562100" y="2278110"/>
            <a:ext cx="1904431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4FD7292-7DAE-4F64-9C36-DDC0132F67E2}"/>
              </a:ext>
            </a:extLst>
          </p:cNvPr>
          <p:cNvGrpSpPr/>
          <p:nvPr/>
        </p:nvGrpSpPr>
        <p:grpSpPr>
          <a:xfrm>
            <a:off x="1622300" y="2273528"/>
            <a:ext cx="1780344" cy="948659"/>
            <a:chOff x="1622300" y="2273528"/>
            <a:chExt cx="1780344" cy="94865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638A5F4-D961-433D-A344-76FBEF5D45D0}"/>
                </a:ext>
              </a:extLst>
            </p:cNvPr>
            <p:cNvSpPr/>
            <p:nvPr/>
          </p:nvSpPr>
          <p:spPr>
            <a:xfrm>
              <a:off x="1622300" y="2982707"/>
              <a:ext cx="870243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Docker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1A28FDE-1046-4D1F-8005-52DE7E05F516}"/>
                </a:ext>
              </a:extLst>
            </p:cNvPr>
            <p:cNvSpPr/>
            <p:nvPr/>
          </p:nvSpPr>
          <p:spPr>
            <a:xfrm>
              <a:off x="2532400" y="2982706"/>
              <a:ext cx="870244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ECS Agent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06B5C03-05F9-4C1E-8DB4-8F4622BDD0A6}"/>
                </a:ext>
              </a:extLst>
            </p:cNvPr>
            <p:cNvGrpSpPr/>
            <p:nvPr/>
          </p:nvGrpSpPr>
          <p:grpSpPr>
            <a:xfrm>
              <a:off x="1622300" y="2483786"/>
              <a:ext cx="870243" cy="456978"/>
              <a:chOff x="1622300" y="2371695"/>
              <a:chExt cx="870243" cy="45697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E425B85-294D-4AFB-9599-CA459FBD7BC7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F2EF9D2-A3C1-4695-849B-9DE8EC235401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8DCF796-2179-481E-BB19-8A4002CB36DE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F46EC7B-09F6-491C-9444-9BBFDDBCF5E8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D2D4E13-C066-443B-A69A-949BBB82B79A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C42FFC7-A5DA-4838-B5A7-97F22EF5725F}"/>
                </a:ext>
              </a:extLst>
            </p:cNvPr>
            <p:cNvSpPr txBox="1"/>
            <p:nvPr/>
          </p:nvSpPr>
          <p:spPr>
            <a:xfrm>
              <a:off x="17082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1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4809410-473C-4C86-954D-B90DDFEBF37B}"/>
                </a:ext>
              </a:extLst>
            </p:cNvPr>
            <p:cNvGrpSpPr/>
            <p:nvPr/>
          </p:nvGrpSpPr>
          <p:grpSpPr>
            <a:xfrm>
              <a:off x="2532400" y="2483786"/>
              <a:ext cx="870243" cy="456978"/>
              <a:chOff x="1622300" y="2371695"/>
              <a:chExt cx="870243" cy="45697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82894D5-2499-4A27-A581-0F787B74C99A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D22AFA0-B1CF-4E21-8661-8117DF4CFBE8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D90CE69-344B-41AD-845F-3DC1CBEF3C51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2061E41-9B5D-425E-8D7F-9BB1141A4486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47CB411-7161-4C77-9F1F-6C47221EC40E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56083C-0C77-4604-8DE0-8B64A83009BF}"/>
                </a:ext>
              </a:extLst>
            </p:cNvPr>
            <p:cNvSpPr txBox="1"/>
            <p:nvPr/>
          </p:nvSpPr>
          <p:spPr>
            <a:xfrm>
              <a:off x="26183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2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C0432252-CDAA-4264-860C-A13C5C23B5AD}"/>
              </a:ext>
            </a:extLst>
          </p:cNvPr>
          <p:cNvSpPr/>
          <p:nvPr/>
        </p:nvSpPr>
        <p:spPr>
          <a:xfrm>
            <a:off x="3658169" y="2278110"/>
            <a:ext cx="1896499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B2138C-E382-4F19-B501-56136073549E}"/>
              </a:ext>
            </a:extLst>
          </p:cNvPr>
          <p:cNvSpPr txBox="1"/>
          <p:nvPr/>
        </p:nvSpPr>
        <p:spPr>
          <a:xfrm>
            <a:off x="471529" y="2088932"/>
            <a:ext cx="514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AZ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140DF9-E78F-4449-A461-45BB1A6DDFCD}"/>
              </a:ext>
            </a:extLst>
          </p:cNvPr>
          <p:cNvSpPr txBox="1"/>
          <p:nvPr/>
        </p:nvSpPr>
        <p:spPr>
          <a:xfrm>
            <a:off x="3567860" y="2089492"/>
            <a:ext cx="514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AZ 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905696E-E4E6-4344-BEF6-69D726ACDFC6}"/>
              </a:ext>
            </a:extLst>
          </p:cNvPr>
          <p:cNvSpPr/>
          <p:nvPr/>
        </p:nvSpPr>
        <p:spPr>
          <a:xfrm>
            <a:off x="3713314" y="2964660"/>
            <a:ext cx="870243" cy="239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Docker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7680CEC-8D38-47D6-AB0F-8A6E04ACABB1}"/>
              </a:ext>
            </a:extLst>
          </p:cNvPr>
          <p:cNvSpPr/>
          <p:nvPr/>
        </p:nvSpPr>
        <p:spPr>
          <a:xfrm>
            <a:off x="4623414" y="2964659"/>
            <a:ext cx="870244" cy="239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Agent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919A37-53A1-4AD3-B677-78230DEA687D}"/>
              </a:ext>
            </a:extLst>
          </p:cNvPr>
          <p:cNvGrpSpPr/>
          <p:nvPr/>
        </p:nvGrpSpPr>
        <p:grpSpPr>
          <a:xfrm>
            <a:off x="4171297" y="2247724"/>
            <a:ext cx="870243" cy="667236"/>
            <a:chOff x="4623414" y="2255481"/>
            <a:chExt cx="870243" cy="66723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32EE05-0655-4D41-B544-0C5CA3F43013}"/>
                </a:ext>
              </a:extLst>
            </p:cNvPr>
            <p:cNvGrpSpPr/>
            <p:nvPr/>
          </p:nvGrpSpPr>
          <p:grpSpPr>
            <a:xfrm>
              <a:off x="4623414" y="2465739"/>
              <a:ext cx="870243" cy="456978"/>
              <a:chOff x="1622300" y="2371695"/>
              <a:chExt cx="870243" cy="45697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F69B654-B374-43E9-9E92-1B88839601C3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F7E6A7-3011-44FA-8BAA-C27191E07980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D2E4020-6F47-4835-AE0E-04AB41409DCA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C12B95D-2187-4451-904C-42D3A1018E2A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1C1417B-737A-4C66-8837-5EDB1B27D8A6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79D6EFD-AF9F-4436-AB0B-858D5E3FF51F}"/>
                </a:ext>
              </a:extLst>
            </p:cNvPr>
            <p:cNvSpPr txBox="1"/>
            <p:nvPr/>
          </p:nvSpPr>
          <p:spPr>
            <a:xfrm>
              <a:off x="4709383" y="2255481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4</a:t>
              </a:r>
            </a:p>
          </p:txBody>
        </p:sp>
      </p:grpSp>
      <p:pic>
        <p:nvPicPr>
          <p:cNvPr id="108" name="Content Placeholder 55">
            <a:extLst>
              <a:ext uri="{FF2B5EF4-FFF2-40B4-BE49-F238E27FC236}">
                <a16:creationId xmlns:a16="http://schemas.microsoft.com/office/drawing/2014/main" id="{8B471781-0864-4C40-A4B6-30B8B2B4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05" y="2124075"/>
            <a:ext cx="270690" cy="247652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C453152-E2FA-4137-A898-A64A364F4E98}"/>
              </a:ext>
            </a:extLst>
          </p:cNvPr>
          <p:cNvGrpSpPr/>
          <p:nvPr/>
        </p:nvGrpSpPr>
        <p:grpSpPr>
          <a:xfrm flipH="1">
            <a:off x="5911023" y="1294112"/>
            <a:ext cx="443902" cy="445574"/>
            <a:chOff x="4792025" y="1908316"/>
            <a:chExt cx="1031489" cy="1035372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837A30-46C4-4ED3-ABA9-8C428524B90B}"/>
                </a:ext>
              </a:extLst>
            </p:cNvPr>
            <p:cNvSpPr/>
            <p:nvPr/>
          </p:nvSpPr>
          <p:spPr>
            <a:xfrm>
              <a:off x="4969462" y="2071855"/>
              <a:ext cx="676614" cy="676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01EDB21-9169-4A4F-AF52-AC7440A9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4444" y1="47111" x2="44444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2025" y="1908316"/>
              <a:ext cx="1031489" cy="1035372"/>
            </a:xfrm>
            <a:prstGeom prst="rect">
              <a:avLst/>
            </a:prstGeom>
          </p:spPr>
        </p:pic>
      </p:grp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7924AE2-360F-4AC5-AB04-3555C732D7B2}"/>
              </a:ext>
            </a:extLst>
          </p:cNvPr>
          <p:cNvCxnSpPr>
            <a:cxnSpLocks/>
            <a:stCxn id="23" idx="0"/>
            <a:endCxn id="10" idx="1"/>
          </p:cNvCxnSpPr>
          <p:nvPr/>
        </p:nvCxnSpPr>
        <p:spPr>
          <a:xfrm rot="16200000" flipV="1">
            <a:off x="1410787" y="709612"/>
            <a:ext cx="1956969" cy="3926307"/>
          </a:xfrm>
          <a:prstGeom prst="bentConnector4">
            <a:avLst>
              <a:gd name="adj1" fmla="val 7104"/>
              <a:gd name="adj2" fmla="val 105822"/>
            </a:avLst>
          </a:prstGeom>
          <a:ln>
            <a:solidFill>
              <a:schemeClr val="accent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B5A4FB9-1671-4D46-B2A5-8C3126B0ED63}"/>
              </a:ext>
            </a:extLst>
          </p:cNvPr>
          <p:cNvSpPr txBox="1"/>
          <p:nvPr/>
        </p:nvSpPr>
        <p:spPr>
          <a:xfrm>
            <a:off x="291599" y="3585412"/>
            <a:ext cx="1333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Control Plane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BBEE92E-3D5F-4CD2-B9F7-69425DA8F171}"/>
              </a:ext>
            </a:extLst>
          </p:cNvPr>
          <p:cNvSpPr txBox="1"/>
          <p:nvPr/>
        </p:nvSpPr>
        <p:spPr>
          <a:xfrm>
            <a:off x="1573778" y="3637352"/>
            <a:ext cx="1509089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Service Scheduler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F2C28E9-15B2-41AC-96CD-6DCF3076A583}"/>
              </a:ext>
            </a:extLst>
          </p:cNvPr>
          <p:cNvCxnSpPr>
            <a:cxnSpLocks/>
            <a:stCxn id="43" idx="2"/>
            <a:endCxn id="122" idx="0"/>
          </p:cNvCxnSpPr>
          <p:nvPr/>
        </p:nvCxnSpPr>
        <p:spPr>
          <a:xfrm rot="16200000" flipH="1">
            <a:off x="1332160" y="2641189"/>
            <a:ext cx="696588" cy="1295738"/>
          </a:xfrm>
          <a:prstGeom prst="bentConnector3">
            <a:avLst>
              <a:gd name="adj1" fmla="val 67502"/>
            </a:avLst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57AE1E09-7FFA-42DA-A9BD-1BBF2AC76ECA}"/>
              </a:ext>
            </a:extLst>
          </p:cNvPr>
          <p:cNvCxnSpPr>
            <a:cxnSpLocks/>
            <a:stCxn id="57" idx="1"/>
            <a:endCxn id="122" idx="0"/>
          </p:cNvCxnSpPr>
          <p:nvPr/>
        </p:nvCxnSpPr>
        <p:spPr>
          <a:xfrm rot="10800000" flipH="1" flipV="1">
            <a:off x="1622299" y="2725366"/>
            <a:ext cx="706023" cy="911985"/>
          </a:xfrm>
          <a:prstGeom prst="bentConnector4">
            <a:avLst>
              <a:gd name="adj1" fmla="val -12643"/>
              <a:gd name="adj2" fmla="val 75178"/>
            </a:avLst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5470C755-319A-444A-9EA0-2766F13FD2BB}"/>
              </a:ext>
            </a:extLst>
          </p:cNvPr>
          <p:cNvCxnSpPr>
            <a:cxnSpLocks/>
            <a:stCxn id="70" idx="3"/>
            <a:endCxn id="122" idx="0"/>
          </p:cNvCxnSpPr>
          <p:nvPr/>
        </p:nvCxnSpPr>
        <p:spPr>
          <a:xfrm flipH="1">
            <a:off x="2328323" y="2725367"/>
            <a:ext cx="1074320" cy="911985"/>
          </a:xfrm>
          <a:prstGeom prst="bentConnector4">
            <a:avLst>
              <a:gd name="adj1" fmla="val -14794"/>
              <a:gd name="adj2" fmla="val 75178"/>
            </a:avLst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A2A913DE-94E1-4A72-A813-EC184A08A87C}"/>
              </a:ext>
            </a:extLst>
          </p:cNvPr>
          <p:cNvCxnSpPr>
            <a:cxnSpLocks/>
            <a:stCxn id="97" idx="2"/>
            <a:endCxn id="122" idx="0"/>
          </p:cNvCxnSpPr>
          <p:nvPr/>
        </p:nvCxnSpPr>
        <p:spPr>
          <a:xfrm rot="5400000">
            <a:off x="3106175" y="2137108"/>
            <a:ext cx="722392" cy="2278096"/>
          </a:xfrm>
          <a:prstGeom prst="bentConnector3">
            <a:avLst>
              <a:gd name="adj1" fmla="val 69288"/>
            </a:avLst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56CF8C3C-7110-498C-9656-2E7ECFE587E0}"/>
              </a:ext>
            </a:extLst>
          </p:cNvPr>
          <p:cNvCxnSpPr>
            <a:stCxn id="24" idx="1"/>
            <a:endCxn id="122" idx="3"/>
          </p:cNvCxnSpPr>
          <p:nvPr/>
        </p:nvCxnSpPr>
        <p:spPr>
          <a:xfrm rot="10800000">
            <a:off x="3082868" y="3768158"/>
            <a:ext cx="478479" cy="541843"/>
          </a:xfrm>
          <a:prstGeom prst="bentConnector3">
            <a:avLst>
              <a:gd name="adj1" fmla="val 37260"/>
            </a:avLst>
          </a:prstGeom>
          <a:ln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4EB5154-6F64-4FCD-906B-ED8B585A7D97}"/>
              </a:ext>
            </a:extLst>
          </p:cNvPr>
          <p:cNvSpPr/>
          <p:nvPr/>
        </p:nvSpPr>
        <p:spPr>
          <a:xfrm>
            <a:off x="6330402" y="3797133"/>
            <a:ext cx="2470978" cy="75581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Route 53 Internal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Distribute ECS Task endpoints to DNS servers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47304AE-F50E-4C7B-9863-C83F3A40BFF7}"/>
              </a:ext>
            </a:extLst>
          </p:cNvPr>
          <p:cNvSpPr/>
          <p:nvPr/>
        </p:nvSpPr>
        <p:spPr>
          <a:xfrm>
            <a:off x="6330402" y="2972580"/>
            <a:ext cx="2470978" cy="75581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-&gt; Route 53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Register it with R53 Service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E5FB7A-0568-49D0-95A0-26DC0AF0BC8B}"/>
              </a:ext>
            </a:extLst>
          </p:cNvPr>
          <p:cNvSpPr/>
          <p:nvPr/>
        </p:nvSpPr>
        <p:spPr>
          <a:xfrm>
            <a:off x="6330402" y="2148027"/>
            <a:ext cx="2470978" cy="75581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Internal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Start Task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Get Task ENI (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awsvpc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 mode)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CAEAFE3-4F50-4FBB-ABEC-820358F1B99C}"/>
              </a:ext>
            </a:extLst>
          </p:cNvPr>
          <p:cNvSpPr/>
          <p:nvPr/>
        </p:nvSpPr>
        <p:spPr>
          <a:xfrm>
            <a:off x="6330402" y="1323474"/>
            <a:ext cx="2470978" cy="75581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-&gt; Route 53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Create Namespace (one per cluster)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Create R53 Service (one per </a:t>
            </a:r>
            <a:b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Service)</a:t>
            </a:r>
          </a:p>
        </p:txBody>
      </p:sp>
    </p:spTree>
    <p:extLst>
      <p:ext uri="{BB962C8B-B14F-4D97-AF65-F5344CB8AC3E}">
        <p14:creationId xmlns:p14="http://schemas.microsoft.com/office/powerpoint/2010/main" val="1691523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6159BD-BFEC-48EC-A47A-62E660131136}"/>
              </a:ext>
            </a:extLst>
          </p:cNvPr>
          <p:cNvSpPr/>
          <p:nvPr/>
        </p:nvSpPr>
        <p:spPr>
          <a:xfrm>
            <a:off x="426117" y="2065086"/>
            <a:ext cx="5456068" cy="13067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90D570-2663-49F7-BC78-CDED42BD3350}"/>
              </a:ext>
            </a:extLst>
          </p:cNvPr>
          <p:cNvSpPr/>
          <p:nvPr/>
        </p:nvSpPr>
        <p:spPr>
          <a:xfrm>
            <a:off x="5643589" y="2483786"/>
            <a:ext cx="491320" cy="377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</a:t>
            </a:r>
            <a:r>
              <a:rPr lang="en-US" sz="7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 </a:t>
            </a:r>
            <a:r>
              <a:rPr lang="en-US" sz="7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Cluster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65BF8-43BF-4A31-89A6-E7EC82F00C84}"/>
              </a:ext>
            </a:extLst>
          </p:cNvPr>
          <p:cNvSpPr/>
          <p:nvPr/>
        </p:nvSpPr>
        <p:spPr>
          <a:xfrm>
            <a:off x="352323" y="1323474"/>
            <a:ext cx="5777281" cy="21372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5781E2-B8B0-4B99-A4DE-30D8C0E248B7}"/>
              </a:ext>
            </a:extLst>
          </p:cNvPr>
          <p:cNvSpPr/>
          <p:nvPr/>
        </p:nvSpPr>
        <p:spPr>
          <a:xfrm>
            <a:off x="5936547" y="1730113"/>
            <a:ext cx="386114" cy="244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VPC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8CA4D-75C0-4E13-A36E-14164F49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can discover other services using DNS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B5154-6F64-4FCD-906B-ED8B585A7D97}"/>
              </a:ext>
            </a:extLst>
          </p:cNvPr>
          <p:cNvSpPr/>
          <p:nvPr/>
        </p:nvSpPr>
        <p:spPr>
          <a:xfrm>
            <a:off x="6330402" y="1323474"/>
            <a:ext cx="2470978" cy="321518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–&gt; R53 ongoing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Register/ Deregister Tasks into Route 53 Service based on task state and health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Updates Tasks in Route 53 Service on cluster auto scaling or service scaling</a:t>
            </a:r>
          </a:p>
          <a:p>
            <a:endParaRPr lang="en-US" sz="1200" dirty="0">
              <a:solidFill>
                <a:schemeClr val="tx1"/>
              </a:solidFill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Route 53 Ongoing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For Service query, return IP/Port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For Task Health Check details, update DNS servers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For ECS Task state changes, update DNS servers</a:t>
            </a:r>
          </a:p>
          <a:p>
            <a:endParaRPr lang="en-US" sz="1200" dirty="0">
              <a:solidFill>
                <a:schemeClr val="tx1"/>
              </a:solidFill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791EB-64EF-4E49-84E6-F6ABAED8D538}"/>
              </a:ext>
            </a:extLst>
          </p:cNvPr>
          <p:cNvSpPr/>
          <p:nvPr/>
        </p:nvSpPr>
        <p:spPr>
          <a:xfrm>
            <a:off x="342621" y="3585412"/>
            <a:ext cx="2997016" cy="9532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73A77-F056-4164-AB76-A9E084224F83}"/>
              </a:ext>
            </a:extLst>
          </p:cNvPr>
          <p:cNvSpPr/>
          <p:nvPr/>
        </p:nvSpPr>
        <p:spPr>
          <a:xfrm>
            <a:off x="426117" y="1391319"/>
            <a:ext cx="1974783" cy="6059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Private DNS: </a:t>
            </a:r>
          </a:p>
          <a:p>
            <a:r>
              <a:rPr lang="en-US" sz="900" dirty="0" err="1">
                <a:solidFill>
                  <a:schemeClr val="accent2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blue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.colors.local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: </a:t>
            </a:r>
            <a:r>
              <a:rPr lang="en-US" sz="8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IP1,IP2,IP5,IP4</a:t>
            </a:r>
          </a:p>
          <a:p>
            <a:r>
              <a:rPr lang="en-US" sz="900" dirty="0" err="1">
                <a:solidFill>
                  <a:schemeClr val="accent4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green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.colors.local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: IP3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48BA25-5640-4E22-BBC0-F7281DDA5CDE}"/>
              </a:ext>
            </a:extLst>
          </p:cNvPr>
          <p:cNvGrpSpPr/>
          <p:nvPr/>
        </p:nvGrpSpPr>
        <p:grpSpPr>
          <a:xfrm>
            <a:off x="471663" y="3949050"/>
            <a:ext cx="2767497" cy="539526"/>
            <a:chOff x="421701" y="3949050"/>
            <a:chExt cx="2767497" cy="5395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4B20E2-DFE3-48D6-AB4E-8560EC7F6C4E}"/>
                </a:ext>
              </a:extLst>
            </p:cNvPr>
            <p:cNvSpPr/>
            <p:nvPr/>
          </p:nvSpPr>
          <p:spPr>
            <a:xfrm>
              <a:off x="421701" y="4071852"/>
              <a:ext cx="882146" cy="4167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Cluster: Colors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D834DF-25CF-45B8-A353-F0CD6E0FFD76}"/>
                </a:ext>
              </a:extLst>
            </p:cNvPr>
            <p:cNvGrpSpPr/>
            <p:nvPr/>
          </p:nvGrpSpPr>
          <p:grpSpPr>
            <a:xfrm>
              <a:off x="1364377" y="3949050"/>
              <a:ext cx="1824821" cy="539526"/>
              <a:chOff x="1364377" y="3949050"/>
              <a:chExt cx="1824821" cy="5395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03EC48C-12C4-493F-85B9-16E141707421}"/>
                  </a:ext>
                </a:extLst>
              </p:cNvPr>
              <p:cNvSpPr/>
              <p:nvPr/>
            </p:nvSpPr>
            <p:spPr>
              <a:xfrm>
                <a:off x="1364377" y="3949050"/>
                <a:ext cx="882146" cy="53952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Service: </a:t>
                </a:r>
                <a:r>
                  <a:rPr lang="en-US" sz="700" dirty="0">
                    <a:solidFill>
                      <a:schemeClr val="accent2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Blue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 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Task </a:t>
                </a:r>
                <a:r>
                  <a:rPr lang="en-US" sz="700" dirty="0" err="1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Defn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: </a:t>
                </a:r>
                <a:r>
                  <a:rPr lang="en-US" sz="700" dirty="0">
                    <a:solidFill>
                      <a:schemeClr val="accent2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Blue</a:t>
                </a:r>
              </a:p>
              <a:p>
                <a:pPr algn="ctr"/>
                <a:r>
                  <a:rPr lang="en-US" sz="700" dirty="0">
                    <a:solidFill>
                      <a:schemeClr val="accent1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# of tasks: 4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76C126-8A3F-418B-BA13-39F5DF97FE04}"/>
                  </a:ext>
                </a:extLst>
              </p:cNvPr>
              <p:cNvSpPr/>
              <p:nvPr/>
            </p:nvSpPr>
            <p:spPr>
              <a:xfrm>
                <a:off x="2307052" y="3949050"/>
                <a:ext cx="882146" cy="53952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Service: </a:t>
                </a:r>
                <a:r>
                  <a:rPr lang="en-US" sz="700" dirty="0">
                    <a:solidFill>
                      <a:schemeClr val="accent4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Green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Task </a:t>
                </a:r>
                <a:r>
                  <a:rPr lang="en-US" sz="700" dirty="0" err="1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Defn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: </a:t>
                </a:r>
                <a:r>
                  <a:rPr lang="en-US" sz="700" dirty="0">
                    <a:solidFill>
                      <a:schemeClr val="accent4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Green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# of tasks: 1</a:t>
                </a:r>
              </a:p>
            </p:txBody>
          </p:sp>
        </p:grp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ADACF0-7E32-428B-BABE-791F7B825901}"/>
              </a:ext>
            </a:extLst>
          </p:cNvPr>
          <p:cNvSpPr/>
          <p:nvPr/>
        </p:nvSpPr>
        <p:spPr>
          <a:xfrm>
            <a:off x="3561347" y="3651250"/>
            <a:ext cx="1582153" cy="4379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Namespace: </a:t>
            </a:r>
            <a:r>
              <a:rPr lang="en-US" sz="700" dirty="0" err="1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colors.local</a:t>
            </a:r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DF15EA-2AD8-4F5D-A1BE-65D5CE51FEB9}"/>
              </a:ext>
            </a:extLst>
          </p:cNvPr>
          <p:cNvSpPr/>
          <p:nvPr/>
        </p:nvSpPr>
        <p:spPr>
          <a:xfrm>
            <a:off x="3561346" y="4136620"/>
            <a:ext cx="770568" cy="346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 </a:t>
            </a:r>
            <a:b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700" dirty="0">
                <a:solidFill>
                  <a:schemeClr val="accent2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Blue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76EE09D-7C55-4154-AC28-D203C13087BE}"/>
              </a:ext>
            </a:extLst>
          </p:cNvPr>
          <p:cNvSpPr/>
          <p:nvPr/>
        </p:nvSpPr>
        <p:spPr>
          <a:xfrm>
            <a:off x="4372932" y="4136620"/>
            <a:ext cx="770568" cy="346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 </a:t>
            </a:r>
            <a:r>
              <a:rPr lang="en-US" sz="7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6CE648-5CE6-4FC6-969C-5961B396A609}"/>
              </a:ext>
            </a:extLst>
          </p:cNvPr>
          <p:cNvSpPr/>
          <p:nvPr/>
        </p:nvSpPr>
        <p:spPr>
          <a:xfrm>
            <a:off x="3612148" y="3861279"/>
            <a:ext cx="1480552" cy="1839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Hosted Zone: </a:t>
            </a:r>
            <a:r>
              <a:rPr lang="en-US" sz="7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colors.local</a:t>
            </a:r>
            <a:endParaRPr lang="en-US" sz="700" dirty="0">
              <a:solidFill>
                <a:schemeClr val="tx1"/>
              </a:solidFill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C757A-890F-4B80-8684-D26FB642908D}"/>
              </a:ext>
            </a:extLst>
          </p:cNvPr>
          <p:cNvSpPr/>
          <p:nvPr/>
        </p:nvSpPr>
        <p:spPr>
          <a:xfrm>
            <a:off x="3433425" y="3585412"/>
            <a:ext cx="2696179" cy="9532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67EDA-5461-4A19-89DF-FD57BB9A3784}"/>
              </a:ext>
            </a:extLst>
          </p:cNvPr>
          <p:cNvSpPr txBox="1"/>
          <p:nvPr/>
        </p:nvSpPr>
        <p:spPr>
          <a:xfrm>
            <a:off x="5109381" y="3831206"/>
            <a:ext cx="1020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Route 53 </a:t>
            </a:r>
          </a:p>
          <a:p>
            <a:pPr algn="r"/>
            <a:r>
              <a:rPr lang="en-US" sz="105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Control Plane</a:t>
            </a:r>
          </a:p>
        </p:txBody>
      </p:sp>
      <p:pic>
        <p:nvPicPr>
          <p:cNvPr id="32" name="Picture 31" descr="Route-53-Hosted-Zone.png">
            <a:extLst>
              <a:ext uri="{FF2B5EF4-FFF2-40B4-BE49-F238E27FC236}">
                <a16:creationId xmlns:a16="http://schemas.microsoft.com/office/drawing/2014/main" id="{49F31496-13B9-44F4-9F6F-3B539A1DF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14" y="4229507"/>
            <a:ext cx="278380" cy="278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42926BF-FD6F-456A-AC80-C975FF239E86}"/>
              </a:ext>
            </a:extLst>
          </p:cNvPr>
          <p:cNvSpPr/>
          <p:nvPr/>
        </p:nvSpPr>
        <p:spPr>
          <a:xfrm>
            <a:off x="487601" y="2124076"/>
            <a:ext cx="3040346" cy="119915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BD3C4A-EB53-4209-8EF4-A0AA970FD56F}"/>
              </a:ext>
            </a:extLst>
          </p:cNvPr>
          <p:cNvSpPr/>
          <p:nvPr/>
        </p:nvSpPr>
        <p:spPr>
          <a:xfrm>
            <a:off x="3596698" y="2124075"/>
            <a:ext cx="2019357" cy="119915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4419C2F-A5F5-4FF7-A4CC-D87802FD024D}"/>
              </a:ext>
            </a:extLst>
          </p:cNvPr>
          <p:cNvGrpSpPr/>
          <p:nvPr/>
        </p:nvGrpSpPr>
        <p:grpSpPr>
          <a:xfrm>
            <a:off x="542925" y="2273528"/>
            <a:ext cx="979318" cy="1004707"/>
            <a:chOff x="542925" y="2161437"/>
            <a:chExt cx="979318" cy="100470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D5F278-A717-4EE9-9ED0-6E439B89B826}"/>
                </a:ext>
              </a:extLst>
            </p:cNvPr>
            <p:cNvSpPr/>
            <p:nvPr/>
          </p:nvSpPr>
          <p:spPr>
            <a:xfrm>
              <a:off x="542925" y="2166019"/>
              <a:ext cx="979318" cy="10001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CF168C1-9E0B-4C87-864B-58CF77A2BA6C}"/>
                </a:ext>
              </a:extLst>
            </p:cNvPr>
            <p:cNvGrpSpPr/>
            <p:nvPr/>
          </p:nvGrpSpPr>
          <p:grpSpPr>
            <a:xfrm>
              <a:off x="597463" y="2161437"/>
              <a:ext cx="872423" cy="948659"/>
              <a:chOff x="597463" y="2161437"/>
              <a:chExt cx="872423" cy="94865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1112B9-795A-481C-A3B1-38382ED17D2B}"/>
                  </a:ext>
                </a:extLst>
              </p:cNvPr>
              <p:cNvSpPr txBox="1"/>
              <p:nvPr/>
            </p:nvSpPr>
            <p:spPr>
              <a:xfrm>
                <a:off x="599643" y="2161437"/>
                <a:ext cx="87024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</a:rPr>
                  <a:t>IP 3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A74F8A3-2525-4916-B46F-CABF6750BD9A}"/>
                  </a:ext>
                </a:extLst>
              </p:cNvPr>
              <p:cNvSpPr/>
              <p:nvPr/>
            </p:nvSpPr>
            <p:spPr>
              <a:xfrm>
                <a:off x="597463" y="2870616"/>
                <a:ext cx="420515" cy="23948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Docker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4AB8CA-3DC7-407F-A612-32E4AF8D1169}"/>
                  </a:ext>
                </a:extLst>
              </p:cNvPr>
              <p:cNvSpPr/>
              <p:nvPr/>
            </p:nvSpPr>
            <p:spPr>
              <a:xfrm>
                <a:off x="1057835" y="2870615"/>
                <a:ext cx="409872" cy="23948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ECS Agent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A8FBF96-BC84-44CD-B3AD-CADE6ED13CB3}"/>
                  </a:ext>
                </a:extLst>
              </p:cNvPr>
              <p:cNvGrpSpPr/>
              <p:nvPr/>
            </p:nvGrpSpPr>
            <p:grpSpPr>
              <a:xfrm>
                <a:off x="597463" y="2371695"/>
                <a:ext cx="870243" cy="456978"/>
                <a:chOff x="597463" y="2371695"/>
                <a:chExt cx="870243" cy="45697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1C83314-C976-4ECC-A5EC-E99A66023691}"/>
                    </a:ext>
                  </a:extLst>
                </p:cNvPr>
                <p:cNvSpPr/>
                <p:nvPr/>
              </p:nvSpPr>
              <p:spPr>
                <a:xfrm>
                  <a:off x="597463" y="2397878"/>
                  <a:ext cx="870243" cy="43079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03992C0-4CAD-4A6D-9CFF-59717E0721DB}"/>
                    </a:ext>
                  </a:extLst>
                </p:cNvPr>
                <p:cNvSpPr txBox="1"/>
                <p:nvPr/>
              </p:nvSpPr>
              <p:spPr>
                <a:xfrm>
                  <a:off x="694043" y="2371695"/>
                  <a:ext cx="677083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4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Task Green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6B415D7-3250-485C-A4BD-3574135F2D4B}"/>
                    </a:ext>
                  </a:extLst>
                </p:cNvPr>
                <p:cNvGrpSpPr/>
                <p:nvPr/>
              </p:nvGrpSpPr>
              <p:grpSpPr>
                <a:xfrm>
                  <a:off x="711624" y="2518047"/>
                  <a:ext cx="672682" cy="274417"/>
                  <a:chOff x="681318" y="2545248"/>
                  <a:chExt cx="511680" cy="208737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E37A46B7-B66E-4AF3-8103-88DAD1A066BB}"/>
                      </a:ext>
                    </a:extLst>
                  </p:cNvPr>
                  <p:cNvSpPr/>
                  <p:nvPr/>
                </p:nvSpPr>
                <p:spPr>
                  <a:xfrm>
                    <a:off x="720857" y="2578174"/>
                    <a:ext cx="472141" cy="175811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B24C2C9E-1B0B-4627-859A-CF70F7A57285}"/>
                      </a:ext>
                    </a:extLst>
                  </p:cNvPr>
                  <p:cNvSpPr/>
                  <p:nvPr/>
                </p:nvSpPr>
                <p:spPr>
                  <a:xfrm>
                    <a:off x="681318" y="2545248"/>
                    <a:ext cx="472141" cy="175811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accent4"/>
                        </a:solidFill>
                        <a:latin typeface="Amazon Ember Heavy" panose="020B0803020204020204" pitchFamily="34" charset="0"/>
                        <a:ea typeface="Amazon Ember Heavy" panose="020B0803020204020204" pitchFamily="34" charset="0"/>
                        <a:cs typeface="Amazon Ember Heavy" panose="020B0803020204020204" pitchFamily="34" charset="0"/>
                      </a:rPr>
                      <a:t>Container</a:t>
                    </a:r>
                  </a:p>
                </p:txBody>
              </p:sp>
            </p:grpSp>
          </p:grp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1476AFE-7E8E-4172-91B0-85E835375E8E}"/>
              </a:ext>
            </a:extLst>
          </p:cNvPr>
          <p:cNvSpPr/>
          <p:nvPr/>
        </p:nvSpPr>
        <p:spPr>
          <a:xfrm>
            <a:off x="1562100" y="2278110"/>
            <a:ext cx="1904431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4FD7292-7DAE-4F64-9C36-DDC0132F67E2}"/>
              </a:ext>
            </a:extLst>
          </p:cNvPr>
          <p:cNvGrpSpPr/>
          <p:nvPr/>
        </p:nvGrpSpPr>
        <p:grpSpPr>
          <a:xfrm>
            <a:off x="1622300" y="2273528"/>
            <a:ext cx="1780344" cy="948659"/>
            <a:chOff x="1622300" y="2273528"/>
            <a:chExt cx="1780344" cy="94865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638A5F4-D961-433D-A344-76FBEF5D45D0}"/>
                </a:ext>
              </a:extLst>
            </p:cNvPr>
            <p:cNvSpPr/>
            <p:nvPr/>
          </p:nvSpPr>
          <p:spPr>
            <a:xfrm>
              <a:off x="1622300" y="2982707"/>
              <a:ext cx="870243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Docker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1A28FDE-1046-4D1F-8005-52DE7E05F516}"/>
                </a:ext>
              </a:extLst>
            </p:cNvPr>
            <p:cNvSpPr/>
            <p:nvPr/>
          </p:nvSpPr>
          <p:spPr>
            <a:xfrm>
              <a:off x="2532400" y="2982706"/>
              <a:ext cx="870244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ECS Agent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06B5C03-05F9-4C1E-8DB4-8F4622BDD0A6}"/>
                </a:ext>
              </a:extLst>
            </p:cNvPr>
            <p:cNvGrpSpPr/>
            <p:nvPr/>
          </p:nvGrpSpPr>
          <p:grpSpPr>
            <a:xfrm>
              <a:off x="1622300" y="2483786"/>
              <a:ext cx="870243" cy="456978"/>
              <a:chOff x="1622300" y="2371695"/>
              <a:chExt cx="870243" cy="45697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E425B85-294D-4AFB-9599-CA459FBD7BC7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F2EF9D2-A3C1-4695-849B-9DE8EC235401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8DCF796-2179-481E-BB19-8A4002CB36DE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F46EC7B-09F6-491C-9444-9BBFDDBCF5E8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D2D4E13-C066-443B-A69A-949BBB82B79A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C42FFC7-A5DA-4838-B5A7-97F22EF5725F}"/>
                </a:ext>
              </a:extLst>
            </p:cNvPr>
            <p:cNvSpPr txBox="1"/>
            <p:nvPr/>
          </p:nvSpPr>
          <p:spPr>
            <a:xfrm>
              <a:off x="17082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1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4809410-473C-4C86-954D-B90DDFEBF37B}"/>
                </a:ext>
              </a:extLst>
            </p:cNvPr>
            <p:cNvGrpSpPr/>
            <p:nvPr/>
          </p:nvGrpSpPr>
          <p:grpSpPr>
            <a:xfrm>
              <a:off x="2532400" y="2483786"/>
              <a:ext cx="870243" cy="456978"/>
              <a:chOff x="1622300" y="2371695"/>
              <a:chExt cx="870243" cy="45697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82894D5-2499-4A27-A581-0F787B74C99A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D22AFA0-B1CF-4E21-8661-8117DF4CFBE8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D90CE69-344B-41AD-845F-3DC1CBEF3C51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2061E41-9B5D-425E-8D7F-9BB1141A4486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47CB411-7161-4C77-9F1F-6C47221EC40E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56083C-0C77-4604-8DE0-8B64A83009BF}"/>
                </a:ext>
              </a:extLst>
            </p:cNvPr>
            <p:cNvSpPr txBox="1"/>
            <p:nvPr/>
          </p:nvSpPr>
          <p:spPr>
            <a:xfrm>
              <a:off x="26183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2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C0432252-CDAA-4264-860C-A13C5C23B5AD}"/>
              </a:ext>
            </a:extLst>
          </p:cNvPr>
          <p:cNvSpPr/>
          <p:nvPr/>
        </p:nvSpPr>
        <p:spPr>
          <a:xfrm>
            <a:off x="3658169" y="2278110"/>
            <a:ext cx="1896499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B2138C-E382-4F19-B501-56136073549E}"/>
              </a:ext>
            </a:extLst>
          </p:cNvPr>
          <p:cNvSpPr txBox="1"/>
          <p:nvPr/>
        </p:nvSpPr>
        <p:spPr>
          <a:xfrm>
            <a:off x="471529" y="2088932"/>
            <a:ext cx="514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AZ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140DF9-E78F-4449-A461-45BB1A6DDFCD}"/>
              </a:ext>
            </a:extLst>
          </p:cNvPr>
          <p:cNvSpPr txBox="1"/>
          <p:nvPr/>
        </p:nvSpPr>
        <p:spPr>
          <a:xfrm>
            <a:off x="3567860" y="2089492"/>
            <a:ext cx="514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AZ 2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71D99CC-D2C8-4976-B8E1-FC69986A34AF}"/>
              </a:ext>
            </a:extLst>
          </p:cNvPr>
          <p:cNvGrpSpPr/>
          <p:nvPr/>
        </p:nvGrpSpPr>
        <p:grpSpPr>
          <a:xfrm>
            <a:off x="3713314" y="2255481"/>
            <a:ext cx="1780344" cy="948659"/>
            <a:chOff x="1622300" y="2273528"/>
            <a:chExt cx="1780344" cy="94865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905696E-E4E6-4344-BEF6-69D726ACDFC6}"/>
                </a:ext>
              </a:extLst>
            </p:cNvPr>
            <p:cNvSpPr/>
            <p:nvPr/>
          </p:nvSpPr>
          <p:spPr>
            <a:xfrm>
              <a:off x="1622300" y="2982707"/>
              <a:ext cx="870243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Docker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7680CEC-8D38-47D6-AB0F-8A6E04ACABB1}"/>
                </a:ext>
              </a:extLst>
            </p:cNvPr>
            <p:cNvSpPr/>
            <p:nvPr/>
          </p:nvSpPr>
          <p:spPr>
            <a:xfrm>
              <a:off x="2532400" y="2982706"/>
              <a:ext cx="870244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ECS Agent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426A247-EB01-4B2B-99FD-20B554AACB64}"/>
                </a:ext>
              </a:extLst>
            </p:cNvPr>
            <p:cNvGrpSpPr/>
            <p:nvPr/>
          </p:nvGrpSpPr>
          <p:grpSpPr>
            <a:xfrm>
              <a:off x="1622300" y="2483786"/>
              <a:ext cx="870243" cy="456978"/>
              <a:chOff x="1622300" y="2371695"/>
              <a:chExt cx="870243" cy="456978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944B810-A5DC-4597-8EB7-47C9BBF00630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3FC33B3-0519-49D8-9F44-DD2EB9564426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D9CCB25-A0AC-458A-809E-62E30E9A6270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AAE71D4-B509-438F-8606-714FEF1C54DE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8C02B0F6-0C89-4406-AD30-0019C5A68C6E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47AED46-9A0C-4834-A9BB-DEB9CE2F6409}"/>
                </a:ext>
              </a:extLst>
            </p:cNvPr>
            <p:cNvSpPr txBox="1"/>
            <p:nvPr/>
          </p:nvSpPr>
          <p:spPr>
            <a:xfrm>
              <a:off x="17082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5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32EE05-0655-4D41-B544-0C5CA3F43013}"/>
                </a:ext>
              </a:extLst>
            </p:cNvPr>
            <p:cNvGrpSpPr/>
            <p:nvPr/>
          </p:nvGrpSpPr>
          <p:grpSpPr>
            <a:xfrm>
              <a:off x="2532400" y="2483786"/>
              <a:ext cx="870243" cy="456978"/>
              <a:chOff x="1622300" y="2371695"/>
              <a:chExt cx="870243" cy="45697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F69B654-B374-43E9-9E92-1B88839601C3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F7E6A7-3011-44FA-8BAA-C27191E07980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D2E4020-6F47-4835-AE0E-04AB41409DCA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C12B95D-2187-4451-904C-42D3A1018E2A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1C1417B-737A-4C66-8837-5EDB1B27D8A6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79D6EFD-AF9F-4436-AB0B-858D5E3FF51F}"/>
                </a:ext>
              </a:extLst>
            </p:cNvPr>
            <p:cNvSpPr txBox="1"/>
            <p:nvPr/>
          </p:nvSpPr>
          <p:spPr>
            <a:xfrm>
              <a:off x="26183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4</a:t>
              </a:r>
            </a:p>
          </p:txBody>
        </p:sp>
      </p:grpSp>
      <p:pic>
        <p:nvPicPr>
          <p:cNvPr id="108" name="Content Placeholder 55">
            <a:extLst>
              <a:ext uri="{FF2B5EF4-FFF2-40B4-BE49-F238E27FC236}">
                <a16:creationId xmlns:a16="http://schemas.microsoft.com/office/drawing/2014/main" id="{8B471781-0864-4C40-A4B6-30B8B2B4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05" y="2124075"/>
            <a:ext cx="270690" cy="247652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C453152-E2FA-4137-A898-A64A364F4E98}"/>
              </a:ext>
            </a:extLst>
          </p:cNvPr>
          <p:cNvGrpSpPr/>
          <p:nvPr/>
        </p:nvGrpSpPr>
        <p:grpSpPr>
          <a:xfrm flipH="1">
            <a:off x="5911023" y="1294112"/>
            <a:ext cx="443902" cy="445574"/>
            <a:chOff x="4792025" y="1908316"/>
            <a:chExt cx="1031489" cy="1035372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837A30-46C4-4ED3-ABA9-8C428524B90B}"/>
                </a:ext>
              </a:extLst>
            </p:cNvPr>
            <p:cNvSpPr/>
            <p:nvPr/>
          </p:nvSpPr>
          <p:spPr>
            <a:xfrm>
              <a:off x="4969462" y="2071855"/>
              <a:ext cx="676614" cy="676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01EDB21-9169-4A4F-AF52-AC7440A9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4444" y1="47111" x2="44444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2025" y="1908316"/>
              <a:ext cx="1031489" cy="1035372"/>
            </a:xfrm>
            <a:prstGeom prst="rect">
              <a:avLst/>
            </a:prstGeom>
          </p:spPr>
        </p:pic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DFD508EA-8E07-405F-982F-8184645F1C58}"/>
              </a:ext>
            </a:extLst>
          </p:cNvPr>
          <p:cNvSpPr txBox="1"/>
          <p:nvPr/>
        </p:nvSpPr>
        <p:spPr>
          <a:xfrm>
            <a:off x="291599" y="3585412"/>
            <a:ext cx="1333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Control Plane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7F66570-6F6F-42C7-845A-4CF148274806}"/>
              </a:ext>
            </a:extLst>
          </p:cNvPr>
          <p:cNvSpPr txBox="1"/>
          <p:nvPr/>
        </p:nvSpPr>
        <p:spPr>
          <a:xfrm>
            <a:off x="1573778" y="3637352"/>
            <a:ext cx="1509089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Service Scheduler</a:t>
            </a:r>
          </a:p>
        </p:txBody>
      </p:sp>
    </p:spTree>
    <p:extLst>
      <p:ext uri="{BB962C8B-B14F-4D97-AF65-F5344CB8AC3E}">
        <p14:creationId xmlns:p14="http://schemas.microsoft.com/office/powerpoint/2010/main" val="63674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ct val="100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What is </a:t>
            </a:r>
            <a:r>
              <a:rPr lang="en-US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S</a:t>
            </a:r>
            <a:r>
              <a:rPr lang="e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ervice Discovery? 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4294967295"/>
          </p:nvPr>
        </p:nvSpPr>
        <p:spPr>
          <a:xfrm>
            <a:off x="336788" y="1816100"/>
            <a:ext cx="4351099" cy="163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“Where is Service X?” </a:t>
            </a:r>
          </a:p>
          <a:p>
            <a:pPr marR="0" lvl="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Friendly name -&gt; IP + port</a:t>
            </a:r>
          </a:p>
          <a:p>
            <a:pPr marR="0" lvl="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E.g., app</a:t>
            </a:r>
            <a:r>
              <a:rPr lang="en" sz="16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: {10.0.4.5:8080, 10.0.4.6:8080 }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082FC5-698A-4922-A997-5A317E759FD7}"/>
              </a:ext>
            </a:extLst>
          </p:cNvPr>
          <p:cNvGrpSpPr/>
          <p:nvPr/>
        </p:nvGrpSpPr>
        <p:grpSpPr>
          <a:xfrm>
            <a:off x="5472468" y="1173069"/>
            <a:ext cx="3047418" cy="2925551"/>
            <a:chOff x="4993496" y="1187047"/>
            <a:chExt cx="3522259" cy="338140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20F1E7-95C2-434C-B111-0B1C2BF3BE72}"/>
                </a:ext>
              </a:extLst>
            </p:cNvPr>
            <p:cNvGrpSpPr/>
            <p:nvPr/>
          </p:nvGrpSpPr>
          <p:grpSpPr>
            <a:xfrm>
              <a:off x="4993496" y="1187047"/>
              <a:ext cx="1674784" cy="1566587"/>
              <a:chOff x="4383314" y="760963"/>
              <a:chExt cx="2104572" cy="196860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6C78325-3189-4E25-91F7-C5A65E9C9893}"/>
                  </a:ext>
                </a:extLst>
              </p:cNvPr>
              <p:cNvGrpSpPr/>
              <p:nvPr/>
            </p:nvGrpSpPr>
            <p:grpSpPr>
              <a:xfrm>
                <a:off x="4616275" y="925942"/>
                <a:ext cx="1638650" cy="1638650"/>
                <a:chOff x="4598788" y="923268"/>
                <a:chExt cx="1638650" cy="163865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7F9D999-99D2-4E00-96D7-6883EE9851FD}"/>
                    </a:ext>
                  </a:extLst>
                </p:cNvPr>
                <p:cNvSpPr/>
                <p:nvPr/>
              </p:nvSpPr>
              <p:spPr>
                <a:xfrm>
                  <a:off x="4598788" y="923268"/>
                  <a:ext cx="1638650" cy="163865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CC41660-06AD-4581-942D-F89971E81802}"/>
                    </a:ext>
                  </a:extLst>
                </p:cNvPr>
                <p:cNvGrpSpPr/>
                <p:nvPr/>
              </p:nvGrpSpPr>
              <p:grpSpPr>
                <a:xfrm>
                  <a:off x="4765989" y="1098080"/>
                  <a:ext cx="1304248" cy="1289027"/>
                  <a:chOff x="4765989" y="1098080"/>
                  <a:chExt cx="1304248" cy="1289027"/>
                </a:xfrm>
              </p:grpSpPr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261D3260-8313-4AF8-BE05-B023924D7095}"/>
                      </a:ext>
                    </a:extLst>
                  </p:cNvPr>
                  <p:cNvSpPr/>
                  <p:nvPr/>
                </p:nvSpPr>
                <p:spPr>
                  <a:xfrm>
                    <a:off x="4765989" y="1098080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CB0E44D5-FFE7-40DC-98A6-66C71E8C0BF1}"/>
                      </a:ext>
                    </a:extLst>
                  </p:cNvPr>
                  <p:cNvSpPr/>
                  <p:nvPr/>
                </p:nvSpPr>
                <p:spPr>
                  <a:xfrm>
                    <a:off x="4765989" y="1837156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E6EC1955-2B41-4D9C-8A07-25A86310BB51}"/>
                      </a:ext>
                    </a:extLst>
                  </p:cNvPr>
                  <p:cNvSpPr/>
                  <p:nvPr/>
                </p:nvSpPr>
                <p:spPr>
                  <a:xfrm>
                    <a:off x="5520286" y="1837156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3E5418-C1F3-47F2-880A-AD7ECBF15A45}"/>
                  </a:ext>
                </a:extLst>
              </p:cNvPr>
              <p:cNvSpPr/>
              <p:nvPr/>
            </p:nvSpPr>
            <p:spPr>
              <a:xfrm>
                <a:off x="4383314" y="760963"/>
                <a:ext cx="2104572" cy="1968609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F9DA6FF-E53E-4BAA-9D73-DC3758700763}"/>
                </a:ext>
              </a:extLst>
            </p:cNvPr>
            <p:cNvGrpSpPr/>
            <p:nvPr/>
          </p:nvGrpSpPr>
          <p:grpSpPr>
            <a:xfrm>
              <a:off x="6947346" y="1733692"/>
              <a:ext cx="1568409" cy="1017111"/>
              <a:chOff x="7361787" y="1121489"/>
              <a:chExt cx="1970899" cy="127812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84FE0B1-27BF-4D9D-9EA1-66467C6A9ABD}"/>
                  </a:ext>
                </a:extLst>
              </p:cNvPr>
              <p:cNvGrpSpPr/>
              <p:nvPr/>
            </p:nvGrpSpPr>
            <p:grpSpPr>
              <a:xfrm>
                <a:off x="7527911" y="1303608"/>
                <a:ext cx="1638650" cy="913887"/>
                <a:chOff x="6441784" y="1648030"/>
                <a:chExt cx="1638650" cy="91388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70B17EC-91D7-47D0-A7B0-2D0D05B581A8}"/>
                    </a:ext>
                  </a:extLst>
                </p:cNvPr>
                <p:cNvSpPr/>
                <p:nvPr/>
              </p:nvSpPr>
              <p:spPr>
                <a:xfrm>
                  <a:off x="6441784" y="1648030"/>
                  <a:ext cx="1638650" cy="913887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BAD4EC2-24D9-4D1E-99BF-C2F24FB1E681}"/>
                    </a:ext>
                  </a:extLst>
                </p:cNvPr>
                <p:cNvGrpSpPr/>
                <p:nvPr/>
              </p:nvGrpSpPr>
              <p:grpSpPr>
                <a:xfrm>
                  <a:off x="6608985" y="1829998"/>
                  <a:ext cx="1304248" cy="549951"/>
                  <a:chOff x="6608985" y="1837156"/>
                  <a:chExt cx="1304248" cy="549951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4B5B88AB-161C-493A-8944-576BB74CFE7B}"/>
                      </a:ext>
                    </a:extLst>
                  </p:cNvPr>
                  <p:cNvSpPr/>
                  <p:nvPr/>
                </p:nvSpPr>
                <p:spPr>
                  <a:xfrm>
                    <a:off x="6608985" y="1837156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82280DD8-43A2-4A69-8CA2-3F34F2E50711}"/>
                      </a:ext>
                    </a:extLst>
                  </p:cNvPr>
                  <p:cNvSpPr/>
                  <p:nvPr/>
                </p:nvSpPr>
                <p:spPr>
                  <a:xfrm>
                    <a:off x="7363282" y="1837156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291CFA7-7575-4759-88A9-D036AC75C2A5}"/>
                  </a:ext>
                </a:extLst>
              </p:cNvPr>
              <p:cNvSpPr/>
              <p:nvPr/>
            </p:nvSpPr>
            <p:spPr>
              <a:xfrm>
                <a:off x="7361787" y="1121489"/>
                <a:ext cx="1970899" cy="1278125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72FD418-D545-421C-B8F1-B1C9C7D5FC64}"/>
                </a:ext>
              </a:extLst>
            </p:cNvPr>
            <p:cNvGrpSpPr/>
            <p:nvPr/>
          </p:nvGrpSpPr>
          <p:grpSpPr>
            <a:xfrm>
              <a:off x="4994727" y="3001863"/>
              <a:ext cx="2267081" cy="1566587"/>
              <a:chOff x="5151630" y="2599842"/>
              <a:chExt cx="2848865" cy="196860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7D4D8E1-FA0C-47A7-8FC6-F6549F6A53B9}"/>
                  </a:ext>
                </a:extLst>
              </p:cNvPr>
              <p:cNvGrpSpPr/>
              <p:nvPr/>
            </p:nvGrpSpPr>
            <p:grpSpPr>
              <a:xfrm>
                <a:off x="5362999" y="2764821"/>
                <a:ext cx="2426126" cy="1638650"/>
                <a:chOff x="4598789" y="2813811"/>
                <a:chExt cx="2426126" cy="163865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446E1BD-614E-4947-B1D4-CC2F4F96BA0C}"/>
                    </a:ext>
                  </a:extLst>
                </p:cNvPr>
                <p:cNvSpPr/>
                <p:nvPr/>
              </p:nvSpPr>
              <p:spPr>
                <a:xfrm>
                  <a:off x="4598789" y="2813811"/>
                  <a:ext cx="2426126" cy="1638650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AC8189D0-9B10-4DF1-AC4D-79FAA4A3C036}"/>
                    </a:ext>
                  </a:extLst>
                </p:cNvPr>
                <p:cNvGrpSpPr/>
                <p:nvPr/>
              </p:nvGrpSpPr>
              <p:grpSpPr>
                <a:xfrm>
                  <a:off x="4782580" y="2988623"/>
                  <a:ext cx="2058545" cy="1289027"/>
                  <a:chOff x="4765989" y="3013951"/>
                  <a:chExt cx="2058545" cy="1289027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F645502-508E-4A8F-B3B2-7D122F7193D6}"/>
                      </a:ext>
                    </a:extLst>
                  </p:cNvPr>
                  <p:cNvSpPr/>
                  <p:nvPr/>
                </p:nvSpPr>
                <p:spPr>
                  <a:xfrm>
                    <a:off x="4765989" y="3013951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99FEA024-B755-4C9E-BC3C-72882EFB0B72}"/>
                      </a:ext>
                    </a:extLst>
                  </p:cNvPr>
                  <p:cNvSpPr/>
                  <p:nvPr/>
                </p:nvSpPr>
                <p:spPr>
                  <a:xfrm>
                    <a:off x="4765989" y="3753027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C1D8CAA8-30D8-4F35-80A3-70DB916890F4}"/>
                      </a:ext>
                    </a:extLst>
                  </p:cNvPr>
                  <p:cNvSpPr/>
                  <p:nvPr/>
                </p:nvSpPr>
                <p:spPr>
                  <a:xfrm>
                    <a:off x="5520286" y="3753027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3A6F582-564D-4CD2-80D8-2FAF7AC7597F}"/>
                      </a:ext>
                    </a:extLst>
                  </p:cNvPr>
                  <p:cNvSpPr/>
                  <p:nvPr/>
                </p:nvSpPr>
                <p:spPr>
                  <a:xfrm>
                    <a:off x="5520286" y="3013951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D396F0A7-1EF8-41EA-B8CB-5F1E12C4329C}"/>
                      </a:ext>
                    </a:extLst>
                  </p:cNvPr>
                  <p:cNvSpPr/>
                  <p:nvPr/>
                </p:nvSpPr>
                <p:spPr>
                  <a:xfrm>
                    <a:off x="6274583" y="3753027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A418CD3-7B99-4123-8E54-60E035A3B8B3}"/>
                      </a:ext>
                    </a:extLst>
                  </p:cNvPr>
                  <p:cNvSpPr/>
                  <p:nvPr/>
                </p:nvSpPr>
                <p:spPr>
                  <a:xfrm>
                    <a:off x="6274583" y="3013951"/>
                    <a:ext cx="549951" cy="549951"/>
                  </a:xfrm>
                  <a:prstGeom prst="rect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9060903-0FE0-4830-B068-C4AF50191BEC}"/>
                  </a:ext>
                </a:extLst>
              </p:cNvPr>
              <p:cNvSpPr/>
              <p:nvPr/>
            </p:nvSpPr>
            <p:spPr>
              <a:xfrm>
                <a:off x="5151630" y="2599842"/>
                <a:ext cx="2848865" cy="1968609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2F5DDA-7129-4A96-8D39-631A0E7294EF}"/>
              </a:ext>
            </a:extLst>
          </p:cNvPr>
          <p:cNvCxnSpPr/>
          <p:nvPr/>
        </p:nvCxnSpPr>
        <p:spPr>
          <a:xfrm>
            <a:off x="4789714" y="1501676"/>
            <a:ext cx="0" cy="2268336"/>
          </a:xfrm>
          <a:prstGeom prst="line">
            <a:avLst/>
          </a:prstGeom>
          <a:ln w="222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44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C6DBC9E9-D474-4B01-B4F3-F924BE500E32}"/>
              </a:ext>
            </a:extLst>
          </p:cNvPr>
          <p:cNvSpPr/>
          <p:nvPr/>
        </p:nvSpPr>
        <p:spPr>
          <a:xfrm>
            <a:off x="2296485" y="1694280"/>
            <a:ext cx="110088" cy="167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159BD-BFEC-48EC-A47A-62E660131136}"/>
              </a:ext>
            </a:extLst>
          </p:cNvPr>
          <p:cNvSpPr/>
          <p:nvPr/>
        </p:nvSpPr>
        <p:spPr>
          <a:xfrm>
            <a:off x="426117" y="2065086"/>
            <a:ext cx="5456068" cy="13067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00" dirty="0">
              <a:solidFill>
                <a:schemeClr val="tx1"/>
              </a:solidFill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90D570-2663-49F7-BC78-CDED42BD3350}"/>
              </a:ext>
            </a:extLst>
          </p:cNvPr>
          <p:cNvSpPr/>
          <p:nvPr/>
        </p:nvSpPr>
        <p:spPr>
          <a:xfrm>
            <a:off x="5643589" y="2483786"/>
            <a:ext cx="491320" cy="3774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</a:t>
            </a:r>
            <a:r>
              <a:rPr lang="en-US" sz="7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 </a:t>
            </a:r>
            <a:r>
              <a:rPr lang="en-US" sz="7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Cluster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665BF8-43BF-4A31-89A6-E7EC82F00C84}"/>
              </a:ext>
            </a:extLst>
          </p:cNvPr>
          <p:cNvSpPr/>
          <p:nvPr/>
        </p:nvSpPr>
        <p:spPr>
          <a:xfrm>
            <a:off x="352323" y="1323474"/>
            <a:ext cx="5777281" cy="21372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5781E2-B8B0-4B99-A4DE-30D8C0E248B7}"/>
              </a:ext>
            </a:extLst>
          </p:cNvPr>
          <p:cNvSpPr/>
          <p:nvPr/>
        </p:nvSpPr>
        <p:spPr>
          <a:xfrm>
            <a:off x="5936547" y="1730113"/>
            <a:ext cx="386114" cy="244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VPC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8CA4D-75C0-4E13-A36E-14164F49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can discover other services using DNS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B5154-6F64-4FCD-906B-ED8B585A7D97}"/>
              </a:ext>
            </a:extLst>
          </p:cNvPr>
          <p:cNvSpPr/>
          <p:nvPr/>
        </p:nvSpPr>
        <p:spPr>
          <a:xfrm>
            <a:off x="6330402" y="1323474"/>
            <a:ext cx="2470978" cy="321518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Service </a:t>
            </a:r>
            <a:r>
              <a:rPr lang="en-US" sz="1200" dirty="0">
                <a:solidFill>
                  <a:schemeClr val="accent4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 -&gt; Service </a:t>
            </a:r>
            <a:r>
              <a:rPr lang="en-US" sz="1200" dirty="0">
                <a:solidFill>
                  <a:schemeClr val="accent2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Blue</a:t>
            </a:r>
          </a:p>
          <a:p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(option 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does a DNS query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Query hits internal </a:t>
            </a:r>
            <a:r>
              <a:rPr lang="en-US" sz="12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vpc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</a:t>
            </a:r>
            <a:b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DNS 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get a list of IP / </a:t>
            </a:r>
            <a:r>
              <a:rPr lang="en-US" sz="12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IP+Port</a:t>
            </a:r>
            <a:endParaRPr lang="en-US" sz="1200" dirty="0">
              <a:solidFill>
                <a:schemeClr val="tx1"/>
              </a:solidFill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communicates with that IP/ IP + Port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(option 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calls Service endpoint via an 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Gets list of all IP/ </a:t>
            </a:r>
            <a:r>
              <a:rPr lang="en-US" sz="12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IP+port</a:t>
            </a: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for </a:t>
            </a:r>
            <a:b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a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791EB-64EF-4E49-84E6-F6ABAED8D538}"/>
              </a:ext>
            </a:extLst>
          </p:cNvPr>
          <p:cNvSpPr/>
          <p:nvPr/>
        </p:nvSpPr>
        <p:spPr>
          <a:xfrm>
            <a:off x="342621" y="3585412"/>
            <a:ext cx="2997016" cy="9532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F73A77-F056-4164-AB76-A9E084224F83}"/>
              </a:ext>
            </a:extLst>
          </p:cNvPr>
          <p:cNvSpPr/>
          <p:nvPr/>
        </p:nvSpPr>
        <p:spPr>
          <a:xfrm>
            <a:off x="426117" y="1391319"/>
            <a:ext cx="1974783" cy="6059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Private DNS: </a:t>
            </a:r>
          </a:p>
          <a:p>
            <a:r>
              <a:rPr lang="en-US" sz="900" dirty="0" err="1">
                <a:solidFill>
                  <a:schemeClr val="accent2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blue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.colors.local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: </a:t>
            </a:r>
            <a:r>
              <a:rPr lang="en-US" sz="8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IP1,IP2,IP5,IP4</a:t>
            </a:r>
          </a:p>
          <a:p>
            <a:r>
              <a:rPr lang="en-US" sz="900" dirty="0" err="1">
                <a:solidFill>
                  <a:schemeClr val="accent4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green</a:t>
            </a:r>
            <a:r>
              <a:rPr lang="en-US" sz="900" dirty="0" err="1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.colors.local</a:t>
            </a:r>
            <a:r>
              <a:rPr lang="en-US" sz="900" dirty="0">
                <a:solidFill>
                  <a:schemeClr val="tx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: IP 3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48BA25-5640-4E22-BBC0-F7281DDA5CDE}"/>
              </a:ext>
            </a:extLst>
          </p:cNvPr>
          <p:cNvGrpSpPr/>
          <p:nvPr/>
        </p:nvGrpSpPr>
        <p:grpSpPr>
          <a:xfrm>
            <a:off x="471663" y="3949050"/>
            <a:ext cx="2767497" cy="539526"/>
            <a:chOff x="421701" y="3949050"/>
            <a:chExt cx="2767497" cy="53952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4B20E2-DFE3-48D6-AB4E-8560EC7F6C4E}"/>
                </a:ext>
              </a:extLst>
            </p:cNvPr>
            <p:cNvSpPr/>
            <p:nvPr/>
          </p:nvSpPr>
          <p:spPr>
            <a:xfrm>
              <a:off x="421701" y="4071852"/>
              <a:ext cx="882146" cy="4167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>
                  <a:latin typeface="Amazon Ember Medium" panose="020B0603020204030204" pitchFamily="34" charset="0"/>
                  <a:ea typeface="Amazon Ember Medium" panose="020B0603020204030204" pitchFamily="34" charset="0"/>
                  <a:cs typeface="Amazon Ember Medium" panose="020B0603020204030204" pitchFamily="34" charset="0"/>
                </a:rPr>
                <a:t>Cluster: Colors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D834DF-25CF-45B8-A353-F0CD6E0FFD76}"/>
                </a:ext>
              </a:extLst>
            </p:cNvPr>
            <p:cNvGrpSpPr/>
            <p:nvPr/>
          </p:nvGrpSpPr>
          <p:grpSpPr>
            <a:xfrm>
              <a:off x="1364377" y="3949050"/>
              <a:ext cx="1824821" cy="539526"/>
              <a:chOff x="1364377" y="3949050"/>
              <a:chExt cx="1824821" cy="5395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03EC48C-12C4-493F-85B9-16E141707421}"/>
                  </a:ext>
                </a:extLst>
              </p:cNvPr>
              <p:cNvSpPr/>
              <p:nvPr/>
            </p:nvSpPr>
            <p:spPr>
              <a:xfrm>
                <a:off x="1364377" y="3949050"/>
                <a:ext cx="882146" cy="53952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Service: </a:t>
                </a:r>
                <a:r>
                  <a:rPr lang="en-US" sz="700" dirty="0">
                    <a:solidFill>
                      <a:schemeClr val="accent2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Blue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 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Task </a:t>
                </a:r>
                <a:r>
                  <a:rPr lang="en-US" sz="700" dirty="0" err="1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Defn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: </a:t>
                </a:r>
                <a:r>
                  <a:rPr lang="en-US" sz="700" dirty="0">
                    <a:solidFill>
                      <a:schemeClr val="accent2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Blue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# of tasks: 4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76C126-8A3F-418B-BA13-39F5DF97FE04}"/>
                  </a:ext>
                </a:extLst>
              </p:cNvPr>
              <p:cNvSpPr/>
              <p:nvPr/>
            </p:nvSpPr>
            <p:spPr>
              <a:xfrm>
                <a:off x="2307052" y="3949050"/>
                <a:ext cx="882146" cy="53952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Service: </a:t>
                </a:r>
                <a:r>
                  <a:rPr lang="en-US" sz="700" dirty="0">
                    <a:solidFill>
                      <a:schemeClr val="accent4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Green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Task </a:t>
                </a:r>
                <a:r>
                  <a:rPr lang="en-US" sz="700" dirty="0" err="1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Defn</a:t>
                </a:r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: </a:t>
                </a:r>
                <a:r>
                  <a:rPr lang="en-US" sz="700" dirty="0">
                    <a:solidFill>
                      <a:schemeClr val="accent4"/>
                    </a:solidFill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Green</a:t>
                </a:r>
              </a:p>
              <a:p>
                <a:pPr algn="ctr"/>
                <a:r>
                  <a:rPr lang="en-US" sz="700" dirty="0">
                    <a:latin typeface="Amazon Ember Medium" panose="020B0603020204030204" pitchFamily="34" charset="0"/>
                    <a:ea typeface="Amazon Ember Medium" panose="020B0603020204030204" pitchFamily="34" charset="0"/>
                    <a:cs typeface="Amazon Ember Medium" panose="020B0603020204030204" pitchFamily="34" charset="0"/>
                  </a:rPr>
                  <a:t># of tasks: 1</a:t>
                </a:r>
              </a:p>
            </p:txBody>
          </p:sp>
        </p:grp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ADACF0-7E32-428B-BABE-791F7B825901}"/>
              </a:ext>
            </a:extLst>
          </p:cNvPr>
          <p:cNvSpPr/>
          <p:nvPr/>
        </p:nvSpPr>
        <p:spPr>
          <a:xfrm>
            <a:off x="3561347" y="3651250"/>
            <a:ext cx="1582153" cy="4379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Namespace: </a:t>
            </a:r>
            <a:r>
              <a:rPr lang="en-US" sz="700" dirty="0" err="1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colors.local</a:t>
            </a:r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DF15EA-2AD8-4F5D-A1BE-65D5CE51FEB9}"/>
              </a:ext>
            </a:extLst>
          </p:cNvPr>
          <p:cNvSpPr/>
          <p:nvPr/>
        </p:nvSpPr>
        <p:spPr>
          <a:xfrm>
            <a:off x="3561346" y="4136620"/>
            <a:ext cx="770568" cy="346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 </a:t>
            </a:r>
            <a:b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</a:br>
            <a:r>
              <a:rPr lang="en-US" sz="700" dirty="0">
                <a:solidFill>
                  <a:schemeClr val="accent2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Blue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76EE09D-7C55-4154-AC28-D203C13087BE}"/>
              </a:ext>
            </a:extLst>
          </p:cNvPr>
          <p:cNvSpPr/>
          <p:nvPr/>
        </p:nvSpPr>
        <p:spPr>
          <a:xfrm>
            <a:off x="4372932" y="4136620"/>
            <a:ext cx="770568" cy="34675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Service </a:t>
            </a:r>
            <a:r>
              <a:rPr lang="en-US" sz="700" dirty="0">
                <a:solidFill>
                  <a:schemeClr val="accent4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Green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6CE648-5CE6-4FC6-969C-5961B396A609}"/>
              </a:ext>
            </a:extLst>
          </p:cNvPr>
          <p:cNvSpPr/>
          <p:nvPr/>
        </p:nvSpPr>
        <p:spPr>
          <a:xfrm>
            <a:off x="3612148" y="3861279"/>
            <a:ext cx="1480552" cy="18391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Hosted Zone: </a:t>
            </a:r>
            <a:r>
              <a:rPr lang="en-US" sz="700" dirty="0" err="1">
                <a:solidFill>
                  <a:schemeClr val="tx1"/>
                </a:solidFill>
                <a:latin typeface="Amazon Ember Medium" panose="020B0603020204030204" pitchFamily="34" charset="0"/>
                <a:ea typeface="Amazon Ember Medium" panose="020B0603020204030204" pitchFamily="34" charset="0"/>
                <a:cs typeface="Amazon Ember Medium" panose="020B0603020204030204" pitchFamily="34" charset="0"/>
              </a:rPr>
              <a:t>colors.local</a:t>
            </a:r>
            <a:endParaRPr lang="en-US" sz="700" dirty="0">
              <a:solidFill>
                <a:schemeClr val="tx1"/>
              </a:solidFill>
              <a:latin typeface="Amazon Ember Medium" panose="020B0603020204030204" pitchFamily="34" charset="0"/>
              <a:ea typeface="Amazon Ember Medium" panose="020B0603020204030204" pitchFamily="34" charset="0"/>
              <a:cs typeface="Amazon Ember Medium" panose="020B0603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C757A-890F-4B80-8684-D26FB642908D}"/>
              </a:ext>
            </a:extLst>
          </p:cNvPr>
          <p:cNvSpPr/>
          <p:nvPr/>
        </p:nvSpPr>
        <p:spPr>
          <a:xfrm>
            <a:off x="3433425" y="3585412"/>
            <a:ext cx="2696179" cy="95325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E67EDA-5461-4A19-89DF-FD57BB9A3784}"/>
              </a:ext>
            </a:extLst>
          </p:cNvPr>
          <p:cNvSpPr txBox="1"/>
          <p:nvPr/>
        </p:nvSpPr>
        <p:spPr>
          <a:xfrm>
            <a:off x="5109381" y="3831206"/>
            <a:ext cx="1020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Route 53 </a:t>
            </a:r>
          </a:p>
          <a:p>
            <a:pPr algn="r"/>
            <a:r>
              <a:rPr lang="en-US" sz="105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Control Plane</a:t>
            </a:r>
          </a:p>
        </p:txBody>
      </p:sp>
      <p:pic>
        <p:nvPicPr>
          <p:cNvPr id="32" name="Picture 31" descr="Route-53-Hosted-Zone.png">
            <a:extLst>
              <a:ext uri="{FF2B5EF4-FFF2-40B4-BE49-F238E27FC236}">
                <a16:creationId xmlns:a16="http://schemas.microsoft.com/office/drawing/2014/main" id="{49F31496-13B9-44F4-9F6F-3B539A1DF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14" y="4229507"/>
            <a:ext cx="278380" cy="278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42926BF-FD6F-456A-AC80-C975FF239E86}"/>
              </a:ext>
            </a:extLst>
          </p:cNvPr>
          <p:cNvSpPr/>
          <p:nvPr/>
        </p:nvSpPr>
        <p:spPr>
          <a:xfrm>
            <a:off x="487601" y="2124076"/>
            <a:ext cx="3040346" cy="119915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BD3C4A-EB53-4209-8EF4-A0AA970FD56F}"/>
              </a:ext>
            </a:extLst>
          </p:cNvPr>
          <p:cNvSpPr/>
          <p:nvPr/>
        </p:nvSpPr>
        <p:spPr>
          <a:xfrm>
            <a:off x="3596698" y="2124075"/>
            <a:ext cx="2019357" cy="119915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4419C2F-A5F5-4FF7-A4CC-D87802FD024D}"/>
              </a:ext>
            </a:extLst>
          </p:cNvPr>
          <p:cNvGrpSpPr/>
          <p:nvPr/>
        </p:nvGrpSpPr>
        <p:grpSpPr>
          <a:xfrm>
            <a:off x="542925" y="2273528"/>
            <a:ext cx="979318" cy="1004707"/>
            <a:chOff x="542925" y="2161437"/>
            <a:chExt cx="979318" cy="100470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D5F278-A717-4EE9-9ED0-6E439B89B826}"/>
                </a:ext>
              </a:extLst>
            </p:cNvPr>
            <p:cNvSpPr/>
            <p:nvPr/>
          </p:nvSpPr>
          <p:spPr>
            <a:xfrm>
              <a:off x="542925" y="2166019"/>
              <a:ext cx="979318" cy="100012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CF168C1-9E0B-4C87-864B-58CF77A2BA6C}"/>
                </a:ext>
              </a:extLst>
            </p:cNvPr>
            <p:cNvGrpSpPr/>
            <p:nvPr/>
          </p:nvGrpSpPr>
          <p:grpSpPr>
            <a:xfrm>
              <a:off x="597463" y="2161437"/>
              <a:ext cx="872423" cy="948659"/>
              <a:chOff x="597463" y="2161437"/>
              <a:chExt cx="872423" cy="94865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1112B9-795A-481C-A3B1-38382ED17D2B}"/>
                  </a:ext>
                </a:extLst>
              </p:cNvPr>
              <p:cNvSpPr txBox="1"/>
              <p:nvPr/>
            </p:nvSpPr>
            <p:spPr>
              <a:xfrm>
                <a:off x="599643" y="2161437"/>
                <a:ext cx="87024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Amazon Ember" panose="02000000000000000000" pitchFamily="2" charset="0"/>
                    <a:ea typeface="Amazon Ember" panose="02000000000000000000" pitchFamily="2" charset="0"/>
                  </a:rPr>
                  <a:t>IP 3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A74F8A3-2525-4916-B46F-CABF6750BD9A}"/>
                  </a:ext>
                </a:extLst>
              </p:cNvPr>
              <p:cNvSpPr/>
              <p:nvPr/>
            </p:nvSpPr>
            <p:spPr>
              <a:xfrm>
                <a:off x="597463" y="2870616"/>
                <a:ext cx="420515" cy="23948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Docker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4AB8CA-3DC7-407F-A612-32E4AF8D1169}"/>
                  </a:ext>
                </a:extLst>
              </p:cNvPr>
              <p:cNvSpPr/>
              <p:nvPr/>
            </p:nvSpPr>
            <p:spPr>
              <a:xfrm>
                <a:off x="1057835" y="2870615"/>
                <a:ext cx="409872" cy="23948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ECS Agent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A8FBF96-BC84-44CD-B3AD-CADE6ED13CB3}"/>
                  </a:ext>
                </a:extLst>
              </p:cNvPr>
              <p:cNvGrpSpPr/>
              <p:nvPr/>
            </p:nvGrpSpPr>
            <p:grpSpPr>
              <a:xfrm>
                <a:off x="597463" y="2371695"/>
                <a:ext cx="870243" cy="456978"/>
                <a:chOff x="597463" y="2371695"/>
                <a:chExt cx="870243" cy="456978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1C83314-C976-4ECC-A5EC-E99A66023691}"/>
                    </a:ext>
                  </a:extLst>
                </p:cNvPr>
                <p:cNvSpPr/>
                <p:nvPr/>
              </p:nvSpPr>
              <p:spPr>
                <a:xfrm>
                  <a:off x="597463" y="2397878"/>
                  <a:ext cx="870243" cy="43079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03992C0-4CAD-4A6D-9CFF-59717E0721DB}"/>
                    </a:ext>
                  </a:extLst>
                </p:cNvPr>
                <p:cNvSpPr txBox="1"/>
                <p:nvPr/>
              </p:nvSpPr>
              <p:spPr>
                <a:xfrm>
                  <a:off x="694043" y="2371695"/>
                  <a:ext cx="677083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4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Task Green</a:t>
                  </a:r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6B415D7-3250-485C-A4BD-3574135F2D4B}"/>
                    </a:ext>
                  </a:extLst>
                </p:cNvPr>
                <p:cNvGrpSpPr/>
                <p:nvPr/>
              </p:nvGrpSpPr>
              <p:grpSpPr>
                <a:xfrm>
                  <a:off x="711624" y="2518047"/>
                  <a:ext cx="672682" cy="274417"/>
                  <a:chOff x="681318" y="2545248"/>
                  <a:chExt cx="511680" cy="208737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E37A46B7-B66E-4AF3-8103-88DAD1A066BB}"/>
                      </a:ext>
                    </a:extLst>
                  </p:cNvPr>
                  <p:cNvSpPr/>
                  <p:nvPr/>
                </p:nvSpPr>
                <p:spPr>
                  <a:xfrm>
                    <a:off x="720857" y="2578174"/>
                    <a:ext cx="472141" cy="175811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B24C2C9E-1B0B-4627-859A-CF70F7A57285}"/>
                      </a:ext>
                    </a:extLst>
                  </p:cNvPr>
                  <p:cNvSpPr/>
                  <p:nvPr/>
                </p:nvSpPr>
                <p:spPr>
                  <a:xfrm>
                    <a:off x="681318" y="2545248"/>
                    <a:ext cx="472141" cy="175811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tx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>
                        <a:solidFill>
                          <a:schemeClr val="accent4"/>
                        </a:solidFill>
                        <a:latin typeface="Amazon Ember Heavy" panose="020B0803020204020204" pitchFamily="34" charset="0"/>
                        <a:ea typeface="Amazon Ember Heavy" panose="020B0803020204020204" pitchFamily="34" charset="0"/>
                        <a:cs typeface="Amazon Ember Heavy" panose="020B0803020204020204" pitchFamily="34" charset="0"/>
                      </a:rPr>
                      <a:t>Container</a:t>
                    </a:r>
                  </a:p>
                </p:txBody>
              </p:sp>
            </p:grpSp>
          </p:grp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1476AFE-7E8E-4172-91B0-85E835375E8E}"/>
              </a:ext>
            </a:extLst>
          </p:cNvPr>
          <p:cNvSpPr/>
          <p:nvPr/>
        </p:nvSpPr>
        <p:spPr>
          <a:xfrm>
            <a:off x="1562100" y="2278110"/>
            <a:ext cx="1904431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4FD7292-7DAE-4F64-9C36-DDC0132F67E2}"/>
              </a:ext>
            </a:extLst>
          </p:cNvPr>
          <p:cNvGrpSpPr/>
          <p:nvPr/>
        </p:nvGrpSpPr>
        <p:grpSpPr>
          <a:xfrm>
            <a:off x="1622300" y="2273528"/>
            <a:ext cx="1780344" cy="948659"/>
            <a:chOff x="1622300" y="2273528"/>
            <a:chExt cx="1780344" cy="94865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638A5F4-D961-433D-A344-76FBEF5D45D0}"/>
                </a:ext>
              </a:extLst>
            </p:cNvPr>
            <p:cNvSpPr/>
            <p:nvPr/>
          </p:nvSpPr>
          <p:spPr>
            <a:xfrm>
              <a:off x="1622300" y="2982707"/>
              <a:ext cx="870243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Docker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1A28FDE-1046-4D1F-8005-52DE7E05F516}"/>
                </a:ext>
              </a:extLst>
            </p:cNvPr>
            <p:cNvSpPr/>
            <p:nvPr/>
          </p:nvSpPr>
          <p:spPr>
            <a:xfrm>
              <a:off x="2532400" y="2982706"/>
              <a:ext cx="870244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ECS Agent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06B5C03-05F9-4C1E-8DB4-8F4622BDD0A6}"/>
                </a:ext>
              </a:extLst>
            </p:cNvPr>
            <p:cNvGrpSpPr/>
            <p:nvPr/>
          </p:nvGrpSpPr>
          <p:grpSpPr>
            <a:xfrm>
              <a:off x="1622300" y="2483786"/>
              <a:ext cx="870243" cy="456978"/>
              <a:chOff x="1622300" y="2371695"/>
              <a:chExt cx="870243" cy="45697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E425B85-294D-4AFB-9599-CA459FBD7BC7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F2EF9D2-A3C1-4695-849B-9DE8EC235401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8DCF796-2179-481E-BB19-8A4002CB36DE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F46EC7B-09F6-491C-9444-9BBFDDBCF5E8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8D2D4E13-C066-443B-A69A-949BBB82B79A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C42FFC7-A5DA-4838-B5A7-97F22EF5725F}"/>
                </a:ext>
              </a:extLst>
            </p:cNvPr>
            <p:cNvSpPr txBox="1"/>
            <p:nvPr/>
          </p:nvSpPr>
          <p:spPr>
            <a:xfrm>
              <a:off x="17082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1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4809410-473C-4C86-954D-B90DDFEBF37B}"/>
                </a:ext>
              </a:extLst>
            </p:cNvPr>
            <p:cNvGrpSpPr/>
            <p:nvPr/>
          </p:nvGrpSpPr>
          <p:grpSpPr>
            <a:xfrm>
              <a:off x="2532400" y="2483786"/>
              <a:ext cx="870243" cy="456978"/>
              <a:chOff x="1622300" y="2371695"/>
              <a:chExt cx="870243" cy="45697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82894D5-2499-4A27-A581-0F787B74C99A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D22AFA0-B1CF-4E21-8661-8117DF4CFBE8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D90CE69-344B-41AD-845F-3DC1CBEF3C51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2061E41-9B5D-425E-8D7F-9BB1141A4486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47CB411-7161-4C77-9F1F-6C47221EC40E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56083C-0C77-4604-8DE0-8B64A83009BF}"/>
                </a:ext>
              </a:extLst>
            </p:cNvPr>
            <p:cNvSpPr txBox="1"/>
            <p:nvPr/>
          </p:nvSpPr>
          <p:spPr>
            <a:xfrm>
              <a:off x="26183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2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C0432252-CDAA-4264-860C-A13C5C23B5AD}"/>
              </a:ext>
            </a:extLst>
          </p:cNvPr>
          <p:cNvSpPr/>
          <p:nvPr/>
        </p:nvSpPr>
        <p:spPr>
          <a:xfrm>
            <a:off x="3658169" y="2278110"/>
            <a:ext cx="1896499" cy="10001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2B2138C-E382-4F19-B501-56136073549E}"/>
              </a:ext>
            </a:extLst>
          </p:cNvPr>
          <p:cNvSpPr txBox="1"/>
          <p:nvPr/>
        </p:nvSpPr>
        <p:spPr>
          <a:xfrm>
            <a:off x="471529" y="2088932"/>
            <a:ext cx="514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AZ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140DF9-E78F-4449-A461-45BB1A6DDFCD}"/>
              </a:ext>
            </a:extLst>
          </p:cNvPr>
          <p:cNvSpPr txBox="1"/>
          <p:nvPr/>
        </p:nvSpPr>
        <p:spPr>
          <a:xfrm>
            <a:off x="3567860" y="2089492"/>
            <a:ext cx="514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AZ 2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71D99CC-D2C8-4976-B8E1-FC69986A34AF}"/>
              </a:ext>
            </a:extLst>
          </p:cNvPr>
          <p:cNvGrpSpPr/>
          <p:nvPr/>
        </p:nvGrpSpPr>
        <p:grpSpPr>
          <a:xfrm>
            <a:off x="3713314" y="2255481"/>
            <a:ext cx="1780344" cy="948659"/>
            <a:chOff x="1622300" y="2273528"/>
            <a:chExt cx="1780344" cy="94865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905696E-E4E6-4344-BEF6-69D726ACDFC6}"/>
                </a:ext>
              </a:extLst>
            </p:cNvPr>
            <p:cNvSpPr/>
            <p:nvPr/>
          </p:nvSpPr>
          <p:spPr>
            <a:xfrm>
              <a:off x="1622300" y="2982707"/>
              <a:ext cx="870243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Docker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7680CEC-8D38-47D6-AB0F-8A6E04ACABB1}"/>
                </a:ext>
              </a:extLst>
            </p:cNvPr>
            <p:cNvSpPr/>
            <p:nvPr/>
          </p:nvSpPr>
          <p:spPr>
            <a:xfrm>
              <a:off x="2532400" y="2982706"/>
              <a:ext cx="870244" cy="239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mazon Ember Heavy" panose="020B0803020204020204" pitchFamily="34" charset="0"/>
                  <a:ea typeface="Amazon Ember Heavy" panose="020B0803020204020204" pitchFamily="34" charset="0"/>
                  <a:cs typeface="Amazon Ember Heavy" panose="020B0803020204020204" pitchFamily="34" charset="0"/>
                </a:rPr>
                <a:t>ECS Agent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426A247-EB01-4B2B-99FD-20B554AACB64}"/>
                </a:ext>
              </a:extLst>
            </p:cNvPr>
            <p:cNvGrpSpPr/>
            <p:nvPr/>
          </p:nvGrpSpPr>
          <p:grpSpPr>
            <a:xfrm>
              <a:off x="1622300" y="2483786"/>
              <a:ext cx="870243" cy="456978"/>
              <a:chOff x="1622300" y="2371695"/>
              <a:chExt cx="870243" cy="456978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E944B810-A5DC-4597-8EB7-47C9BBF00630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3FC33B3-0519-49D8-9F44-DD2EB9564426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5D9CCB25-A0AC-458A-809E-62E30E9A6270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AAE71D4-B509-438F-8606-714FEF1C54DE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8C02B0F6-0C89-4406-AD30-0019C5A68C6E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47AED46-9A0C-4834-A9BB-DEB9CE2F6409}"/>
                </a:ext>
              </a:extLst>
            </p:cNvPr>
            <p:cNvSpPr txBox="1"/>
            <p:nvPr/>
          </p:nvSpPr>
          <p:spPr>
            <a:xfrm>
              <a:off x="17082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5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32EE05-0655-4D41-B544-0C5CA3F43013}"/>
                </a:ext>
              </a:extLst>
            </p:cNvPr>
            <p:cNvGrpSpPr/>
            <p:nvPr/>
          </p:nvGrpSpPr>
          <p:grpSpPr>
            <a:xfrm>
              <a:off x="2532400" y="2483786"/>
              <a:ext cx="870243" cy="456978"/>
              <a:chOff x="1622300" y="2371695"/>
              <a:chExt cx="870243" cy="456978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F69B654-B374-43E9-9E92-1B88839601C3}"/>
                  </a:ext>
                </a:extLst>
              </p:cNvPr>
              <p:cNvSpPr/>
              <p:nvPr/>
            </p:nvSpPr>
            <p:spPr>
              <a:xfrm>
                <a:off x="1622300" y="2397878"/>
                <a:ext cx="870243" cy="43079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F7E6A7-3011-44FA-8BAA-C27191E07980}"/>
                  </a:ext>
                </a:extLst>
              </p:cNvPr>
              <p:cNvSpPr txBox="1"/>
              <p:nvPr/>
            </p:nvSpPr>
            <p:spPr>
              <a:xfrm>
                <a:off x="1718880" y="2371695"/>
                <a:ext cx="67708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>
                    <a:solidFill>
                      <a:schemeClr val="accent2"/>
                    </a:solidFill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rPr>
                  <a:t>Task Blue</a:t>
                </a: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D2E4020-6F47-4835-AE0E-04AB41409DCA}"/>
                  </a:ext>
                </a:extLst>
              </p:cNvPr>
              <p:cNvGrpSpPr/>
              <p:nvPr/>
            </p:nvGrpSpPr>
            <p:grpSpPr>
              <a:xfrm>
                <a:off x="1736461" y="2518047"/>
                <a:ext cx="672682" cy="274417"/>
                <a:chOff x="681318" y="2545248"/>
                <a:chExt cx="511680" cy="208737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C12B95D-2187-4451-904C-42D3A1018E2A}"/>
                    </a:ext>
                  </a:extLst>
                </p:cNvPr>
                <p:cNvSpPr/>
                <p:nvPr/>
              </p:nvSpPr>
              <p:spPr>
                <a:xfrm>
                  <a:off x="720857" y="2578174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mazon Ember Heavy" panose="020B0803020204020204" pitchFamily="34" charset="0"/>
                    <a:ea typeface="Amazon Ember Heavy" panose="020B0803020204020204" pitchFamily="34" charset="0"/>
                    <a:cs typeface="Amazon Ember Heavy" panose="020B0803020204020204" pitchFamily="34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1C1417B-737A-4C66-8837-5EDB1B27D8A6}"/>
                    </a:ext>
                  </a:extLst>
                </p:cNvPr>
                <p:cNvSpPr/>
                <p:nvPr/>
              </p:nvSpPr>
              <p:spPr>
                <a:xfrm>
                  <a:off x="681318" y="2545248"/>
                  <a:ext cx="472141" cy="17581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700" dirty="0">
                      <a:solidFill>
                        <a:schemeClr val="accent2"/>
                      </a:solidFill>
                      <a:latin typeface="Amazon Ember Heavy" panose="020B0803020204020204" pitchFamily="34" charset="0"/>
                      <a:ea typeface="Amazon Ember Heavy" panose="020B0803020204020204" pitchFamily="34" charset="0"/>
                      <a:cs typeface="Amazon Ember Heavy" panose="020B0803020204020204" pitchFamily="34" charset="0"/>
                    </a:rPr>
                    <a:t>Container</a:t>
                  </a:r>
                </a:p>
              </p:txBody>
            </p:sp>
          </p:grp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79D6EFD-AF9F-4436-AB0B-858D5E3FF51F}"/>
                </a:ext>
              </a:extLst>
            </p:cNvPr>
            <p:cNvSpPr txBox="1"/>
            <p:nvPr/>
          </p:nvSpPr>
          <p:spPr>
            <a:xfrm>
              <a:off x="2618369" y="2273528"/>
              <a:ext cx="6983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Amazon Ember" panose="02000000000000000000" pitchFamily="2" charset="0"/>
                  <a:ea typeface="Amazon Ember" panose="02000000000000000000" pitchFamily="2" charset="0"/>
                </a:rPr>
                <a:t>IP 4</a:t>
              </a:r>
            </a:p>
          </p:txBody>
        </p:sp>
      </p:grpSp>
      <p:pic>
        <p:nvPicPr>
          <p:cNvPr id="108" name="Content Placeholder 55">
            <a:extLst>
              <a:ext uri="{FF2B5EF4-FFF2-40B4-BE49-F238E27FC236}">
                <a16:creationId xmlns:a16="http://schemas.microsoft.com/office/drawing/2014/main" id="{8B471781-0864-4C40-A4B6-30B8B2B49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205" y="2124075"/>
            <a:ext cx="270690" cy="247652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C453152-E2FA-4137-A898-A64A364F4E98}"/>
              </a:ext>
            </a:extLst>
          </p:cNvPr>
          <p:cNvGrpSpPr/>
          <p:nvPr/>
        </p:nvGrpSpPr>
        <p:grpSpPr>
          <a:xfrm flipH="1">
            <a:off x="5911023" y="1294112"/>
            <a:ext cx="443902" cy="445574"/>
            <a:chOff x="4792025" y="1908316"/>
            <a:chExt cx="1031489" cy="1035372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837A30-46C4-4ED3-ABA9-8C428524B90B}"/>
                </a:ext>
              </a:extLst>
            </p:cNvPr>
            <p:cNvSpPr/>
            <p:nvPr/>
          </p:nvSpPr>
          <p:spPr>
            <a:xfrm>
              <a:off x="4969462" y="2071855"/>
              <a:ext cx="676614" cy="676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01EDB21-9169-4A4F-AF52-AC7440A95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4444" y1="47111" x2="44444" y2="47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2025" y="1908316"/>
              <a:ext cx="1031489" cy="1035372"/>
            </a:xfrm>
            <a:prstGeom prst="rect">
              <a:avLst/>
            </a:prstGeom>
          </p:spPr>
        </p:pic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D3F15DF-F31C-403D-B092-591262FBD349}"/>
              </a:ext>
            </a:extLst>
          </p:cNvPr>
          <p:cNvSpPr/>
          <p:nvPr/>
        </p:nvSpPr>
        <p:spPr>
          <a:xfrm>
            <a:off x="1353809" y="1481838"/>
            <a:ext cx="1003205" cy="1549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Health Check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FDB34F6-E4BE-4863-9027-26BCB936E174}"/>
              </a:ext>
            </a:extLst>
          </p:cNvPr>
          <p:cNvSpPr txBox="1"/>
          <p:nvPr/>
        </p:nvSpPr>
        <p:spPr>
          <a:xfrm>
            <a:off x="291599" y="3585412"/>
            <a:ext cx="1333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ECS Control Plane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96EB4F7-FEA1-43C9-A3A8-FAB117022D49}"/>
              </a:ext>
            </a:extLst>
          </p:cNvPr>
          <p:cNvSpPr txBox="1"/>
          <p:nvPr/>
        </p:nvSpPr>
        <p:spPr>
          <a:xfrm>
            <a:off x="1573778" y="3637352"/>
            <a:ext cx="1509089" cy="2616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Service Scheduler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3934BEB-3A39-4509-AB09-1D52DB8A98B0}"/>
              </a:ext>
            </a:extLst>
          </p:cNvPr>
          <p:cNvCxnSpPr>
            <a:stCxn id="45" idx="2"/>
            <a:endCxn id="7" idx="0"/>
          </p:cNvCxnSpPr>
          <p:nvPr/>
        </p:nvCxnSpPr>
        <p:spPr>
          <a:xfrm rot="16200000" flipH="1">
            <a:off x="1370337" y="3114620"/>
            <a:ext cx="363226" cy="578358"/>
          </a:xfrm>
          <a:prstGeom prst="bentConnector3">
            <a:avLst/>
          </a:prstGeom>
          <a:ln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BC05891-2A41-4010-B904-154EF91E8A98}"/>
              </a:ext>
            </a:extLst>
          </p:cNvPr>
          <p:cNvCxnSpPr>
            <a:stCxn id="7" idx="0"/>
            <a:endCxn id="55" idx="2"/>
          </p:cNvCxnSpPr>
          <p:nvPr/>
        </p:nvCxnSpPr>
        <p:spPr>
          <a:xfrm rot="5400000" flipH="1" flipV="1">
            <a:off x="2222712" y="2840603"/>
            <a:ext cx="363226" cy="1126393"/>
          </a:xfrm>
          <a:prstGeom prst="bentConnector3">
            <a:avLst/>
          </a:prstGeom>
          <a:ln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55079A94-0B58-4086-986D-0FD5D74A6044}"/>
              </a:ext>
            </a:extLst>
          </p:cNvPr>
          <p:cNvCxnSpPr>
            <a:stCxn id="7" idx="0"/>
            <a:endCxn id="92" idx="2"/>
          </p:cNvCxnSpPr>
          <p:nvPr/>
        </p:nvCxnSpPr>
        <p:spPr>
          <a:xfrm rot="5400000" flipH="1" flipV="1">
            <a:off x="3259196" y="1786073"/>
            <a:ext cx="381273" cy="3217407"/>
          </a:xfrm>
          <a:prstGeom prst="bentConnector3">
            <a:avLst>
              <a:gd name="adj1" fmla="val 47315"/>
            </a:avLst>
          </a:prstGeom>
          <a:ln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70BEC304-5324-4C0B-A597-D303484DFD52}"/>
              </a:ext>
            </a:extLst>
          </p:cNvPr>
          <p:cNvCxnSpPr>
            <a:cxnSpLocks/>
            <a:endCxn id="56" idx="3"/>
          </p:cNvCxnSpPr>
          <p:nvPr/>
        </p:nvCxnSpPr>
        <p:spPr>
          <a:xfrm rot="10800000">
            <a:off x="2406574" y="1778105"/>
            <a:ext cx="2736929" cy="2083174"/>
          </a:xfrm>
          <a:prstGeom prst="bentConnector3">
            <a:avLst>
              <a:gd name="adj1" fmla="val -19940"/>
            </a:avLst>
          </a:prstGeom>
          <a:ln>
            <a:solidFill>
              <a:schemeClr val="accent5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84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Requirements &amp;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Tasks must use “</a:t>
            </a:r>
            <a:r>
              <a:rPr lang="en-US" sz="1600" dirty="0" err="1">
                <a:solidFill>
                  <a:schemeClr val="tx1"/>
                </a:solidFill>
              </a:rPr>
              <a:t>awsvpc</a:t>
            </a:r>
            <a:r>
              <a:rPr lang="en-US" sz="1600" dirty="0">
                <a:solidFill>
                  <a:schemeClr val="tx1"/>
                </a:solidFill>
              </a:rPr>
              <a:t>” network mode</a:t>
            </a:r>
          </a:p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Must specify container health check endpoint for essential containers in task</a:t>
            </a:r>
          </a:p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Console workflow assumes 1:1:1 mapping between </a:t>
            </a:r>
            <a:r>
              <a:rPr lang="en-US" sz="1600" dirty="0" err="1">
                <a:solidFill>
                  <a:schemeClr val="tx1"/>
                </a:solidFill>
              </a:rPr>
              <a:t>vpc</a:t>
            </a:r>
            <a:r>
              <a:rPr lang="en-US" sz="1600" b="1" dirty="0" err="1">
                <a:solidFill>
                  <a:schemeClr val="tx1"/>
                </a:solidFill>
              </a:rPr>
              <a:t>:</a:t>
            </a:r>
            <a:r>
              <a:rPr lang="en-US" sz="1600" dirty="0" err="1">
                <a:solidFill>
                  <a:schemeClr val="tx1"/>
                </a:solidFill>
              </a:rPr>
              <a:t>cluster</a:t>
            </a:r>
            <a:r>
              <a:rPr lang="en-US" sz="1600" b="1" dirty="0" err="1">
                <a:solidFill>
                  <a:schemeClr val="tx1"/>
                </a:solidFill>
              </a:rPr>
              <a:t>:</a:t>
            </a:r>
            <a:r>
              <a:rPr lang="en-US" sz="1600" dirty="0" err="1">
                <a:solidFill>
                  <a:schemeClr val="tx1"/>
                </a:solidFill>
              </a:rPr>
              <a:t>app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81143" y="1022351"/>
            <a:ext cx="4226271" cy="2566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spc="50" baseline="0">
                <a:solidFill>
                  <a:schemeClr val="tx1"/>
                </a:solidFill>
                <a:latin typeface="Amazon Ember" charset="0"/>
                <a:ea typeface="Amazon Ember" charset="0"/>
                <a:cs typeface="Amazon Ember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endParaRPr lang="en-US" sz="1600" dirty="0"/>
          </a:p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Dependent on Route 53 propagation delay for registering new IPs (scaling) or stopping traffic to unhealthy tasks</a:t>
            </a:r>
          </a:p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Client side logic needed for query, resolution and retries, 8 DNS records fetched in each query</a:t>
            </a:r>
          </a:p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r>
              <a:rPr lang="en-US" sz="1600" dirty="0"/>
              <a:t>Private VPC: container health check only, no way to add on network health</a:t>
            </a:r>
          </a:p>
          <a:p>
            <a:pPr marL="171450" indent="-171450">
              <a:spcAft>
                <a:spcPts val="1200"/>
              </a:spcAft>
              <a:buFont typeface="Arial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2566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1545-EA18-3C46-8BA3-902D4C7A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9DFF-123B-B542-85E0-E71ED04A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91" y="1009332"/>
            <a:ext cx="8615839" cy="35539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Native integration with Amazon ECS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       Works with Fargate and EC2 launch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Also available for Kubernetes! </a:t>
            </a:r>
          </a:p>
          <a:p>
            <a:r>
              <a:rPr lang="en-US" sz="2000" dirty="0"/>
              <a:t>     </a:t>
            </a:r>
            <a:r>
              <a:rPr lang="en-US" sz="1600" dirty="0">
                <a:solidFill>
                  <a:schemeClr val="accent3"/>
                </a:solidFill>
              </a:rPr>
              <a:t>https://</a:t>
            </a:r>
            <a:r>
              <a:rPr lang="en-US" sz="1600" dirty="0" err="1">
                <a:solidFill>
                  <a:schemeClr val="accent3"/>
                </a:solidFill>
              </a:rPr>
              <a:t>github.com</a:t>
            </a:r>
            <a:r>
              <a:rPr lang="en-US" sz="1600" dirty="0">
                <a:solidFill>
                  <a:schemeClr val="accent3"/>
                </a:solidFill>
              </a:rPr>
              <a:t>/</a:t>
            </a:r>
            <a:r>
              <a:rPr lang="en-US" sz="1600" dirty="0" err="1">
                <a:solidFill>
                  <a:schemeClr val="accent3"/>
                </a:solidFill>
              </a:rPr>
              <a:t>kubernetes</a:t>
            </a:r>
            <a:r>
              <a:rPr lang="en-US" sz="1600" dirty="0">
                <a:solidFill>
                  <a:schemeClr val="accent3"/>
                </a:solidFill>
              </a:rPr>
              <a:t>-incubator/external-</a:t>
            </a:r>
            <a:r>
              <a:rPr lang="en-US" sz="1600" dirty="0" err="1">
                <a:solidFill>
                  <a:schemeClr val="accent3"/>
                </a:solidFill>
              </a:rPr>
              <a:t>dns</a:t>
            </a:r>
            <a:endParaRPr lang="en-US" sz="1600" dirty="0">
              <a:solidFill>
                <a:schemeClr val="accent3"/>
              </a:solidFill>
            </a:endParaRPr>
          </a:p>
          <a:p>
            <a:endParaRPr lang="en-US" sz="160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Available in all AWS regions where Amazon ECS and Route 53 Auto Naming are available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      https://</a:t>
            </a:r>
            <a:r>
              <a:rPr lang="en-US" sz="1600" dirty="0" err="1">
                <a:solidFill>
                  <a:schemeClr val="accent3"/>
                </a:solidFill>
              </a:rPr>
              <a:t>aws.amazon.com</a:t>
            </a:r>
            <a:r>
              <a:rPr lang="en-US" sz="1600" dirty="0">
                <a:solidFill>
                  <a:schemeClr val="accent3"/>
                </a:solidFill>
              </a:rPr>
              <a:t>/about-</a:t>
            </a:r>
            <a:r>
              <a:rPr lang="en-US" sz="1600" dirty="0" err="1">
                <a:solidFill>
                  <a:schemeClr val="accent3"/>
                </a:solidFill>
              </a:rPr>
              <a:t>aws</a:t>
            </a:r>
            <a:r>
              <a:rPr lang="en-US" sz="1600" dirty="0">
                <a:solidFill>
                  <a:schemeClr val="accent3"/>
                </a:solidFill>
              </a:rPr>
              <a:t>/global-infrastructure/regional-product-services</a:t>
            </a:r>
            <a:endParaRPr lang="en-US" sz="1600" dirty="0"/>
          </a:p>
          <a:p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77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76" y="705239"/>
            <a:ext cx="6069541" cy="1250668"/>
          </a:xfrm>
        </p:spPr>
        <p:txBody>
          <a:bodyPr/>
          <a:lstStyle/>
          <a:p>
            <a:r>
              <a:rPr lang="en-US" sz="3200" dirty="0"/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09F2F-B0ED-6F49-B744-3BFB15EA0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3" y="3219257"/>
            <a:ext cx="319403" cy="3200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40B8B9-E2D9-0048-BACD-76EC033D0272}"/>
              </a:ext>
            </a:extLst>
          </p:cNvPr>
          <p:cNvSpPr txBox="1">
            <a:spLocks/>
          </p:cNvSpPr>
          <p:nvPr/>
        </p:nvSpPr>
        <p:spPr>
          <a:xfrm>
            <a:off x="968003" y="3307346"/>
            <a:ext cx="2464745" cy="215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peckn@amazon.com</a:t>
            </a:r>
            <a:endParaRPr lang="en-US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F65D2-0D34-7148-8361-DEB3292E6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9" y="3763454"/>
            <a:ext cx="329665" cy="2743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300DE2-BC44-AF44-A655-8A787275C066}"/>
              </a:ext>
            </a:extLst>
          </p:cNvPr>
          <p:cNvSpPr txBox="1">
            <a:spLocks/>
          </p:cNvSpPr>
          <p:nvPr/>
        </p:nvSpPr>
        <p:spPr>
          <a:xfrm>
            <a:off x="968003" y="3775397"/>
            <a:ext cx="2464745" cy="262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nathankpeck</a:t>
            </a:r>
            <a:endParaRPr lang="en-US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2F19DB-3D3C-0242-A0F8-AE7DEE0CEAB7}"/>
              </a:ext>
            </a:extLst>
          </p:cNvPr>
          <p:cNvSpPr txBox="1">
            <a:spLocks/>
          </p:cNvSpPr>
          <p:nvPr/>
        </p:nvSpPr>
        <p:spPr>
          <a:xfrm>
            <a:off x="968003" y="4290589"/>
            <a:ext cx="2464745" cy="241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nathanpeck</a:t>
            </a:r>
            <a:endParaRPr lang="en-US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E45296-2EFF-DC49-897E-179088385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54" y="4216496"/>
            <a:ext cx="440013" cy="3657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602748-8499-9A43-A8CC-330C2EBFED16}"/>
              </a:ext>
            </a:extLst>
          </p:cNvPr>
          <p:cNvSpPr txBox="1">
            <a:spLocks/>
          </p:cNvSpPr>
          <p:nvPr/>
        </p:nvSpPr>
        <p:spPr>
          <a:xfrm>
            <a:off x="397977" y="1955907"/>
            <a:ext cx="6069541" cy="624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Learn more at https://</a:t>
            </a:r>
            <a:r>
              <a:rPr lang="en-US" sz="20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aws.amazon.com</a:t>
            </a: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/</a:t>
            </a:r>
            <a:r>
              <a:rPr lang="en-US" sz="20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ecs</a:t>
            </a: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/resources</a:t>
            </a:r>
          </a:p>
        </p:txBody>
      </p:sp>
    </p:spTree>
    <p:extLst>
      <p:ext uri="{BB962C8B-B14F-4D97-AF65-F5344CB8AC3E}">
        <p14:creationId xmlns:p14="http://schemas.microsoft.com/office/powerpoint/2010/main" val="120014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ct val="100000"/>
              <a:buFont typeface="Arial"/>
              <a:buNone/>
            </a:pPr>
            <a:r>
              <a:rPr lang="e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Why is it non trivial?</a:t>
            </a:r>
          </a:p>
        </p:txBody>
      </p:sp>
      <p:sp>
        <p:nvSpPr>
          <p:cNvPr id="32" name="Shape 309">
            <a:extLst>
              <a:ext uri="{FF2B5EF4-FFF2-40B4-BE49-F238E27FC236}">
                <a16:creationId xmlns:a16="http://schemas.microsoft.com/office/drawing/2014/main" id="{27EB00BF-863E-42EF-A851-D687C4B5DD16}"/>
              </a:ext>
            </a:extLst>
          </p:cNvPr>
          <p:cNvSpPr txBox="1">
            <a:spLocks/>
          </p:cNvSpPr>
          <p:nvPr/>
        </p:nvSpPr>
        <p:spPr>
          <a:xfrm>
            <a:off x="356625" y="1816519"/>
            <a:ext cx="4688400" cy="1638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127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4746"/>
              </a:buClr>
              <a:buSzPct val="1000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Dynamic by design: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4746"/>
              </a:buClr>
              <a:buSzPct val="1000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Number of containers &amp; instances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4746"/>
              </a:buClr>
              <a:buSzPct val="1000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Auto assigned IP addresses &amp; 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4746"/>
              </a:buClr>
              <a:buSzPct val="1000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Placement,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s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cheduling,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s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caling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4746"/>
              </a:buClr>
              <a:buSzPct val="1000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Deployments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and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u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pgrades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74746"/>
              </a:buClr>
              <a:buSzPct val="100000"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Health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and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c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74746"/>
                </a:solidFill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onnectivity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EBA523D-2AFC-481F-B728-A37D31362D18}"/>
              </a:ext>
            </a:extLst>
          </p:cNvPr>
          <p:cNvCxnSpPr/>
          <p:nvPr/>
        </p:nvCxnSpPr>
        <p:spPr>
          <a:xfrm>
            <a:off x="4789714" y="1501676"/>
            <a:ext cx="0" cy="2268336"/>
          </a:xfrm>
          <a:prstGeom prst="line">
            <a:avLst/>
          </a:prstGeom>
          <a:ln w="222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04C0A51-B7B7-40D1-9D46-08247AB802E8}"/>
              </a:ext>
            </a:extLst>
          </p:cNvPr>
          <p:cNvCxnSpPr/>
          <p:nvPr/>
        </p:nvCxnSpPr>
        <p:spPr>
          <a:xfrm>
            <a:off x="4789714" y="1501676"/>
            <a:ext cx="0" cy="2268336"/>
          </a:xfrm>
          <a:prstGeom prst="line">
            <a:avLst/>
          </a:prstGeom>
          <a:ln w="222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D0FE0E2-A78B-4603-88BD-47E041BE1A3C}"/>
              </a:ext>
            </a:extLst>
          </p:cNvPr>
          <p:cNvGrpSpPr/>
          <p:nvPr/>
        </p:nvGrpSpPr>
        <p:grpSpPr>
          <a:xfrm>
            <a:off x="6641843" y="401317"/>
            <a:ext cx="590718" cy="322134"/>
            <a:chOff x="7361787" y="1121489"/>
            <a:chExt cx="1970899" cy="127812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F33854D-0866-4C38-A2FC-64A15E474A29}"/>
                </a:ext>
              </a:extLst>
            </p:cNvPr>
            <p:cNvGrpSpPr/>
            <p:nvPr/>
          </p:nvGrpSpPr>
          <p:grpSpPr>
            <a:xfrm>
              <a:off x="7527911" y="1303608"/>
              <a:ext cx="1638650" cy="913887"/>
              <a:chOff x="6441784" y="1648030"/>
              <a:chExt cx="1638650" cy="91388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64DC0FD-301E-4E18-A2F2-2C7144557882}"/>
                  </a:ext>
                </a:extLst>
              </p:cNvPr>
              <p:cNvSpPr/>
              <p:nvPr/>
            </p:nvSpPr>
            <p:spPr>
              <a:xfrm>
                <a:off x="6441784" y="1648030"/>
                <a:ext cx="1638650" cy="9138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6804D07-8F37-4688-8BDB-F9704B495CC7}"/>
                  </a:ext>
                </a:extLst>
              </p:cNvPr>
              <p:cNvGrpSpPr/>
              <p:nvPr/>
            </p:nvGrpSpPr>
            <p:grpSpPr>
              <a:xfrm>
                <a:off x="6608985" y="1829998"/>
                <a:ext cx="1304248" cy="549951"/>
                <a:chOff x="6608985" y="1837156"/>
                <a:chExt cx="1304248" cy="549951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F867DCE-F3F3-42BB-9F2E-334003228F1A}"/>
                    </a:ext>
                  </a:extLst>
                </p:cNvPr>
                <p:cNvSpPr/>
                <p:nvPr/>
              </p:nvSpPr>
              <p:spPr>
                <a:xfrm>
                  <a:off x="6608985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070ABE0-EEF9-4E60-B534-5AA6D4887D75}"/>
                    </a:ext>
                  </a:extLst>
                </p:cNvPr>
                <p:cNvSpPr/>
                <p:nvPr/>
              </p:nvSpPr>
              <p:spPr>
                <a:xfrm>
                  <a:off x="7363282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FBDF1A8-E34E-4FFE-830A-66EEC0E9CC82}"/>
                </a:ext>
              </a:extLst>
            </p:cNvPr>
            <p:cNvSpPr/>
            <p:nvPr/>
          </p:nvSpPr>
          <p:spPr>
            <a:xfrm>
              <a:off x="7361787" y="1121489"/>
              <a:ext cx="1970899" cy="127812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9846902-5316-4C35-B1A6-F3A3258A4CA5}"/>
              </a:ext>
            </a:extLst>
          </p:cNvPr>
          <p:cNvGrpSpPr/>
          <p:nvPr/>
        </p:nvGrpSpPr>
        <p:grpSpPr>
          <a:xfrm>
            <a:off x="7828361" y="321620"/>
            <a:ext cx="630782" cy="496161"/>
            <a:chOff x="4383314" y="760963"/>
            <a:chExt cx="2104572" cy="1968609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5EECCFA-49C1-404E-B8DA-7258DAE7587D}"/>
                </a:ext>
              </a:extLst>
            </p:cNvPr>
            <p:cNvGrpSpPr/>
            <p:nvPr/>
          </p:nvGrpSpPr>
          <p:grpSpPr>
            <a:xfrm>
              <a:off x="4616275" y="925942"/>
              <a:ext cx="1638650" cy="1638650"/>
              <a:chOff x="4598788" y="923268"/>
              <a:chExt cx="1638650" cy="163865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C35394F-D43A-44FD-B704-2A0C31578379}"/>
                  </a:ext>
                </a:extLst>
              </p:cNvPr>
              <p:cNvSpPr/>
              <p:nvPr/>
            </p:nvSpPr>
            <p:spPr>
              <a:xfrm>
                <a:off x="4598788" y="923268"/>
                <a:ext cx="1638650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0ED5798-3518-45BF-B593-AB0A4DF74897}"/>
                  </a:ext>
                </a:extLst>
              </p:cNvPr>
              <p:cNvGrpSpPr/>
              <p:nvPr/>
            </p:nvGrpSpPr>
            <p:grpSpPr>
              <a:xfrm>
                <a:off x="4765989" y="1098080"/>
                <a:ext cx="1304248" cy="1289027"/>
                <a:chOff x="4765989" y="1098080"/>
                <a:chExt cx="1304248" cy="1289027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A689F5F-89E9-492B-9001-9A5B4DBCF9AE}"/>
                    </a:ext>
                  </a:extLst>
                </p:cNvPr>
                <p:cNvSpPr/>
                <p:nvPr/>
              </p:nvSpPr>
              <p:spPr>
                <a:xfrm>
                  <a:off x="4765989" y="1098080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C791DEF-3883-4FA3-A856-0EDFC7A7C86B}"/>
                    </a:ext>
                  </a:extLst>
                </p:cNvPr>
                <p:cNvSpPr/>
                <p:nvPr/>
              </p:nvSpPr>
              <p:spPr>
                <a:xfrm>
                  <a:off x="4765989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C01CFA2A-25CE-4A0C-BECE-BD9B8DF94C0A}"/>
                    </a:ext>
                  </a:extLst>
                </p:cNvPr>
                <p:cNvSpPr/>
                <p:nvPr/>
              </p:nvSpPr>
              <p:spPr>
                <a:xfrm>
                  <a:off x="5520286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F3F1FCB-C5BD-4F00-9569-83130E97FE52}"/>
                </a:ext>
              </a:extLst>
            </p:cNvPr>
            <p:cNvSpPr/>
            <p:nvPr/>
          </p:nvSpPr>
          <p:spPr>
            <a:xfrm>
              <a:off x="4383314" y="760963"/>
              <a:ext cx="2104572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A996CCF-7C5E-4CC7-9719-071CC594686B}"/>
              </a:ext>
            </a:extLst>
          </p:cNvPr>
          <p:cNvGrpSpPr/>
          <p:nvPr/>
        </p:nvGrpSpPr>
        <p:grpSpPr>
          <a:xfrm>
            <a:off x="5887596" y="1758709"/>
            <a:ext cx="630782" cy="496161"/>
            <a:chOff x="4383314" y="760963"/>
            <a:chExt cx="2104572" cy="196860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1ECA753-E858-434D-A7BE-D3643FCC37A6}"/>
                </a:ext>
              </a:extLst>
            </p:cNvPr>
            <p:cNvGrpSpPr/>
            <p:nvPr/>
          </p:nvGrpSpPr>
          <p:grpSpPr>
            <a:xfrm>
              <a:off x="4616275" y="925942"/>
              <a:ext cx="1638650" cy="1638650"/>
              <a:chOff x="4598788" y="923268"/>
              <a:chExt cx="1638650" cy="16386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BB9A411-944D-466E-8F6A-E1C372EBDE18}"/>
                  </a:ext>
                </a:extLst>
              </p:cNvPr>
              <p:cNvSpPr/>
              <p:nvPr/>
            </p:nvSpPr>
            <p:spPr>
              <a:xfrm>
                <a:off x="4598788" y="923268"/>
                <a:ext cx="1638650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E619E6E-1C16-47BA-B606-384DBB0538F4}"/>
                  </a:ext>
                </a:extLst>
              </p:cNvPr>
              <p:cNvGrpSpPr/>
              <p:nvPr/>
            </p:nvGrpSpPr>
            <p:grpSpPr>
              <a:xfrm>
                <a:off x="4765989" y="1098080"/>
                <a:ext cx="1304248" cy="1289027"/>
                <a:chOff x="4765989" y="1098080"/>
                <a:chExt cx="1304248" cy="1289027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EB04563-9CCF-4929-AC44-4B54F544B3C8}"/>
                    </a:ext>
                  </a:extLst>
                </p:cNvPr>
                <p:cNvSpPr/>
                <p:nvPr/>
              </p:nvSpPr>
              <p:spPr>
                <a:xfrm>
                  <a:off x="4765989" y="1098080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97E51BE-C6E6-42FB-9A27-D509B289A8F5}"/>
                    </a:ext>
                  </a:extLst>
                </p:cNvPr>
                <p:cNvSpPr/>
                <p:nvPr/>
              </p:nvSpPr>
              <p:spPr>
                <a:xfrm>
                  <a:off x="4765989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09AC301-8D0C-4AE5-B013-338129C60C57}"/>
                    </a:ext>
                  </a:extLst>
                </p:cNvPr>
                <p:cNvSpPr/>
                <p:nvPr/>
              </p:nvSpPr>
              <p:spPr>
                <a:xfrm>
                  <a:off x="5520286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5DAAC50-7F6B-4B91-8D47-92CC39377B50}"/>
                </a:ext>
              </a:extLst>
            </p:cNvPr>
            <p:cNvSpPr/>
            <p:nvPr/>
          </p:nvSpPr>
          <p:spPr>
            <a:xfrm>
              <a:off x="4383314" y="760963"/>
              <a:ext cx="2104572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FC0AA8E-A020-4317-845D-04BD40F05DB9}"/>
              </a:ext>
            </a:extLst>
          </p:cNvPr>
          <p:cNvGrpSpPr/>
          <p:nvPr/>
        </p:nvGrpSpPr>
        <p:grpSpPr>
          <a:xfrm>
            <a:off x="5049396" y="1144111"/>
            <a:ext cx="630782" cy="496161"/>
            <a:chOff x="4383314" y="760963"/>
            <a:chExt cx="2104572" cy="196860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BAD66E4-2355-4B25-8D9C-151D4D7D7A64}"/>
                </a:ext>
              </a:extLst>
            </p:cNvPr>
            <p:cNvGrpSpPr/>
            <p:nvPr/>
          </p:nvGrpSpPr>
          <p:grpSpPr>
            <a:xfrm>
              <a:off x="4616275" y="925942"/>
              <a:ext cx="1638650" cy="1638650"/>
              <a:chOff x="4598788" y="923268"/>
              <a:chExt cx="1638650" cy="163865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DBFCC87-D019-4F13-B5C5-30F445C37CC7}"/>
                  </a:ext>
                </a:extLst>
              </p:cNvPr>
              <p:cNvSpPr/>
              <p:nvPr/>
            </p:nvSpPr>
            <p:spPr>
              <a:xfrm>
                <a:off x="4598788" y="923268"/>
                <a:ext cx="1638650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6230D2E-04E4-46FB-AA34-BDF1DD2807A7}"/>
                  </a:ext>
                </a:extLst>
              </p:cNvPr>
              <p:cNvGrpSpPr/>
              <p:nvPr/>
            </p:nvGrpSpPr>
            <p:grpSpPr>
              <a:xfrm>
                <a:off x="4765989" y="1098080"/>
                <a:ext cx="1304248" cy="1289027"/>
                <a:chOff x="4765989" y="1098080"/>
                <a:chExt cx="1304248" cy="1289027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F79A9B17-C2FB-4711-A641-46817B830CAF}"/>
                    </a:ext>
                  </a:extLst>
                </p:cNvPr>
                <p:cNvSpPr/>
                <p:nvPr/>
              </p:nvSpPr>
              <p:spPr>
                <a:xfrm>
                  <a:off x="4765989" y="1098080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2EC34F7-E5EF-4BED-A8EC-6F532926F8E6}"/>
                    </a:ext>
                  </a:extLst>
                </p:cNvPr>
                <p:cNvSpPr/>
                <p:nvPr/>
              </p:nvSpPr>
              <p:spPr>
                <a:xfrm>
                  <a:off x="4765989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2C54188-882D-41C9-A591-FBFD290FA049}"/>
                    </a:ext>
                  </a:extLst>
                </p:cNvPr>
                <p:cNvSpPr/>
                <p:nvPr/>
              </p:nvSpPr>
              <p:spPr>
                <a:xfrm>
                  <a:off x="5520286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75DBF64-ED1C-461E-A464-48C0F9C92F01}"/>
                </a:ext>
              </a:extLst>
            </p:cNvPr>
            <p:cNvSpPr/>
            <p:nvPr/>
          </p:nvSpPr>
          <p:spPr>
            <a:xfrm>
              <a:off x="4383314" y="760963"/>
              <a:ext cx="2104572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BD299A6-A22B-4DE7-99DA-6E9DA46D8233}"/>
              </a:ext>
            </a:extLst>
          </p:cNvPr>
          <p:cNvGrpSpPr/>
          <p:nvPr/>
        </p:nvGrpSpPr>
        <p:grpSpPr>
          <a:xfrm rot="5400000">
            <a:off x="7639048" y="2954682"/>
            <a:ext cx="678839" cy="322134"/>
            <a:chOff x="7361787" y="1121489"/>
            <a:chExt cx="1970899" cy="127812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1752D28-656E-41AB-980F-6AB9992160C2}"/>
                </a:ext>
              </a:extLst>
            </p:cNvPr>
            <p:cNvGrpSpPr/>
            <p:nvPr/>
          </p:nvGrpSpPr>
          <p:grpSpPr>
            <a:xfrm>
              <a:off x="7527911" y="1303608"/>
              <a:ext cx="1638650" cy="913887"/>
              <a:chOff x="6441784" y="1648030"/>
              <a:chExt cx="1638650" cy="91388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58F769A-6122-4B22-9B5C-66BFBC5859CF}"/>
                  </a:ext>
                </a:extLst>
              </p:cNvPr>
              <p:cNvSpPr/>
              <p:nvPr/>
            </p:nvSpPr>
            <p:spPr>
              <a:xfrm>
                <a:off x="6441784" y="1648030"/>
                <a:ext cx="1638650" cy="9138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BC88D427-A0FC-418D-BB83-B304A89B7003}"/>
                  </a:ext>
                </a:extLst>
              </p:cNvPr>
              <p:cNvGrpSpPr/>
              <p:nvPr/>
            </p:nvGrpSpPr>
            <p:grpSpPr>
              <a:xfrm>
                <a:off x="6608985" y="1829998"/>
                <a:ext cx="1304248" cy="549951"/>
                <a:chOff x="6608985" y="1837156"/>
                <a:chExt cx="1304248" cy="549951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24875BDA-4C62-4CDB-9160-2933EA459671}"/>
                    </a:ext>
                  </a:extLst>
                </p:cNvPr>
                <p:cNvSpPr/>
                <p:nvPr/>
              </p:nvSpPr>
              <p:spPr>
                <a:xfrm>
                  <a:off x="6608985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7E8D1FE-E2CC-4FE0-A4C0-EEBD884BBA6F}"/>
                    </a:ext>
                  </a:extLst>
                </p:cNvPr>
                <p:cNvSpPr/>
                <p:nvPr/>
              </p:nvSpPr>
              <p:spPr>
                <a:xfrm>
                  <a:off x="7363282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0A6E489-39B5-44EA-A0E2-4DE243F6577F}"/>
                </a:ext>
              </a:extLst>
            </p:cNvPr>
            <p:cNvSpPr/>
            <p:nvPr/>
          </p:nvSpPr>
          <p:spPr>
            <a:xfrm>
              <a:off x="7361787" y="1121489"/>
              <a:ext cx="1970899" cy="127812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D5D36D6-B9EF-46DE-8151-570BDDB8498B}"/>
              </a:ext>
            </a:extLst>
          </p:cNvPr>
          <p:cNvGrpSpPr/>
          <p:nvPr/>
        </p:nvGrpSpPr>
        <p:grpSpPr>
          <a:xfrm>
            <a:off x="6619980" y="1726715"/>
            <a:ext cx="853862" cy="496161"/>
            <a:chOff x="5151630" y="2599842"/>
            <a:chExt cx="2848865" cy="1968609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D8B3A89-5A6C-4C11-B537-9EF3309DA034}"/>
                </a:ext>
              </a:extLst>
            </p:cNvPr>
            <p:cNvGrpSpPr/>
            <p:nvPr/>
          </p:nvGrpSpPr>
          <p:grpSpPr>
            <a:xfrm>
              <a:off x="5362999" y="2764821"/>
              <a:ext cx="2426126" cy="1638650"/>
              <a:chOff x="4598789" y="2813811"/>
              <a:chExt cx="2426126" cy="1638650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23D9E87-58ED-4F69-8747-0934B448F351}"/>
                  </a:ext>
                </a:extLst>
              </p:cNvPr>
              <p:cNvSpPr/>
              <p:nvPr/>
            </p:nvSpPr>
            <p:spPr>
              <a:xfrm>
                <a:off x="4598789" y="2813811"/>
                <a:ext cx="2426126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47EA115A-4226-4773-84FE-331B7CA26C19}"/>
                  </a:ext>
                </a:extLst>
              </p:cNvPr>
              <p:cNvGrpSpPr/>
              <p:nvPr/>
            </p:nvGrpSpPr>
            <p:grpSpPr>
              <a:xfrm>
                <a:off x="4782580" y="2988623"/>
                <a:ext cx="2058545" cy="1289027"/>
                <a:chOff x="4765989" y="3013951"/>
                <a:chExt cx="2058545" cy="1289027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2287B38A-E11F-4FE7-919B-B1D36148659B}"/>
                    </a:ext>
                  </a:extLst>
                </p:cNvPr>
                <p:cNvSpPr/>
                <p:nvPr/>
              </p:nvSpPr>
              <p:spPr>
                <a:xfrm>
                  <a:off x="4765989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C73305E-95EE-4AA0-9453-49DF9A40530F}"/>
                    </a:ext>
                  </a:extLst>
                </p:cNvPr>
                <p:cNvSpPr/>
                <p:nvPr/>
              </p:nvSpPr>
              <p:spPr>
                <a:xfrm>
                  <a:off x="4765989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1D10570E-AECB-4499-80E6-118C1CCDA3BF}"/>
                    </a:ext>
                  </a:extLst>
                </p:cNvPr>
                <p:cNvSpPr/>
                <p:nvPr/>
              </p:nvSpPr>
              <p:spPr>
                <a:xfrm>
                  <a:off x="5520286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E47C082-ACFA-4398-A4B9-53AEF1C62C9D}"/>
                    </a:ext>
                  </a:extLst>
                </p:cNvPr>
                <p:cNvSpPr/>
                <p:nvPr/>
              </p:nvSpPr>
              <p:spPr>
                <a:xfrm>
                  <a:off x="6274583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72D25C85-4178-43FB-B1EA-95CA674B041F}"/>
                    </a:ext>
                  </a:extLst>
                </p:cNvPr>
                <p:cNvSpPr/>
                <p:nvPr/>
              </p:nvSpPr>
              <p:spPr>
                <a:xfrm>
                  <a:off x="6274583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5743488-0DA4-475E-A230-330DC112FE18}"/>
                </a:ext>
              </a:extLst>
            </p:cNvPr>
            <p:cNvSpPr/>
            <p:nvPr/>
          </p:nvSpPr>
          <p:spPr>
            <a:xfrm>
              <a:off x="5151630" y="2599842"/>
              <a:ext cx="2848865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C7795AA-2B3F-491A-BAE2-26A713C5E30D}"/>
              </a:ext>
            </a:extLst>
          </p:cNvPr>
          <p:cNvGrpSpPr/>
          <p:nvPr/>
        </p:nvGrpSpPr>
        <p:grpSpPr>
          <a:xfrm>
            <a:off x="5887596" y="2391298"/>
            <a:ext cx="853862" cy="496161"/>
            <a:chOff x="5151630" y="2599842"/>
            <a:chExt cx="2848865" cy="196860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0421C94-5262-4AEF-89C7-FCEEF5DD5B3A}"/>
                </a:ext>
              </a:extLst>
            </p:cNvPr>
            <p:cNvGrpSpPr/>
            <p:nvPr/>
          </p:nvGrpSpPr>
          <p:grpSpPr>
            <a:xfrm>
              <a:off x="5362999" y="2764821"/>
              <a:ext cx="2426126" cy="1638650"/>
              <a:chOff x="4598789" y="2813811"/>
              <a:chExt cx="2426126" cy="163865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8A5A8F0-3465-48A7-B1B4-E4CF7528E094}"/>
                  </a:ext>
                </a:extLst>
              </p:cNvPr>
              <p:cNvSpPr/>
              <p:nvPr/>
            </p:nvSpPr>
            <p:spPr>
              <a:xfrm>
                <a:off x="4598789" y="2813811"/>
                <a:ext cx="2426126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A7333F3E-80ED-4B75-9133-0FC6EECF8577}"/>
                  </a:ext>
                </a:extLst>
              </p:cNvPr>
              <p:cNvGrpSpPr/>
              <p:nvPr/>
            </p:nvGrpSpPr>
            <p:grpSpPr>
              <a:xfrm>
                <a:off x="4782580" y="2988623"/>
                <a:ext cx="2058545" cy="1289027"/>
                <a:chOff x="4765989" y="3013951"/>
                <a:chExt cx="2058545" cy="1289027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CBCDA0DD-A267-4D9F-94B2-9140E3E02AE5}"/>
                    </a:ext>
                  </a:extLst>
                </p:cNvPr>
                <p:cNvSpPr/>
                <p:nvPr/>
              </p:nvSpPr>
              <p:spPr>
                <a:xfrm>
                  <a:off x="4765989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3E31A4C-2EE2-4882-B478-D51CA479C4C8}"/>
                    </a:ext>
                  </a:extLst>
                </p:cNvPr>
                <p:cNvSpPr/>
                <p:nvPr/>
              </p:nvSpPr>
              <p:spPr>
                <a:xfrm>
                  <a:off x="4765989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AFE9549C-31CB-4BE7-A431-1004A6BB4035}"/>
                    </a:ext>
                  </a:extLst>
                </p:cNvPr>
                <p:cNvSpPr/>
                <p:nvPr/>
              </p:nvSpPr>
              <p:spPr>
                <a:xfrm>
                  <a:off x="5520286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07F9FC32-1BBE-486F-8B05-DAF75DE702C1}"/>
                    </a:ext>
                  </a:extLst>
                </p:cNvPr>
                <p:cNvSpPr/>
                <p:nvPr/>
              </p:nvSpPr>
              <p:spPr>
                <a:xfrm>
                  <a:off x="6274583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D6E1E40-1200-48DC-9B2B-FBFD57F03D2F}"/>
                    </a:ext>
                  </a:extLst>
                </p:cNvPr>
                <p:cNvSpPr/>
                <p:nvPr/>
              </p:nvSpPr>
              <p:spPr>
                <a:xfrm>
                  <a:off x="6274583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A817754-DEF4-4188-B9D9-506049ADD541}"/>
                </a:ext>
              </a:extLst>
            </p:cNvPr>
            <p:cNvSpPr/>
            <p:nvPr/>
          </p:nvSpPr>
          <p:spPr>
            <a:xfrm>
              <a:off x="5151630" y="2599842"/>
              <a:ext cx="2848865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60961C0-5E9F-4414-8F8D-3A3410C1F3FD}"/>
              </a:ext>
            </a:extLst>
          </p:cNvPr>
          <p:cNvGrpSpPr/>
          <p:nvPr/>
        </p:nvGrpSpPr>
        <p:grpSpPr>
          <a:xfrm rot="5400000">
            <a:off x="7639048" y="3754783"/>
            <a:ext cx="678839" cy="322134"/>
            <a:chOff x="7361787" y="1121489"/>
            <a:chExt cx="1970899" cy="127812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9C83635-0F6F-4172-830F-DD74C85F3A31}"/>
                </a:ext>
              </a:extLst>
            </p:cNvPr>
            <p:cNvGrpSpPr/>
            <p:nvPr/>
          </p:nvGrpSpPr>
          <p:grpSpPr>
            <a:xfrm>
              <a:off x="7527911" y="1303608"/>
              <a:ext cx="1638650" cy="913887"/>
              <a:chOff x="6441784" y="1648030"/>
              <a:chExt cx="1638650" cy="913887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68A412D-04C3-4966-B02D-9E5450C707D6}"/>
                  </a:ext>
                </a:extLst>
              </p:cNvPr>
              <p:cNvSpPr/>
              <p:nvPr/>
            </p:nvSpPr>
            <p:spPr>
              <a:xfrm>
                <a:off x="6441784" y="1648030"/>
                <a:ext cx="1638650" cy="9138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C46DAA5F-75CB-4A0D-9EAA-41540BD1ED90}"/>
                  </a:ext>
                </a:extLst>
              </p:cNvPr>
              <p:cNvGrpSpPr/>
              <p:nvPr/>
            </p:nvGrpSpPr>
            <p:grpSpPr>
              <a:xfrm>
                <a:off x="6608985" y="1829998"/>
                <a:ext cx="1304248" cy="549951"/>
                <a:chOff x="6608985" y="1837156"/>
                <a:chExt cx="1304248" cy="549951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366BAD22-60BC-4A08-ACB9-FA3B3A3FAFBB}"/>
                    </a:ext>
                  </a:extLst>
                </p:cNvPr>
                <p:cNvSpPr/>
                <p:nvPr/>
              </p:nvSpPr>
              <p:spPr>
                <a:xfrm>
                  <a:off x="6608985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8E9FB8F4-D03F-4C60-8B2C-07D4A3A2886C}"/>
                    </a:ext>
                  </a:extLst>
                </p:cNvPr>
                <p:cNvSpPr/>
                <p:nvPr/>
              </p:nvSpPr>
              <p:spPr>
                <a:xfrm>
                  <a:off x="7363282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36E571B-A630-4942-8CEC-382DA67BF5F8}"/>
                </a:ext>
              </a:extLst>
            </p:cNvPr>
            <p:cNvSpPr/>
            <p:nvPr/>
          </p:nvSpPr>
          <p:spPr>
            <a:xfrm>
              <a:off x="7361787" y="1121489"/>
              <a:ext cx="1970899" cy="127812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F33B83B-46BB-4BD2-94E0-18A0D1C7A2D1}"/>
              </a:ext>
            </a:extLst>
          </p:cNvPr>
          <p:cNvGrpSpPr/>
          <p:nvPr/>
        </p:nvGrpSpPr>
        <p:grpSpPr>
          <a:xfrm>
            <a:off x="6823985" y="2959008"/>
            <a:ext cx="853862" cy="496161"/>
            <a:chOff x="5151630" y="2599842"/>
            <a:chExt cx="2848865" cy="196860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CEB64D7-1B92-40F8-AA27-1FE06646C875}"/>
                </a:ext>
              </a:extLst>
            </p:cNvPr>
            <p:cNvGrpSpPr/>
            <p:nvPr/>
          </p:nvGrpSpPr>
          <p:grpSpPr>
            <a:xfrm>
              <a:off x="5362999" y="2764821"/>
              <a:ext cx="2426126" cy="1638650"/>
              <a:chOff x="4598789" y="2813811"/>
              <a:chExt cx="2426126" cy="163865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83E4DAD-6072-4310-AAFF-495A58499788}"/>
                  </a:ext>
                </a:extLst>
              </p:cNvPr>
              <p:cNvSpPr/>
              <p:nvPr/>
            </p:nvSpPr>
            <p:spPr>
              <a:xfrm>
                <a:off x="4598789" y="2813811"/>
                <a:ext cx="2426126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20E1F4A-F695-4504-9E23-421D84CD6F1A}"/>
                  </a:ext>
                </a:extLst>
              </p:cNvPr>
              <p:cNvGrpSpPr/>
              <p:nvPr/>
            </p:nvGrpSpPr>
            <p:grpSpPr>
              <a:xfrm>
                <a:off x="4782580" y="2988623"/>
                <a:ext cx="2058545" cy="1289027"/>
                <a:chOff x="4765989" y="3013951"/>
                <a:chExt cx="2058545" cy="1289027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6C8DE5B2-852E-4B9D-9863-1BA7CB0DA1FF}"/>
                    </a:ext>
                  </a:extLst>
                </p:cNvPr>
                <p:cNvSpPr/>
                <p:nvPr/>
              </p:nvSpPr>
              <p:spPr>
                <a:xfrm>
                  <a:off x="4765989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D2133C1-B362-43B6-B816-7BAB6F75254B}"/>
                    </a:ext>
                  </a:extLst>
                </p:cNvPr>
                <p:cNvSpPr/>
                <p:nvPr/>
              </p:nvSpPr>
              <p:spPr>
                <a:xfrm>
                  <a:off x="4765989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A37A015F-94F9-40F8-A331-C49A383CDE75}"/>
                    </a:ext>
                  </a:extLst>
                </p:cNvPr>
                <p:cNvSpPr/>
                <p:nvPr/>
              </p:nvSpPr>
              <p:spPr>
                <a:xfrm>
                  <a:off x="5520286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A73ABCFF-1675-4936-A748-D1BA0F0700DD}"/>
                    </a:ext>
                  </a:extLst>
                </p:cNvPr>
                <p:cNvSpPr/>
                <p:nvPr/>
              </p:nvSpPr>
              <p:spPr>
                <a:xfrm>
                  <a:off x="6274583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D6149709-601F-4D59-9C96-E8C22089005F}"/>
                    </a:ext>
                  </a:extLst>
                </p:cNvPr>
                <p:cNvSpPr/>
                <p:nvPr/>
              </p:nvSpPr>
              <p:spPr>
                <a:xfrm>
                  <a:off x="6274583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E3C396F-D105-47ED-A294-702903B2B11E}"/>
                </a:ext>
              </a:extLst>
            </p:cNvPr>
            <p:cNvSpPr/>
            <p:nvPr/>
          </p:nvSpPr>
          <p:spPr>
            <a:xfrm>
              <a:off x="5151630" y="2599842"/>
              <a:ext cx="2848865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79033C5-ADA0-40C0-8752-D24836E79FDD}"/>
              </a:ext>
            </a:extLst>
          </p:cNvPr>
          <p:cNvGrpSpPr/>
          <p:nvPr/>
        </p:nvGrpSpPr>
        <p:grpSpPr>
          <a:xfrm>
            <a:off x="4922396" y="2810398"/>
            <a:ext cx="853862" cy="496161"/>
            <a:chOff x="5151630" y="2599842"/>
            <a:chExt cx="2848865" cy="196860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C4288FE-2889-4AA0-B36B-FD8FC7CD80A2}"/>
                </a:ext>
              </a:extLst>
            </p:cNvPr>
            <p:cNvGrpSpPr/>
            <p:nvPr/>
          </p:nvGrpSpPr>
          <p:grpSpPr>
            <a:xfrm>
              <a:off x="5362999" y="2764821"/>
              <a:ext cx="2426126" cy="1638650"/>
              <a:chOff x="4598789" y="2813811"/>
              <a:chExt cx="2426126" cy="1638650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A990E569-2061-405F-98F1-1F66CF53AAB3}"/>
                  </a:ext>
                </a:extLst>
              </p:cNvPr>
              <p:cNvSpPr/>
              <p:nvPr/>
            </p:nvSpPr>
            <p:spPr>
              <a:xfrm>
                <a:off x="4598789" y="2813811"/>
                <a:ext cx="2426126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7F9B36F6-9E32-4D56-A1B0-9F57F49BC80A}"/>
                  </a:ext>
                </a:extLst>
              </p:cNvPr>
              <p:cNvGrpSpPr/>
              <p:nvPr/>
            </p:nvGrpSpPr>
            <p:grpSpPr>
              <a:xfrm>
                <a:off x="4782580" y="2988623"/>
                <a:ext cx="2058545" cy="1289027"/>
                <a:chOff x="4765989" y="3013951"/>
                <a:chExt cx="2058545" cy="1289027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3C142BD4-4A00-4C6F-9A19-CAEB6D8F43B3}"/>
                    </a:ext>
                  </a:extLst>
                </p:cNvPr>
                <p:cNvSpPr/>
                <p:nvPr/>
              </p:nvSpPr>
              <p:spPr>
                <a:xfrm>
                  <a:off x="4765989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906B8C7A-AA98-4F92-8EA0-7640D4E18CA9}"/>
                    </a:ext>
                  </a:extLst>
                </p:cNvPr>
                <p:cNvSpPr/>
                <p:nvPr/>
              </p:nvSpPr>
              <p:spPr>
                <a:xfrm>
                  <a:off x="4765989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743690-58BD-41A9-9776-ABA207938330}"/>
                    </a:ext>
                  </a:extLst>
                </p:cNvPr>
                <p:cNvSpPr/>
                <p:nvPr/>
              </p:nvSpPr>
              <p:spPr>
                <a:xfrm>
                  <a:off x="5520286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CD887D8-3952-4161-9048-A2892C5410A6}"/>
                    </a:ext>
                  </a:extLst>
                </p:cNvPr>
                <p:cNvSpPr/>
                <p:nvPr/>
              </p:nvSpPr>
              <p:spPr>
                <a:xfrm>
                  <a:off x="6274583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1C3159CC-55D9-4E4F-A8AD-E627E7A62050}"/>
                    </a:ext>
                  </a:extLst>
                </p:cNvPr>
                <p:cNvSpPr/>
                <p:nvPr/>
              </p:nvSpPr>
              <p:spPr>
                <a:xfrm>
                  <a:off x="6274583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AD1049A-9A54-428A-8B45-21953863107D}"/>
                </a:ext>
              </a:extLst>
            </p:cNvPr>
            <p:cNvSpPr/>
            <p:nvPr/>
          </p:nvSpPr>
          <p:spPr>
            <a:xfrm>
              <a:off x="5151630" y="2599842"/>
              <a:ext cx="2848865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B8F2261-8FA8-4F17-AC1F-E68CF370272A}"/>
              </a:ext>
            </a:extLst>
          </p:cNvPr>
          <p:cNvGrpSpPr/>
          <p:nvPr/>
        </p:nvGrpSpPr>
        <p:grpSpPr>
          <a:xfrm>
            <a:off x="6641843" y="1137917"/>
            <a:ext cx="590718" cy="322134"/>
            <a:chOff x="7361787" y="1121489"/>
            <a:chExt cx="1970899" cy="1278125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C1732A3-4453-424F-BCCE-EF00B1225216}"/>
                </a:ext>
              </a:extLst>
            </p:cNvPr>
            <p:cNvGrpSpPr/>
            <p:nvPr/>
          </p:nvGrpSpPr>
          <p:grpSpPr>
            <a:xfrm>
              <a:off x="7527911" y="1303608"/>
              <a:ext cx="1638650" cy="913887"/>
              <a:chOff x="6441784" y="1648030"/>
              <a:chExt cx="1638650" cy="913887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D9F996E-30EC-4D25-AC0F-9D8F53822CBB}"/>
                  </a:ext>
                </a:extLst>
              </p:cNvPr>
              <p:cNvSpPr/>
              <p:nvPr/>
            </p:nvSpPr>
            <p:spPr>
              <a:xfrm>
                <a:off x="6441784" y="1648030"/>
                <a:ext cx="1638650" cy="9138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0B5EFE9C-78DC-4D66-8623-780E3E5D4298}"/>
                  </a:ext>
                </a:extLst>
              </p:cNvPr>
              <p:cNvGrpSpPr/>
              <p:nvPr/>
            </p:nvGrpSpPr>
            <p:grpSpPr>
              <a:xfrm>
                <a:off x="6608985" y="1829998"/>
                <a:ext cx="1304248" cy="549951"/>
                <a:chOff x="6608985" y="1837156"/>
                <a:chExt cx="1304248" cy="549951"/>
              </a:xfrm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48DA0360-BA35-406C-8489-89CD267B22A2}"/>
                    </a:ext>
                  </a:extLst>
                </p:cNvPr>
                <p:cNvSpPr/>
                <p:nvPr/>
              </p:nvSpPr>
              <p:spPr>
                <a:xfrm>
                  <a:off x="6608985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740A2AFE-9110-43BC-A5CE-D541889DB337}"/>
                    </a:ext>
                  </a:extLst>
                </p:cNvPr>
                <p:cNvSpPr/>
                <p:nvPr/>
              </p:nvSpPr>
              <p:spPr>
                <a:xfrm>
                  <a:off x="7363282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0324F7F-F265-4CF5-9166-2F893EB8ADFC}"/>
                </a:ext>
              </a:extLst>
            </p:cNvPr>
            <p:cNvSpPr/>
            <p:nvPr/>
          </p:nvSpPr>
          <p:spPr>
            <a:xfrm>
              <a:off x="7361787" y="1121489"/>
              <a:ext cx="1970899" cy="127812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1B68AA7-9FA5-416E-A18C-00C2BAD1FCEE}"/>
              </a:ext>
            </a:extLst>
          </p:cNvPr>
          <p:cNvGrpSpPr/>
          <p:nvPr/>
        </p:nvGrpSpPr>
        <p:grpSpPr>
          <a:xfrm>
            <a:off x="7567984" y="2364960"/>
            <a:ext cx="590718" cy="322134"/>
            <a:chOff x="7361787" y="1121489"/>
            <a:chExt cx="1970899" cy="1278125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8CD6C88-113C-4DF4-B5A2-F6F52902AC64}"/>
                </a:ext>
              </a:extLst>
            </p:cNvPr>
            <p:cNvGrpSpPr/>
            <p:nvPr/>
          </p:nvGrpSpPr>
          <p:grpSpPr>
            <a:xfrm>
              <a:off x="7527911" y="1303608"/>
              <a:ext cx="1638650" cy="913887"/>
              <a:chOff x="6441784" y="1648030"/>
              <a:chExt cx="1638650" cy="91388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72298926-12EC-4423-9C58-FC844B3AB60D}"/>
                  </a:ext>
                </a:extLst>
              </p:cNvPr>
              <p:cNvSpPr/>
              <p:nvPr/>
            </p:nvSpPr>
            <p:spPr>
              <a:xfrm>
                <a:off x="6441784" y="1648030"/>
                <a:ext cx="1638650" cy="91388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8808D65A-1011-49E0-9A28-18938770D8A6}"/>
                  </a:ext>
                </a:extLst>
              </p:cNvPr>
              <p:cNvGrpSpPr/>
              <p:nvPr/>
            </p:nvGrpSpPr>
            <p:grpSpPr>
              <a:xfrm>
                <a:off x="6608985" y="1829998"/>
                <a:ext cx="1304248" cy="549951"/>
                <a:chOff x="6608985" y="1837156"/>
                <a:chExt cx="1304248" cy="549951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8236742C-987C-46B6-B23E-AC9EA81DD17B}"/>
                    </a:ext>
                  </a:extLst>
                </p:cNvPr>
                <p:cNvSpPr/>
                <p:nvPr/>
              </p:nvSpPr>
              <p:spPr>
                <a:xfrm>
                  <a:off x="6608985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385DBC4-5661-41E3-9B5F-DD6CB5545FE5}"/>
                    </a:ext>
                  </a:extLst>
                </p:cNvPr>
                <p:cNvSpPr/>
                <p:nvPr/>
              </p:nvSpPr>
              <p:spPr>
                <a:xfrm>
                  <a:off x="7363282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62B5109-4C2B-49CE-A79E-32DD8A243E66}"/>
                </a:ext>
              </a:extLst>
            </p:cNvPr>
            <p:cNvSpPr/>
            <p:nvPr/>
          </p:nvSpPr>
          <p:spPr>
            <a:xfrm>
              <a:off x="7361787" y="1121489"/>
              <a:ext cx="1970899" cy="1278125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B3925A0-F668-446A-AA02-215C803E523B}"/>
              </a:ext>
            </a:extLst>
          </p:cNvPr>
          <p:cNvGrpSpPr/>
          <p:nvPr/>
        </p:nvGrpSpPr>
        <p:grpSpPr>
          <a:xfrm>
            <a:off x="5201796" y="1296511"/>
            <a:ext cx="630782" cy="496161"/>
            <a:chOff x="4383314" y="760963"/>
            <a:chExt cx="2104572" cy="1968609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03C195B-58BD-4D58-9EAD-CEA959670BA2}"/>
                </a:ext>
              </a:extLst>
            </p:cNvPr>
            <p:cNvGrpSpPr/>
            <p:nvPr/>
          </p:nvGrpSpPr>
          <p:grpSpPr>
            <a:xfrm>
              <a:off x="4616275" y="925942"/>
              <a:ext cx="1638650" cy="1638650"/>
              <a:chOff x="4598788" y="923268"/>
              <a:chExt cx="1638650" cy="1638650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1894E942-F341-4C35-A319-4C5D329C106A}"/>
                  </a:ext>
                </a:extLst>
              </p:cNvPr>
              <p:cNvSpPr/>
              <p:nvPr/>
            </p:nvSpPr>
            <p:spPr>
              <a:xfrm>
                <a:off x="4598788" y="923268"/>
                <a:ext cx="1638650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78B5FD5D-5B6F-4A99-A3CE-9468A3F1C473}"/>
                  </a:ext>
                </a:extLst>
              </p:cNvPr>
              <p:cNvGrpSpPr/>
              <p:nvPr/>
            </p:nvGrpSpPr>
            <p:grpSpPr>
              <a:xfrm>
                <a:off x="4765989" y="1098080"/>
                <a:ext cx="1304248" cy="1289027"/>
                <a:chOff x="4765989" y="1098080"/>
                <a:chExt cx="1304248" cy="1289027"/>
              </a:xfrm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463ADC16-E7A3-4AF2-9937-ECBFC3D662EB}"/>
                    </a:ext>
                  </a:extLst>
                </p:cNvPr>
                <p:cNvSpPr/>
                <p:nvPr/>
              </p:nvSpPr>
              <p:spPr>
                <a:xfrm>
                  <a:off x="4765989" y="1098080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549534A7-EE05-4FE7-9042-7B164B881AF1}"/>
                    </a:ext>
                  </a:extLst>
                </p:cNvPr>
                <p:cNvSpPr/>
                <p:nvPr/>
              </p:nvSpPr>
              <p:spPr>
                <a:xfrm>
                  <a:off x="4765989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9BC53F69-0C79-40E6-AEF3-E770FD8E30F8}"/>
                    </a:ext>
                  </a:extLst>
                </p:cNvPr>
                <p:cNvSpPr/>
                <p:nvPr/>
              </p:nvSpPr>
              <p:spPr>
                <a:xfrm>
                  <a:off x="5520286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36D5CFB-D491-4659-A599-1D838565B1E4}"/>
                </a:ext>
              </a:extLst>
            </p:cNvPr>
            <p:cNvSpPr/>
            <p:nvPr/>
          </p:nvSpPr>
          <p:spPr>
            <a:xfrm>
              <a:off x="4383314" y="760963"/>
              <a:ext cx="2104572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B3F1719-4929-451D-8BE4-CADA7F48291D}"/>
              </a:ext>
            </a:extLst>
          </p:cNvPr>
          <p:cNvGrpSpPr/>
          <p:nvPr/>
        </p:nvGrpSpPr>
        <p:grpSpPr>
          <a:xfrm>
            <a:off x="5909015" y="2982841"/>
            <a:ext cx="853862" cy="496161"/>
            <a:chOff x="5151630" y="2599842"/>
            <a:chExt cx="2848865" cy="196860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069A4AAE-7F41-44A3-86D0-4524827DB67B}"/>
                </a:ext>
              </a:extLst>
            </p:cNvPr>
            <p:cNvGrpSpPr/>
            <p:nvPr/>
          </p:nvGrpSpPr>
          <p:grpSpPr>
            <a:xfrm>
              <a:off x="5362999" y="2764821"/>
              <a:ext cx="2426126" cy="1638650"/>
              <a:chOff x="4598789" y="2813811"/>
              <a:chExt cx="2426126" cy="16386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1025DDC-2527-4F2B-9CDD-B535DDBFD84F}"/>
                  </a:ext>
                </a:extLst>
              </p:cNvPr>
              <p:cNvSpPr/>
              <p:nvPr/>
            </p:nvSpPr>
            <p:spPr>
              <a:xfrm>
                <a:off x="4598789" y="2813811"/>
                <a:ext cx="2426126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B808E1A7-4D14-4826-B755-33CFBC0EBF6F}"/>
                  </a:ext>
                </a:extLst>
              </p:cNvPr>
              <p:cNvGrpSpPr/>
              <p:nvPr/>
            </p:nvGrpSpPr>
            <p:grpSpPr>
              <a:xfrm>
                <a:off x="4782580" y="2988623"/>
                <a:ext cx="2058545" cy="1289027"/>
                <a:chOff x="4765989" y="3013951"/>
                <a:chExt cx="2058545" cy="1289027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AA3DFA0-001B-447C-8278-D88BE2E704F5}"/>
                    </a:ext>
                  </a:extLst>
                </p:cNvPr>
                <p:cNvSpPr/>
                <p:nvPr/>
              </p:nvSpPr>
              <p:spPr>
                <a:xfrm>
                  <a:off x="4765989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EBF5C198-C6C0-476F-A3ED-5D1CAE873289}"/>
                    </a:ext>
                  </a:extLst>
                </p:cNvPr>
                <p:cNvSpPr/>
                <p:nvPr/>
              </p:nvSpPr>
              <p:spPr>
                <a:xfrm>
                  <a:off x="4765989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12282046-F33E-4681-A599-AA26A313199B}"/>
                    </a:ext>
                  </a:extLst>
                </p:cNvPr>
                <p:cNvSpPr/>
                <p:nvPr/>
              </p:nvSpPr>
              <p:spPr>
                <a:xfrm>
                  <a:off x="5520286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CC5DE6D-7ED6-4FFB-9A6A-9A8F8091A3CD}"/>
                    </a:ext>
                  </a:extLst>
                </p:cNvPr>
                <p:cNvSpPr/>
                <p:nvPr/>
              </p:nvSpPr>
              <p:spPr>
                <a:xfrm>
                  <a:off x="6274583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E75CA0FD-CB42-4C8D-97AA-5B5798BEEBDC}"/>
                    </a:ext>
                  </a:extLst>
                </p:cNvPr>
                <p:cNvSpPr/>
                <p:nvPr/>
              </p:nvSpPr>
              <p:spPr>
                <a:xfrm>
                  <a:off x="6274583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7EA508F-2F97-41E1-8D3D-A15600AC01C3}"/>
                </a:ext>
              </a:extLst>
            </p:cNvPr>
            <p:cNvSpPr/>
            <p:nvPr/>
          </p:nvSpPr>
          <p:spPr>
            <a:xfrm>
              <a:off x="5151630" y="2599842"/>
              <a:ext cx="2848865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528D073-ACD3-4D00-A288-8D0C85C1D055}"/>
              </a:ext>
            </a:extLst>
          </p:cNvPr>
          <p:cNvGrpSpPr/>
          <p:nvPr/>
        </p:nvGrpSpPr>
        <p:grpSpPr>
          <a:xfrm>
            <a:off x="6823521" y="2384229"/>
            <a:ext cx="630782" cy="496161"/>
            <a:chOff x="4383314" y="760963"/>
            <a:chExt cx="2104572" cy="1968609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A7F6F58-3BAD-46E8-B818-7141ACBA76BD}"/>
                </a:ext>
              </a:extLst>
            </p:cNvPr>
            <p:cNvGrpSpPr/>
            <p:nvPr/>
          </p:nvGrpSpPr>
          <p:grpSpPr>
            <a:xfrm>
              <a:off x="4616275" y="925942"/>
              <a:ext cx="1638650" cy="1638650"/>
              <a:chOff x="4598788" y="923268"/>
              <a:chExt cx="1638650" cy="1638650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ADA6492-F102-424D-B1F9-1EF44BD9F826}"/>
                  </a:ext>
                </a:extLst>
              </p:cNvPr>
              <p:cNvSpPr/>
              <p:nvPr/>
            </p:nvSpPr>
            <p:spPr>
              <a:xfrm>
                <a:off x="4598788" y="923268"/>
                <a:ext cx="1638650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1E481309-E259-487F-B152-0C939DDC5876}"/>
                  </a:ext>
                </a:extLst>
              </p:cNvPr>
              <p:cNvGrpSpPr/>
              <p:nvPr/>
            </p:nvGrpSpPr>
            <p:grpSpPr>
              <a:xfrm>
                <a:off x="4765989" y="1098080"/>
                <a:ext cx="1304248" cy="1289027"/>
                <a:chOff x="4765989" y="1098080"/>
                <a:chExt cx="1304248" cy="1289027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045C2BDB-AA01-469C-B059-E9A383E21710}"/>
                    </a:ext>
                  </a:extLst>
                </p:cNvPr>
                <p:cNvSpPr/>
                <p:nvPr/>
              </p:nvSpPr>
              <p:spPr>
                <a:xfrm>
                  <a:off x="4765989" y="1098080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B2F8B132-C764-411C-8F10-01EA831376FA}"/>
                    </a:ext>
                  </a:extLst>
                </p:cNvPr>
                <p:cNvSpPr/>
                <p:nvPr/>
              </p:nvSpPr>
              <p:spPr>
                <a:xfrm>
                  <a:off x="5520286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768137D7-6891-4390-9A8C-F27C45E8C12F}"/>
                </a:ext>
              </a:extLst>
            </p:cNvPr>
            <p:cNvSpPr/>
            <p:nvPr/>
          </p:nvSpPr>
          <p:spPr>
            <a:xfrm>
              <a:off x="4383314" y="760963"/>
              <a:ext cx="2104572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2710FBB-56C3-4B60-9C2B-71C1F1C4E633}"/>
              </a:ext>
            </a:extLst>
          </p:cNvPr>
          <p:cNvGrpSpPr/>
          <p:nvPr/>
        </p:nvGrpSpPr>
        <p:grpSpPr>
          <a:xfrm>
            <a:off x="5354196" y="3725662"/>
            <a:ext cx="853862" cy="496161"/>
            <a:chOff x="5151630" y="2599842"/>
            <a:chExt cx="2848865" cy="1968609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866AF2E1-9881-4E64-87DC-85E8BF8F23E1}"/>
                </a:ext>
              </a:extLst>
            </p:cNvPr>
            <p:cNvGrpSpPr/>
            <p:nvPr/>
          </p:nvGrpSpPr>
          <p:grpSpPr>
            <a:xfrm>
              <a:off x="5362999" y="2764821"/>
              <a:ext cx="2426126" cy="1638650"/>
              <a:chOff x="4598789" y="2813811"/>
              <a:chExt cx="2426126" cy="163865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178A4E5B-203C-456F-8AD9-697EC5F9DED5}"/>
                  </a:ext>
                </a:extLst>
              </p:cNvPr>
              <p:cNvSpPr/>
              <p:nvPr/>
            </p:nvSpPr>
            <p:spPr>
              <a:xfrm>
                <a:off x="4598789" y="2813811"/>
                <a:ext cx="2426126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701FF46A-3B08-45D7-B26B-664125ADE4C9}"/>
                  </a:ext>
                </a:extLst>
              </p:cNvPr>
              <p:cNvGrpSpPr/>
              <p:nvPr/>
            </p:nvGrpSpPr>
            <p:grpSpPr>
              <a:xfrm>
                <a:off x="4782580" y="2988623"/>
                <a:ext cx="2058545" cy="1289027"/>
                <a:chOff x="4765989" y="3013951"/>
                <a:chExt cx="2058545" cy="1289027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5EE09750-A80C-496D-AEB2-201FCE8FE5F5}"/>
                    </a:ext>
                  </a:extLst>
                </p:cNvPr>
                <p:cNvSpPr/>
                <p:nvPr/>
              </p:nvSpPr>
              <p:spPr>
                <a:xfrm>
                  <a:off x="4765989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5B6D44BE-1146-4AD6-8920-BEFD76C8E758}"/>
                    </a:ext>
                  </a:extLst>
                </p:cNvPr>
                <p:cNvSpPr/>
                <p:nvPr/>
              </p:nvSpPr>
              <p:spPr>
                <a:xfrm>
                  <a:off x="4765989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92ED5DF0-D93B-43B3-9555-C02197F09063}"/>
                    </a:ext>
                  </a:extLst>
                </p:cNvPr>
                <p:cNvSpPr/>
                <p:nvPr/>
              </p:nvSpPr>
              <p:spPr>
                <a:xfrm>
                  <a:off x="5520286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0E2BEA0F-C9D7-4428-A877-984F1109FDFB}"/>
                    </a:ext>
                  </a:extLst>
                </p:cNvPr>
                <p:cNvSpPr/>
                <p:nvPr/>
              </p:nvSpPr>
              <p:spPr>
                <a:xfrm>
                  <a:off x="6274583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E240D165-2D30-4E3B-B24A-15A4936B033E}"/>
                    </a:ext>
                  </a:extLst>
                </p:cNvPr>
                <p:cNvSpPr/>
                <p:nvPr/>
              </p:nvSpPr>
              <p:spPr>
                <a:xfrm>
                  <a:off x="6274583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7601E9F-B84E-4A8F-8B7B-36F735CD8E18}"/>
                </a:ext>
              </a:extLst>
            </p:cNvPr>
            <p:cNvSpPr/>
            <p:nvPr/>
          </p:nvSpPr>
          <p:spPr>
            <a:xfrm>
              <a:off x="5151630" y="2599842"/>
              <a:ext cx="2848865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2785E33-497E-4642-BFBC-0A7249FD98D8}"/>
              </a:ext>
            </a:extLst>
          </p:cNvPr>
          <p:cNvGrpSpPr/>
          <p:nvPr/>
        </p:nvGrpSpPr>
        <p:grpSpPr>
          <a:xfrm>
            <a:off x="5887596" y="1144111"/>
            <a:ext cx="630782" cy="496161"/>
            <a:chOff x="4383314" y="760963"/>
            <a:chExt cx="2104572" cy="1968609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1149F42D-BBF8-400F-A934-E35433F41D7A}"/>
                </a:ext>
              </a:extLst>
            </p:cNvPr>
            <p:cNvGrpSpPr/>
            <p:nvPr/>
          </p:nvGrpSpPr>
          <p:grpSpPr>
            <a:xfrm>
              <a:off x="4616275" y="925942"/>
              <a:ext cx="1638650" cy="1638650"/>
              <a:chOff x="4598788" y="923268"/>
              <a:chExt cx="1638650" cy="163865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A056CE3-6F21-4243-843D-197C91BEFEBC}"/>
                  </a:ext>
                </a:extLst>
              </p:cNvPr>
              <p:cNvSpPr/>
              <p:nvPr/>
            </p:nvSpPr>
            <p:spPr>
              <a:xfrm>
                <a:off x="4598788" y="923268"/>
                <a:ext cx="1638650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36A4FCF4-9BF0-447B-BCF2-7C0CF22D1144}"/>
                  </a:ext>
                </a:extLst>
              </p:cNvPr>
              <p:cNvGrpSpPr/>
              <p:nvPr/>
            </p:nvGrpSpPr>
            <p:grpSpPr>
              <a:xfrm>
                <a:off x="4765989" y="1098080"/>
                <a:ext cx="1304248" cy="1289027"/>
                <a:chOff x="4765989" y="1098080"/>
                <a:chExt cx="1304248" cy="1289027"/>
              </a:xfrm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0F2C609C-0D4C-4F44-9D96-D0B08B6363FB}"/>
                    </a:ext>
                  </a:extLst>
                </p:cNvPr>
                <p:cNvSpPr/>
                <p:nvPr/>
              </p:nvSpPr>
              <p:spPr>
                <a:xfrm>
                  <a:off x="4765989" y="1098080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DA7DF336-6A60-4EFE-ADCA-703877547A57}"/>
                    </a:ext>
                  </a:extLst>
                </p:cNvPr>
                <p:cNvSpPr/>
                <p:nvPr/>
              </p:nvSpPr>
              <p:spPr>
                <a:xfrm>
                  <a:off x="4765989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A5F05489-A19C-48F9-8AF8-56B581DF86F9}"/>
                    </a:ext>
                  </a:extLst>
                </p:cNvPr>
                <p:cNvSpPr/>
                <p:nvPr/>
              </p:nvSpPr>
              <p:spPr>
                <a:xfrm>
                  <a:off x="5520286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7AE4DCFB-9B31-4772-8882-ACCD55CADB5B}"/>
                </a:ext>
              </a:extLst>
            </p:cNvPr>
            <p:cNvSpPr/>
            <p:nvPr/>
          </p:nvSpPr>
          <p:spPr>
            <a:xfrm>
              <a:off x="4383314" y="760963"/>
              <a:ext cx="2104572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83D58F8-5362-431B-83FA-C320C1C131CD}"/>
              </a:ext>
            </a:extLst>
          </p:cNvPr>
          <p:cNvGrpSpPr/>
          <p:nvPr/>
        </p:nvGrpSpPr>
        <p:grpSpPr>
          <a:xfrm>
            <a:off x="5112896" y="1936509"/>
            <a:ext cx="630782" cy="496161"/>
            <a:chOff x="4383314" y="760963"/>
            <a:chExt cx="2104572" cy="1968609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F3E1798A-624D-4E05-8B20-999C4048D351}"/>
                </a:ext>
              </a:extLst>
            </p:cNvPr>
            <p:cNvGrpSpPr/>
            <p:nvPr/>
          </p:nvGrpSpPr>
          <p:grpSpPr>
            <a:xfrm>
              <a:off x="4616275" y="925942"/>
              <a:ext cx="1638650" cy="1638650"/>
              <a:chOff x="4598788" y="923268"/>
              <a:chExt cx="1638650" cy="1638650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7FE6B458-BA26-407C-B4A2-9B3E25E5C4B5}"/>
                  </a:ext>
                </a:extLst>
              </p:cNvPr>
              <p:cNvSpPr/>
              <p:nvPr/>
            </p:nvSpPr>
            <p:spPr>
              <a:xfrm>
                <a:off x="4598788" y="923268"/>
                <a:ext cx="1638650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1BD25C94-5805-4E39-8ABC-803BB9E1B89A}"/>
                  </a:ext>
                </a:extLst>
              </p:cNvPr>
              <p:cNvGrpSpPr/>
              <p:nvPr/>
            </p:nvGrpSpPr>
            <p:grpSpPr>
              <a:xfrm>
                <a:off x="4765989" y="1098080"/>
                <a:ext cx="1304248" cy="1289027"/>
                <a:chOff x="4765989" y="1098080"/>
                <a:chExt cx="1304248" cy="1289027"/>
              </a:xfrm>
            </p:grpSpPr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01CD51B0-67E1-4BB1-9C19-DD8390F8F167}"/>
                    </a:ext>
                  </a:extLst>
                </p:cNvPr>
                <p:cNvSpPr/>
                <p:nvPr/>
              </p:nvSpPr>
              <p:spPr>
                <a:xfrm>
                  <a:off x="4765989" y="1098080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20812F7B-9390-4C91-B9B9-E2F51F61FBAF}"/>
                    </a:ext>
                  </a:extLst>
                </p:cNvPr>
                <p:cNvSpPr/>
                <p:nvPr/>
              </p:nvSpPr>
              <p:spPr>
                <a:xfrm>
                  <a:off x="4765989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39B795F3-4CF0-451B-B888-19B4404D4DEF}"/>
                    </a:ext>
                  </a:extLst>
                </p:cNvPr>
                <p:cNvSpPr/>
                <p:nvPr/>
              </p:nvSpPr>
              <p:spPr>
                <a:xfrm>
                  <a:off x="5520286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530614C-7654-4748-A63D-958C8787A952}"/>
                </a:ext>
              </a:extLst>
            </p:cNvPr>
            <p:cNvSpPr/>
            <p:nvPr/>
          </p:nvSpPr>
          <p:spPr>
            <a:xfrm>
              <a:off x="4383314" y="760963"/>
              <a:ext cx="2104572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9508E05-8E35-430F-B2C7-C22148AE5359}"/>
              </a:ext>
            </a:extLst>
          </p:cNvPr>
          <p:cNvGrpSpPr/>
          <p:nvPr/>
        </p:nvGrpSpPr>
        <p:grpSpPr>
          <a:xfrm>
            <a:off x="7498161" y="1147120"/>
            <a:ext cx="630782" cy="496161"/>
            <a:chOff x="4383314" y="760963"/>
            <a:chExt cx="2104572" cy="1968609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FB2487D-5968-434E-B91D-A251A80C2294}"/>
                </a:ext>
              </a:extLst>
            </p:cNvPr>
            <p:cNvGrpSpPr/>
            <p:nvPr/>
          </p:nvGrpSpPr>
          <p:grpSpPr>
            <a:xfrm>
              <a:off x="4616275" y="925942"/>
              <a:ext cx="1638650" cy="1638650"/>
              <a:chOff x="4598788" y="923268"/>
              <a:chExt cx="1638650" cy="1638650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DC33CDD4-926E-444C-93FF-6ABA8C6ED967}"/>
                  </a:ext>
                </a:extLst>
              </p:cNvPr>
              <p:cNvSpPr/>
              <p:nvPr/>
            </p:nvSpPr>
            <p:spPr>
              <a:xfrm>
                <a:off x="4598788" y="923268"/>
                <a:ext cx="1638650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946D1C7F-5F2F-4EF9-B1A1-5FD060415531}"/>
                  </a:ext>
                </a:extLst>
              </p:cNvPr>
              <p:cNvGrpSpPr/>
              <p:nvPr/>
            </p:nvGrpSpPr>
            <p:grpSpPr>
              <a:xfrm>
                <a:off x="4765989" y="1098080"/>
                <a:ext cx="1304248" cy="1289027"/>
                <a:chOff x="4765989" y="1098080"/>
                <a:chExt cx="1304248" cy="1289027"/>
              </a:xfrm>
            </p:grpSpPr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10C74F18-CE52-458A-A58C-E2E369076D14}"/>
                    </a:ext>
                  </a:extLst>
                </p:cNvPr>
                <p:cNvSpPr/>
                <p:nvPr/>
              </p:nvSpPr>
              <p:spPr>
                <a:xfrm>
                  <a:off x="4765989" y="1098080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6B9095BB-F145-436E-A381-BEA7A2A21BAD}"/>
                    </a:ext>
                  </a:extLst>
                </p:cNvPr>
                <p:cNvSpPr/>
                <p:nvPr/>
              </p:nvSpPr>
              <p:spPr>
                <a:xfrm>
                  <a:off x="4765989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CE3EB32-22BF-4422-94B6-AE70E7382E19}"/>
                    </a:ext>
                  </a:extLst>
                </p:cNvPr>
                <p:cNvSpPr/>
                <p:nvPr/>
              </p:nvSpPr>
              <p:spPr>
                <a:xfrm>
                  <a:off x="5520286" y="1837156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C793985-CBAD-41C4-979F-C8F01AD6A83F}"/>
                </a:ext>
              </a:extLst>
            </p:cNvPr>
            <p:cNvSpPr/>
            <p:nvPr/>
          </p:nvSpPr>
          <p:spPr>
            <a:xfrm>
              <a:off x="4383314" y="760963"/>
              <a:ext cx="2104572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31EE6C6-1C3B-4134-B1F5-7E156955945B}"/>
              </a:ext>
            </a:extLst>
          </p:cNvPr>
          <p:cNvGrpSpPr/>
          <p:nvPr/>
        </p:nvGrpSpPr>
        <p:grpSpPr>
          <a:xfrm>
            <a:off x="6608085" y="3606708"/>
            <a:ext cx="853862" cy="496161"/>
            <a:chOff x="5151630" y="2599842"/>
            <a:chExt cx="2848865" cy="1968609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C99AD0E-17BD-40A6-87BD-BE625C20FC79}"/>
                </a:ext>
              </a:extLst>
            </p:cNvPr>
            <p:cNvGrpSpPr/>
            <p:nvPr/>
          </p:nvGrpSpPr>
          <p:grpSpPr>
            <a:xfrm>
              <a:off x="5362999" y="2764821"/>
              <a:ext cx="2426126" cy="1638650"/>
              <a:chOff x="4598789" y="2813811"/>
              <a:chExt cx="2426126" cy="1638650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E4BDE79C-1872-4D28-974A-E84EEEAF37E8}"/>
                  </a:ext>
                </a:extLst>
              </p:cNvPr>
              <p:cNvSpPr/>
              <p:nvPr/>
            </p:nvSpPr>
            <p:spPr>
              <a:xfrm>
                <a:off x="4598789" y="2813811"/>
                <a:ext cx="2426126" cy="163865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9A4B359D-948F-4B83-9D4D-07144FC60FB4}"/>
                  </a:ext>
                </a:extLst>
              </p:cNvPr>
              <p:cNvGrpSpPr/>
              <p:nvPr/>
            </p:nvGrpSpPr>
            <p:grpSpPr>
              <a:xfrm>
                <a:off x="4782580" y="2988623"/>
                <a:ext cx="2058545" cy="1289027"/>
                <a:chOff x="4765989" y="3013951"/>
                <a:chExt cx="2058545" cy="1289027"/>
              </a:xfrm>
            </p:grpSpPr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BA6AF9C7-2C97-4323-8278-F5F65B3C81B4}"/>
                    </a:ext>
                  </a:extLst>
                </p:cNvPr>
                <p:cNvSpPr/>
                <p:nvPr/>
              </p:nvSpPr>
              <p:spPr>
                <a:xfrm>
                  <a:off x="4765989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72016752-CF3B-4E48-90C1-067513AEFBDD}"/>
                    </a:ext>
                  </a:extLst>
                </p:cNvPr>
                <p:cNvSpPr/>
                <p:nvPr/>
              </p:nvSpPr>
              <p:spPr>
                <a:xfrm>
                  <a:off x="4765989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67BCBC75-1C7E-498C-8494-7684F24A1C66}"/>
                    </a:ext>
                  </a:extLst>
                </p:cNvPr>
                <p:cNvSpPr/>
                <p:nvPr/>
              </p:nvSpPr>
              <p:spPr>
                <a:xfrm>
                  <a:off x="5520286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DE7FB9F7-07EC-4125-AEB8-2726E5376A5A}"/>
                    </a:ext>
                  </a:extLst>
                </p:cNvPr>
                <p:cNvSpPr/>
                <p:nvPr/>
              </p:nvSpPr>
              <p:spPr>
                <a:xfrm>
                  <a:off x="6274583" y="3753027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3F15F13D-7B81-4BEF-9C1A-1A996141415D}"/>
                    </a:ext>
                  </a:extLst>
                </p:cNvPr>
                <p:cNvSpPr/>
                <p:nvPr/>
              </p:nvSpPr>
              <p:spPr>
                <a:xfrm>
                  <a:off x="6274583" y="3013951"/>
                  <a:ext cx="549951" cy="549951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CC6DC6CE-7741-4FDB-895C-DC120BC25B94}"/>
                </a:ext>
              </a:extLst>
            </p:cNvPr>
            <p:cNvSpPr/>
            <p:nvPr/>
          </p:nvSpPr>
          <p:spPr>
            <a:xfrm>
              <a:off x="5151630" y="2599842"/>
              <a:ext cx="2848865" cy="1968609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8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17309 0.394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9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00312 0.273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7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87654E-7 L 0.01788 0.46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35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5679E-6 L 0.13021 0.121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60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17284E-7 L -0.07587 0.35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174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0782 -0.129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64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03177 -0.1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743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20988E-6 L 0.08247 0.11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51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23559 0.029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6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64198E-7 L 0.02777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17284E-7 L 0.02986 3.703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6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5802E-6 L 0.02639 -0.02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7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463 L -0.00017 -0.11636 " pathEditMode="relative" ptsTypes="AA">
                                      <p:cBhvr>
                                        <p:cTn id="3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0494E-6 L -0.07465 -0.121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59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0.08611 -0.148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78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9.87654E-7 L 0.02778 2.46914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4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19149 0.314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1679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3298 -1.9753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605E-6 L -0.15364 -0.359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1907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86 L -0.25747 0.008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phic 61">
            <a:extLst>
              <a:ext uri="{FF2B5EF4-FFF2-40B4-BE49-F238E27FC236}">
                <a16:creationId xmlns:a16="http://schemas.microsoft.com/office/drawing/2014/main" id="{4AD54358-98DF-43EB-BD11-1EF7EC4D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42279" y="1495707"/>
            <a:ext cx="5642503" cy="2538067"/>
          </a:xfrm>
          <a:prstGeom prst="rect">
            <a:avLst/>
          </a:prstGeom>
        </p:spPr>
      </p:pic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indent="-177800"/>
            <a:r>
              <a:rPr lang="en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Decision criteria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EE3AA7-F007-4564-AFDD-E355C6B6FB41}"/>
              </a:ext>
            </a:extLst>
          </p:cNvPr>
          <p:cNvGrpSpPr/>
          <p:nvPr/>
        </p:nvGrpSpPr>
        <p:grpSpPr>
          <a:xfrm>
            <a:off x="3813615" y="1173480"/>
            <a:ext cx="243191" cy="3167517"/>
            <a:chOff x="432110" y="1571269"/>
            <a:chExt cx="189869" cy="247300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CC9405B-C258-4402-8C41-A0B8447AB489}"/>
                </a:ext>
              </a:extLst>
            </p:cNvPr>
            <p:cNvCxnSpPr>
              <a:cxnSpLocks/>
            </p:cNvCxnSpPr>
            <p:nvPr/>
          </p:nvCxnSpPr>
          <p:spPr>
            <a:xfrm>
              <a:off x="527049" y="1612916"/>
              <a:ext cx="0" cy="2310322"/>
            </a:xfrm>
            <a:prstGeom prst="line">
              <a:avLst/>
            </a:prstGeom>
            <a:ln w="2222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F42E530-92EC-4BFA-9978-36EF5C5342D8}"/>
                </a:ext>
              </a:extLst>
            </p:cNvPr>
            <p:cNvSpPr/>
            <p:nvPr/>
          </p:nvSpPr>
          <p:spPr>
            <a:xfrm rot="5400000" flipV="1">
              <a:off x="432113" y="1571267"/>
              <a:ext cx="189864" cy="1898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1D523F-E070-4A60-8D1A-1EDE65D2A143}"/>
                </a:ext>
              </a:extLst>
            </p:cNvPr>
            <p:cNvSpPr/>
            <p:nvPr/>
          </p:nvSpPr>
          <p:spPr>
            <a:xfrm rot="5400000" flipV="1">
              <a:off x="432112" y="2712839"/>
              <a:ext cx="189864" cy="1898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C09C9F4-EA08-44AB-B39C-BE53FFFAAE91}"/>
                </a:ext>
              </a:extLst>
            </p:cNvPr>
            <p:cNvSpPr/>
            <p:nvPr/>
          </p:nvSpPr>
          <p:spPr>
            <a:xfrm rot="5400000" flipV="1">
              <a:off x="432112" y="3854411"/>
              <a:ext cx="189864" cy="1898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hape 323">
            <a:extLst>
              <a:ext uri="{FF2B5EF4-FFF2-40B4-BE49-F238E27FC236}">
                <a16:creationId xmlns:a16="http://schemas.microsoft.com/office/drawing/2014/main" id="{A304CAFE-CFE0-4CD7-9007-790D88B5AA56}"/>
              </a:ext>
            </a:extLst>
          </p:cNvPr>
          <p:cNvSpPr txBox="1">
            <a:spLocks/>
          </p:cNvSpPr>
          <p:nvPr/>
        </p:nvSpPr>
        <p:spPr>
          <a:xfrm>
            <a:off x="4238122" y="3858459"/>
            <a:ext cx="2969502" cy="7519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spcBef>
                <a:spcPts val="0"/>
              </a:spcBef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Discovery mechanism</a:t>
            </a:r>
          </a:p>
          <a:p>
            <a:pPr marL="114300">
              <a:spcBef>
                <a:spcPts val="0"/>
              </a:spcBef>
            </a:pP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How does an application send traffic to a service from the registry?</a:t>
            </a:r>
            <a:endParaRPr lang="en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5" name="Shape 323">
            <a:extLst>
              <a:ext uri="{FF2B5EF4-FFF2-40B4-BE49-F238E27FC236}">
                <a16:creationId xmlns:a16="http://schemas.microsoft.com/office/drawing/2014/main" id="{20B822E1-4D18-4AB6-95AE-749B4C021D83}"/>
              </a:ext>
            </a:extLst>
          </p:cNvPr>
          <p:cNvSpPr txBox="1">
            <a:spLocks/>
          </p:cNvSpPr>
          <p:nvPr/>
        </p:nvSpPr>
        <p:spPr>
          <a:xfrm>
            <a:off x="4250005" y="2388790"/>
            <a:ext cx="2969502" cy="7519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spcBef>
                <a:spcPts val="0"/>
              </a:spcBef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Registration mechanism</a:t>
            </a:r>
          </a:p>
          <a:p>
            <a:pPr marL="114300">
              <a:spcBef>
                <a:spcPts val="0"/>
              </a:spcBef>
            </a:pP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How is a service added to the registry?</a:t>
            </a:r>
            <a:endParaRPr lang="en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3" name="Shape 323">
            <a:extLst>
              <a:ext uri="{FF2B5EF4-FFF2-40B4-BE49-F238E27FC236}">
                <a16:creationId xmlns:a16="http://schemas.microsoft.com/office/drawing/2014/main" id="{4EC874F8-579C-CA45-9CDB-FC9C20466414}"/>
              </a:ext>
            </a:extLst>
          </p:cNvPr>
          <p:cNvSpPr txBox="1">
            <a:spLocks/>
          </p:cNvSpPr>
          <p:nvPr/>
        </p:nvSpPr>
        <p:spPr>
          <a:xfrm>
            <a:off x="4238122" y="919121"/>
            <a:ext cx="2969502" cy="7519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>
              <a:spcBef>
                <a:spcPts val="0"/>
              </a:spcBef>
            </a:pPr>
            <a:r>
              <a:rPr lang="en-US" sz="16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Service Registry</a:t>
            </a:r>
          </a:p>
          <a:p>
            <a:pPr marL="114300">
              <a:spcBef>
                <a:spcPts val="0"/>
              </a:spcBef>
            </a:pPr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Where is info about services stored?</a:t>
            </a:r>
            <a:endParaRPr lang="en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789" y="242353"/>
            <a:ext cx="8323031" cy="545192"/>
          </a:xfrm>
        </p:spPr>
        <p:txBody>
          <a:bodyPr/>
          <a:lstStyle/>
          <a:p>
            <a:r>
              <a:rPr lang="en-US" sz="2400" dirty="0"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Current patterns require install, setup and management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581783" y="1825653"/>
            <a:ext cx="2078037" cy="13366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783541" y="1705465"/>
            <a:ext cx="1695423" cy="14323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3541" y="3441854"/>
            <a:ext cx="188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Load Balancers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7423" y="344185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Key-value store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0653" y="3441854"/>
            <a:ext cx="167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Service Mesh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68BF1F-6FDD-4A12-849A-B0C50DC2C367}"/>
              </a:ext>
            </a:extLst>
          </p:cNvPr>
          <p:cNvGrpSpPr/>
          <p:nvPr/>
        </p:nvGrpSpPr>
        <p:grpSpPr>
          <a:xfrm>
            <a:off x="3345067" y="1950984"/>
            <a:ext cx="2699313" cy="1186870"/>
            <a:chOff x="3345067" y="2412371"/>
            <a:chExt cx="2699313" cy="11868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03CEEE-D55C-4E10-92FB-E292839B7F83}"/>
                </a:ext>
              </a:extLst>
            </p:cNvPr>
            <p:cNvGrpSpPr/>
            <p:nvPr/>
          </p:nvGrpSpPr>
          <p:grpSpPr>
            <a:xfrm>
              <a:off x="3345067" y="2454850"/>
              <a:ext cx="861459" cy="1101913"/>
              <a:chOff x="3345067" y="2457226"/>
              <a:chExt cx="861459" cy="1101913"/>
            </a:xfrm>
          </p:grpSpPr>
          <p:pic>
            <p:nvPicPr>
              <p:cNvPr id="1026" name="Picture 2" descr="http://spencerkrum.com/talks/tinc-consul-scale14x/slides/_images/Etcd.png">
                <a:extLst>
                  <a:ext uri="{FF2B5EF4-FFF2-40B4-BE49-F238E27FC236}">
                    <a16:creationId xmlns:a16="http://schemas.microsoft.com/office/drawing/2014/main" id="{C6FF8EA5-16A1-40F0-8011-652025EF0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1327" y="2457226"/>
                <a:ext cx="748939" cy="267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Consul png logo">
                <a:extLst>
                  <a:ext uri="{FF2B5EF4-FFF2-40B4-BE49-F238E27FC236}">
                    <a16:creationId xmlns:a16="http://schemas.microsoft.com/office/drawing/2014/main" id="{F282B21D-3D55-41D1-B7D1-4437B62A4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5067" y="3256464"/>
                <a:ext cx="861459" cy="30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zookeeper png logo">
                <a:extLst>
                  <a:ext uri="{FF2B5EF4-FFF2-40B4-BE49-F238E27FC236}">
                    <a16:creationId xmlns:a16="http://schemas.microsoft.com/office/drawing/2014/main" id="{35904980-ABBE-4109-B71C-F269488633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72" b="19213"/>
              <a:stretch/>
            </p:blipFill>
            <p:spPr bwMode="auto">
              <a:xfrm>
                <a:off x="3401327" y="2817742"/>
                <a:ext cx="748939" cy="293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B2A0EA-E213-4B7B-BE9B-EF9AE7E25058}"/>
                </a:ext>
              </a:extLst>
            </p:cNvPr>
            <p:cNvGrpSpPr/>
            <p:nvPr/>
          </p:nvGrpSpPr>
          <p:grpSpPr>
            <a:xfrm>
              <a:off x="5080820" y="2412371"/>
              <a:ext cx="963560" cy="1186870"/>
              <a:chOff x="5002265" y="2412371"/>
              <a:chExt cx="963560" cy="1186870"/>
            </a:xfrm>
          </p:grpSpPr>
          <p:pic>
            <p:nvPicPr>
              <p:cNvPr id="1032" name="Picture 8" descr="Image result for airbnb png logo">
                <a:extLst>
                  <a:ext uri="{FF2B5EF4-FFF2-40B4-BE49-F238E27FC236}">
                    <a16:creationId xmlns:a16="http://schemas.microsoft.com/office/drawing/2014/main" id="{0E8C1B91-F2C6-4FD5-9195-BD94785FC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5849" y="2843638"/>
                <a:ext cx="936393" cy="292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Sky dns logo">
                <a:extLst>
                  <a:ext uri="{FF2B5EF4-FFF2-40B4-BE49-F238E27FC236}">
                    <a16:creationId xmlns:a16="http://schemas.microsoft.com/office/drawing/2014/main" id="{0411AB79-C1A5-4BE0-A413-F3BF0CF932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07" t="18228" r="14130" b="21691"/>
              <a:stretch/>
            </p:blipFill>
            <p:spPr bwMode="auto">
              <a:xfrm>
                <a:off x="5002265" y="3216361"/>
                <a:ext cx="963560" cy="38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Content Placeholder 8">
                <a:extLst>
                  <a:ext uri="{FF2B5EF4-FFF2-40B4-BE49-F238E27FC236}">
                    <a16:creationId xmlns:a16="http://schemas.microsoft.com/office/drawing/2014/main" id="{2CA663F8-2AD3-47E4-9A73-B07632435E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66178" t="20168" b="62629"/>
              <a:stretch/>
            </p:blipFill>
            <p:spPr>
              <a:xfrm>
                <a:off x="5015849" y="2412371"/>
                <a:ext cx="936393" cy="357188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3403CA-70DD-420B-971B-C1CBDE67F5CA}"/>
                </a:ext>
              </a:extLst>
            </p:cNvPr>
            <p:cNvSpPr/>
            <p:nvPr/>
          </p:nvSpPr>
          <p:spPr>
            <a:xfrm>
              <a:off x="4293780" y="2639833"/>
              <a:ext cx="699786" cy="6997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mazon Ember Cd" panose="020B0606020204020204" pitchFamily="34" charset="0"/>
                  <a:ea typeface="Amazon Ember Cd" panose="020B0606020204020204" pitchFamily="34" charset="0"/>
                  <a:cs typeface="Amazon Ember Cd" panose="020B0606020204020204" pitchFamily="34" charset="0"/>
                </a:rPr>
                <a:t>Service registry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62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974" b="9438"/>
          <a:stretch/>
        </p:blipFill>
        <p:spPr>
          <a:xfrm>
            <a:off x="5808438" y="1908725"/>
            <a:ext cx="653916" cy="594525"/>
          </a:xfrm>
          <a:prstGeom prst="rect">
            <a:avLst/>
          </a:prstGeom>
        </p:spPr>
      </p:pic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ct val="100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Load Balancers </a:t>
            </a:r>
            <a:r>
              <a:rPr lang="mr-I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–</a:t>
            </a:r>
            <a:r>
              <a:rPr lang="en-US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 Server Side </a:t>
            </a:r>
            <a:r>
              <a:rPr lang="e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Discovery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4294967295"/>
          </p:nvPr>
        </p:nvSpPr>
        <p:spPr>
          <a:xfrm>
            <a:off x="453537" y="1392322"/>
            <a:ext cx="2563813" cy="2359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E.g.,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40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Load Balancer 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</a:br>
            <a:r>
              <a:rPr lang="en" sz="1400" b="1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Benefits</a:t>
            </a:r>
          </a:p>
          <a:p>
            <a: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Client is simpler</a:t>
            </a:r>
          </a:p>
          <a:p>
            <a:pPr marL="285750" marR="0" lvl="0" indent="-387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Drawbacks</a:t>
            </a:r>
          </a:p>
          <a:p>
            <a: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Install,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m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anage </a:t>
            </a:r>
          </a:p>
          <a:p>
            <a: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Availability,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c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apacity </a:t>
            </a:r>
          </a:p>
          <a:p>
            <a: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sym typeface="Arial"/>
              </a:rPr>
              <a:t>More hops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84714F2-45DB-449D-9A22-F3D93A196125}"/>
              </a:ext>
            </a:extLst>
          </p:cNvPr>
          <p:cNvGrpSpPr/>
          <p:nvPr/>
        </p:nvGrpSpPr>
        <p:grpSpPr>
          <a:xfrm>
            <a:off x="3754521" y="1885199"/>
            <a:ext cx="5090014" cy="1701532"/>
            <a:chOff x="-247006" y="2711059"/>
            <a:chExt cx="8673972" cy="2899606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B4ACC20-FDC9-4B10-A8D1-8C28638B5963}"/>
                </a:ext>
              </a:extLst>
            </p:cNvPr>
            <p:cNvCxnSpPr>
              <a:cxnSpLocks/>
            </p:cNvCxnSpPr>
            <p:nvPr/>
          </p:nvCxnSpPr>
          <p:spPr>
            <a:xfrm>
              <a:off x="4177367" y="3241761"/>
              <a:ext cx="155457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5D5CD3A-008C-48B7-A18E-E8133EDB1D14}"/>
                </a:ext>
              </a:extLst>
            </p:cNvPr>
            <p:cNvSpPr/>
            <p:nvPr/>
          </p:nvSpPr>
          <p:spPr>
            <a:xfrm>
              <a:off x="-247006" y="2885165"/>
              <a:ext cx="1948434" cy="71319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Client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C2E309E-927A-418B-8DB2-785EFD27329D}"/>
                </a:ext>
              </a:extLst>
            </p:cNvPr>
            <p:cNvSpPr/>
            <p:nvPr/>
          </p:nvSpPr>
          <p:spPr>
            <a:xfrm>
              <a:off x="6478532" y="3888463"/>
              <a:ext cx="1948434" cy="71319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CBAC010-5C53-4E4F-801B-0DDCC09D6DB3}"/>
                </a:ext>
              </a:extLst>
            </p:cNvPr>
            <p:cNvSpPr/>
            <p:nvPr/>
          </p:nvSpPr>
          <p:spPr>
            <a:xfrm>
              <a:off x="6478532" y="2879450"/>
              <a:ext cx="1948434" cy="71319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1FF7D647-CA38-43E7-A3DA-E4932D64FABB}"/>
                </a:ext>
              </a:extLst>
            </p:cNvPr>
            <p:cNvSpPr/>
            <p:nvPr/>
          </p:nvSpPr>
          <p:spPr>
            <a:xfrm>
              <a:off x="6478532" y="4897475"/>
              <a:ext cx="1948434" cy="713190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965EA69-5A6E-4819-80CF-8CFB92C6EEB4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1701428" y="3241761"/>
              <a:ext cx="155457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EEB5A29-471C-4C62-AE7B-122E2B3EBE7A}"/>
                </a:ext>
              </a:extLst>
            </p:cNvPr>
            <p:cNvSpPr/>
            <p:nvPr/>
          </p:nvSpPr>
          <p:spPr>
            <a:xfrm>
              <a:off x="3066386" y="3772581"/>
              <a:ext cx="495299" cy="21717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F899069-E230-48A0-9DC2-20FA7893F93B}"/>
                </a:ext>
              </a:extLst>
            </p:cNvPr>
            <p:cNvSpPr txBox="1"/>
            <p:nvPr/>
          </p:nvSpPr>
          <p:spPr>
            <a:xfrm>
              <a:off x="1886668" y="2711060"/>
              <a:ext cx="1185141" cy="4327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Request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B3492AB-9BB0-4554-AE37-6FF34AD60D48}"/>
                </a:ext>
              </a:extLst>
            </p:cNvPr>
            <p:cNvSpPr txBox="1"/>
            <p:nvPr/>
          </p:nvSpPr>
          <p:spPr>
            <a:xfrm>
              <a:off x="4367453" y="2711059"/>
              <a:ext cx="1185141" cy="4327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Request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1A295DF-A0FE-41B1-A45E-D1D7700C2F22}"/>
                </a:ext>
              </a:extLst>
            </p:cNvPr>
            <p:cNvSpPr txBox="1"/>
            <p:nvPr/>
          </p:nvSpPr>
          <p:spPr>
            <a:xfrm>
              <a:off x="3253104" y="3635253"/>
              <a:ext cx="1185142" cy="9834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LB +</a:t>
              </a:r>
            </a:p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Service</a:t>
              </a:r>
            </a:p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Registry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C6C2E3F-B059-4349-883A-84BE01D53790}"/>
                </a:ext>
              </a:extLst>
            </p:cNvPr>
            <p:cNvCxnSpPr>
              <a:stCxn id="61" idx="1"/>
            </p:cNvCxnSpPr>
            <p:nvPr/>
          </p:nvCxnSpPr>
          <p:spPr>
            <a:xfrm flipH="1">
              <a:off x="4572000" y="4245057"/>
              <a:ext cx="1906532" cy="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932E8C0-9851-4D7A-A41E-F49BA79B7987}"/>
                </a:ext>
              </a:extLst>
            </p:cNvPr>
            <p:cNvCxnSpPr>
              <a:stCxn id="63" idx="1"/>
            </p:cNvCxnSpPr>
            <p:nvPr/>
          </p:nvCxnSpPr>
          <p:spPr>
            <a:xfrm flipH="1">
              <a:off x="3845676" y="5254069"/>
              <a:ext cx="2632857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9CF0990-BF6F-45FE-A695-DD59CAA95B79}"/>
                </a:ext>
              </a:extLst>
            </p:cNvPr>
            <p:cNvCxnSpPr/>
            <p:nvPr/>
          </p:nvCxnSpPr>
          <p:spPr>
            <a:xfrm flipV="1">
              <a:off x="3845676" y="4601651"/>
              <a:ext cx="0" cy="652418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40EEE74-BD20-4F69-A312-8B26C27D9A95}"/>
                </a:ext>
              </a:extLst>
            </p:cNvPr>
            <p:cNvSpPr txBox="1"/>
            <p:nvPr/>
          </p:nvSpPr>
          <p:spPr>
            <a:xfrm>
              <a:off x="4932696" y="3762133"/>
              <a:ext cx="1185142" cy="4327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Register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4DBC31-B38D-45B6-AB0B-9E05EEFE543F}"/>
                </a:ext>
              </a:extLst>
            </p:cNvPr>
            <p:cNvSpPr txBox="1"/>
            <p:nvPr/>
          </p:nvSpPr>
          <p:spPr>
            <a:xfrm>
              <a:off x="4932696" y="4740921"/>
              <a:ext cx="1185142" cy="4327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Register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89721A3-775B-4C20-A3B4-67476D6AF4DC}"/>
              </a:ext>
            </a:extLst>
          </p:cNvPr>
          <p:cNvCxnSpPr/>
          <p:nvPr/>
        </p:nvCxnSpPr>
        <p:spPr>
          <a:xfrm>
            <a:off x="3492005" y="1446835"/>
            <a:ext cx="0" cy="2268336"/>
          </a:xfrm>
          <a:prstGeom prst="line">
            <a:avLst/>
          </a:prstGeom>
          <a:ln w="222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ct val="100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DNS based </a:t>
            </a:r>
            <a:r>
              <a:rPr lang="mr-I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–</a:t>
            </a:r>
            <a:r>
              <a:rPr lang="en-US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 Client Side </a:t>
            </a:r>
            <a:r>
              <a:rPr lang="en" sz="2800" b="0" i="0" u="none" strike="noStrike" cap="none" dirty="0">
                <a:solidFill>
                  <a:srgbClr val="434342"/>
                </a:solidFill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  <a:sym typeface="Arial"/>
              </a:rPr>
              <a:t>Discovery</a:t>
            </a:r>
          </a:p>
        </p:txBody>
      </p:sp>
      <p:sp>
        <p:nvSpPr>
          <p:cNvPr id="18" name="Shape 328">
            <a:extLst>
              <a:ext uri="{FF2B5EF4-FFF2-40B4-BE49-F238E27FC236}">
                <a16:creationId xmlns:a16="http://schemas.microsoft.com/office/drawing/2014/main" id="{21CDC641-7A21-4909-A409-2563BBD11DBD}"/>
              </a:ext>
            </a:extLst>
          </p:cNvPr>
          <p:cNvSpPr txBox="1">
            <a:spLocks/>
          </p:cNvSpPr>
          <p:nvPr/>
        </p:nvSpPr>
        <p:spPr>
          <a:xfrm>
            <a:off x="356614" y="1399032"/>
            <a:ext cx="2939127" cy="2359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101600">
              <a:spcBef>
                <a:spcPts val="0"/>
              </a:spcBef>
            </a:pP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E.g.,</a:t>
            </a:r>
          </a:p>
          <a:p>
            <a:pPr indent="-101600">
              <a:spcBef>
                <a:spcPts val="0"/>
              </a:spcBef>
            </a:pP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Route 53 Based </a:t>
            </a:r>
          </a:p>
          <a:p>
            <a:pPr indent="-101600">
              <a:spcBef>
                <a:spcPts val="320"/>
              </a:spcBef>
            </a:pPr>
            <a:b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Benefits</a:t>
            </a:r>
          </a:p>
          <a:p>
            <a:pPr>
              <a:spcBef>
                <a:spcPts val="320"/>
              </a:spcBef>
            </a:pP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Fewer hops</a:t>
            </a:r>
          </a:p>
          <a:p>
            <a:pPr marL="285750" indent="-387350">
              <a:spcBef>
                <a:spcPts val="320"/>
              </a:spcBef>
            </a:pPr>
            <a:endParaRPr lang="en-US" sz="14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indent="-101600">
              <a:spcBef>
                <a:spcPts val="320"/>
              </a:spcBef>
            </a:pPr>
            <a:r>
              <a:rPr lang="en-US" sz="1400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Drawbacks</a:t>
            </a:r>
          </a:p>
          <a:p>
            <a:pPr>
              <a:spcBef>
                <a:spcPts val="320"/>
              </a:spcBef>
            </a:pP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Client must be registry aware</a:t>
            </a:r>
          </a:p>
          <a:p>
            <a:pPr>
              <a:spcBef>
                <a:spcPts val="320"/>
              </a:spcBef>
            </a:pP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Client implements discovery logic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EFF78D-726F-47B8-AED8-3BF5EACE893A}"/>
              </a:ext>
            </a:extLst>
          </p:cNvPr>
          <p:cNvCxnSpPr/>
          <p:nvPr/>
        </p:nvCxnSpPr>
        <p:spPr>
          <a:xfrm>
            <a:off x="3492005" y="1446835"/>
            <a:ext cx="0" cy="2268336"/>
          </a:xfrm>
          <a:prstGeom prst="line">
            <a:avLst/>
          </a:prstGeom>
          <a:ln w="2222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7721A0-5422-4610-9109-BED657F0D5F8}"/>
              </a:ext>
            </a:extLst>
          </p:cNvPr>
          <p:cNvGrpSpPr/>
          <p:nvPr/>
        </p:nvGrpSpPr>
        <p:grpSpPr>
          <a:xfrm>
            <a:off x="3754067" y="1215705"/>
            <a:ext cx="5090014" cy="2382709"/>
            <a:chOff x="3754521" y="1204022"/>
            <a:chExt cx="5090014" cy="238270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7C8DD35-5C83-4CA7-9472-7FAE6D9952C4}"/>
                </a:ext>
              </a:extLst>
            </p:cNvPr>
            <p:cNvCxnSpPr>
              <a:stCxn id="29" idx="3"/>
            </p:cNvCxnSpPr>
            <p:nvPr/>
          </p:nvCxnSpPr>
          <p:spPr>
            <a:xfrm>
              <a:off x="4897891" y="2196623"/>
              <a:ext cx="804159" cy="800804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D065972-F138-4769-82D7-0D9B75366CC6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4897891" y="2196623"/>
              <a:ext cx="2591614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DE5F428-A795-45AB-976B-01EBA310E68D}"/>
                </a:ext>
              </a:extLst>
            </p:cNvPr>
            <p:cNvSpPr/>
            <p:nvPr/>
          </p:nvSpPr>
          <p:spPr>
            <a:xfrm>
              <a:off x="3754521" y="1987367"/>
              <a:ext cx="1143370" cy="418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Client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F23B62CA-6E85-430A-A6CE-AE3912DD0BB4}"/>
                </a:ext>
              </a:extLst>
            </p:cNvPr>
            <p:cNvSpPr/>
            <p:nvPr/>
          </p:nvSpPr>
          <p:spPr>
            <a:xfrm>
              <a:off x="7701165" y="2576117"/>
              <a:ext cx="1143370" cy="418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90188CE-FB41-4F1C-8B72-64576E1F5EA6}"/>
                </a:ext>
              </a:extLst>
            </p:cNvPr>
            <p:cNvSpPr/>
            <p:nvPr/>
          </p:nvSpPr>
          <p:spPr>
            <a:xfrm>
              <a:off x="7701165" y="1984013"/>
              <a:ext cx="1143370" cy="418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79826C7-C9E6-4D53-9C27-C82C051A5AC0}"/>
                </a:ext>
              </a:extLst>
            </p:cNvPr>
            <p:cNvSpPr/>
            <p:nvPr/>
          </p:nvSpPr>
          <p:spPr>
            <a:xfrm>
              <a:off x="7701165" y="3168220"/>
              <a:ext cx="1143370" cy="418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Server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0E2A0C-CD9C-4611-9694-B82C0EEE9437}"/>
                </a:ext>
              </a:extLst>
            </p:cNvPr>
            <p:cNvSpPr/>
            <p:nvPr/>
          </p:nvSpPr>
          <p:spPr>
            <a:xfrm>
              <a:off x="5477950" y="3168220"/>
              <a:ext cx="912250" cy="418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Service Registry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1DCFCB-7B0C-49E4-94D7-C2FD5F2C0600}"/>
                </a:ext>
              </a:extLst>
            </p:cNvPr>
            <p:cNvSpPr txBox="1"/>
            <p:nvPr/>
          </p:nvSpPr>
          <p:spPr>
            <a:xfrm>
              <a:off x="5006592" y="1885200"/>
              <a:ext cx="69545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Request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3FA3E42-2BB1-42C2-B516-BD408F9F21E1}"/>
                </a:ext>
              </a:extLst>
            </p:cNvPr>
            <p:cNvCxnSpPr>
              <a:stCxn id="31" idx="0"/>
            </p:cNvCxnSpPr>
            <p:nvPr/>
          </p:nvCxnSpPr>
          <p:spPr>
            <a:xfrm flipV="1">
              <a:off x="8272850" y="1501676"/>
              <a:ext cx="0" cy="482337"/>
            </a:xfrm>
            <a:prstGeom prst="line">
              <a:avLst/>
            </a:prstGeom>
            <a:ln w="19050"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E05469-0099-45D4-B628-74C934D309B3}"/>
                </a:ext>
              </a:extLst>
            </p:cNvPr>
            <p:cNvCxnSpPr/>
            <p:nvPr/>
          </p:nvCxnSpPr>
          <p:spPr>
            <a:xfrm flipH="1">
              <a:off x="5934075" y="1501676"/>
              <a:ext cx="2338775" cy="0"/>
            </a:xfrm>
            <a:prstGeom prst="line">
              <a:avLst/>
            </a:prstGeom>
            <a:ln w="19050"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46EC4BD-4DF6-462F-9541-FC58335942FD}"/>
                </a:ext>
              </a:extLst>
            </p:cNvPr>
            <p:cNvCxnSpPr/>
            <p:nvPr/>
          </p:nvCxnSpPr>
          <p:spPr>
            <a:xfrm>
              <a:off x="5934075" y="1501676"/>
              <a:ext cx="0" cy="1487415"/>
            </a:xfrm>
            <a:prstGeom prst="straightConnector1">
              <a:avLst/>
            </a:prstGeom>
            <a:ln w="19050"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167257-7F8A-4D58-8E8C-D053BFBFD4E4}"/>
                </a:ext>
              </a:extLst>
            </p:cNvPr>
            <p:cNvCxnSpPr>
              <a:stCxn id="30" idx="1"/>
            </p:cNvCxnSpPr>
            <p:nvPr/>
          </p:nvCxnSpPr>
          <p:spPr>
            <a:xfrm flipH="1" flipV="1">
              <a:off x="6193698" y="2782158"/>
              <a:ext cx="1507467" cy="3215"/>
            </a:xfrm>
            <a:prstGeom prst="line">
              <a:avLst/>
            </a:prstGeom>
            <a:ln w="19050"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065DAA-1D85-4D8A-9A08-849EC0FF5403}"/>
                </a:ext>
              </a:extLst>
            </p:cNvPr>
            <p:cNvCxnSpPr/>
            <p:nvPr/>
          </p:nvCxnSpPr>
          <p:spPr>
            <a:xfrm>
              <a:off x="6193698" y="2797150"/>
              <a:ext cx="0" cy="197478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4B9037-82FD-41B1-AAD5-C57F7B2E7FBF}"/>
                </a:ext>
              </a:extLst>
            </p:cNvPr>
            <p:cNvSpPr txBox="1"/>
            <p:nvPr/>
          </p:nvSpPr>
          <p:spPr>
            <a:xfrm>
              <a:off x="6794046" y="2501985"/>
              <a:ext cx="695459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Register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9CD5F2E-EBC4-4271-88CF-D60D1BA3881B}"/>
                </a:ext>
              </a:extLst>
            </p:cNvPr>
            <p:cNvCxnSpPr>
              <a:stCxn id="32" idx="1"/>
            </p:cNvCxnSpPr>
            <p:nvPr/>
          </p:nvCxnSpPr>
          <p:spPr>
            <a:xfrm flipH="1" flipV="1">
              <a:off x="6553200" y="3377475"/>
              <a:ext cx="1147965" cy="1"/>
            </a:xfrm>
            <a:prstGeom prst="straightConnector1">
              <a:avLst/>
            </a:prstGeom>
            <a:ln w="1905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DD710C-C374-4AF7-A442-DC99921F22E4}"/>
                </a:ext>
              </a:extLst>
            </p:cNvPr>
            <p:cNvSpPr txBox="1"/>
            <p:nvPr/>
          </p:nvSpPr>
          <p:spPr>
            <a:xfrm>
              <a:off x="6794046" y="3076352"/>
              <a:ext cx="695459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Register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D160E2-DE35-47C2-A5B2-697ABDC53602}"/>
                </a:ext>
              </a:extLst>
            </p:cNvPr>
            <p:cNvSpPr txBox="1"/>
            <p:nvPr/>
          </p:nvSpPr>
          <p:spPr>
            <a:xfrm>
              <a:off x="6794046" y="1204022"/>
              <a:ext cx="695459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Register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0FCBBD-A0DB-47FB-AF76-BB22ADE6F6F8}"/>
                </a:ext>
              </a:extLst>
            </p:cNvPr>
            <p:cNvSpPr txBox="1"/>
            <p:nvPr/>
          </p:nvSpPr>
          <p:spPr>
            <a:xfrm>
              <a:off x="4550045" y="2508886"/>
              <a:ext cx="69545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dirty="0">
                  <a:latin typeface="Amazon Ember" panose="020B0603020204020204" pitchFamily="34" charset="0"/>
                  <a:ea typeface="Amazon Ember" panose="020B0603020204020204" pitchFamily="34" charset="0"/>
                  <a:cs typeface="Amazon Ember" panose="020B0603020204020204" pitchFamily="34" charset="0"/>
                </a:rPr>
                <a:t>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9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ckTemplate-AWS">
  <a:themeElements>
    <a:clrScheme name="AWS Colors">
      <a:dk1>
        <a:srgbClr val="1D516C"/>
      </a:dk1>
      <a:lt1>
        <a:srgbClr val="FFFFFF"/>
      </a:lt1>
      <a:dk2>
        <a:srgbClr val="1D516C"/>
      </a:dk2>
      <a:lt2>
        <a:srgbClr val="F8F8F8"/>
      </a:lt2>
      <a:accent1>
        <a:srgbClr val="FF9900"/>
      </a:accent1>
      <a:accent2>
        <a:srgbClr val="00A1C9"/>
      </a:accent2>
      <a:accent3>
        <a:srgbClr val="007DBC"/>
      </a:accent3>
      <a:accent4>
        <a:srgbClr val="69AF34"/>
      </a:accent4>
      <a:accent5>
        <a:srgbClr val="EB5F07"/>
      </a:accent5>
      <a:accent6>
        <a:srgbClr val="545B64"/>
      </a:accent6>
      <a:hlink>
        <a:srgbClr val="00E0EA"/>
      </a:hlink>
      <a:folHlink>
        <a:srgbClr val="0069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50000"/>
          </a:schemeClr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WS_Deck_Template.potx" id="{956C5B2E-0233-4212-9383-50A039694C0C}" vid="{0176EEA5-D87D-4097-B356-86DC884F45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7C89A-FD0C-431E-81F6-90225B937683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DeckTemplate_AWS</Template>
  <TotalTime>414</TotalTime>
  <Words>1978</Words>
  <Application>Microsoft Macintosh PowerPoint</Application>
  <PresentationFormat>On-screen Show (16:9)</PresentationFormat>
  <Paragraphs>645</Paragraphs>
  <Slides>43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Amazon Ember</vt:lpstr>
      <vt:lpstr>Amazon Ember Cd</vt:lpstr>
      <vt:lpstr>Amazon Ember Display Medium</vt:lpstr>
      <vt:lpstr>Amazon Ember Heavy</vt:lpstr>
      <vt:lpstr>Amazon Ember Light</vt:lpstr>
      <vt:lpstr>Amazon Ember Medium</vt:lpstr>
      <vt:lpstr>Amazon Ember Regular</vt:lpstr>
      <vt:lpstr>Arial</vt:lpstr>
      <vt:lpstr>Calibri</vt:lpstr>
      <vt:lpstr>Consolas</vt:lpstr>
      <vt:lpstr>Lucida Console</vt:lpstr>
      <vt:lpstr>Times New Roman</vt:lpstr>
      <vt:lpstr>Wingdings</vt:lpstr>
      <vt:lpstr>DeckTemplate-AWS</vt:lpstr>
      <vt:lpstr>PowerPoint Presentation</vt:lpstr>
      <vt:lpstr>Application communication is evolving</vt:lpstr>
      <vt:lpstr>Developers need to connect microservices</vt:lpstr>
      <vt:lpstr>What is Service Discovery? </vt:lpstr>
      <vt:lpstr>Why is it non trivial?</vt:lpstr>
      <vt:lpstr>Decision criteria</vt:lpstr>
      <vt:lpstr>Current patterns require install, setup and management</vt:lpstr>
      <vt:lpstr>Load Balancers – Server Side Discovery</vt:lpstr>
      <vt:lpstr>DNS based – Client Side Discovery</vt:lpstr>
      <vt:lpstr>Requires registrations by agents</vt:lpstr>
      <vt:lpstr>Requires registrations by agents</vt:lpstr>
      <vt:lpstr>This should be easier! </vt:lpstr>
      <vt:lpstr>Introducing managed service discovery for ECS</vt:lpstr>
      <vt:lpstr>ECS service discovery is powered by Route 53</vt:lpstr>
      <vt:lpstr>Demo</vt:lpstr>
      <vt:lpstr>Enables these use cases</vt:lpstr>
      <vt:lpstr>Enables these use cases</vt:lpstr>
      <vt:lpstr>What’s New?</vt:lpstr>
      <vt:lpstr>Route 53 provides Service Registry</vt:lpstr>
      <vt:lpstr>ECS schedules &amp; places service endpoints</vt:lpstr>
      <vt:lpstr>ECS updates service endpoints in Route 53</vt:lpstr>
      <vt:lpstr>Services connect to latest endpoints via DNS</vt:lpstr>
      <vt:lpstr>Benefits of this approach</vt:lpstr>
      <vt:lpstr>Amazon Route 53 Auto Naming</vt:lpstr>
      <vt:lpstr>What is Route 53 Auto Naming?</vt:lpstr>
      <vt:lpstr>Introducing new abstractions</vt:lpstr>
      <vt:lpstr>Namespace</vt:lpstr>
      <vt:lpstr>Namespace</vt:lpstr>
      <vt:lpstr>Service</vt:lpstr>
      <vt:lpstr>Service</vt:lpstr>
      <vt:lpstr>Service Instance</vt:lpstr>
      <vt:lpstr>Service Instance</vt:lpstr>
      <vt:lpstr>Route 53 Auto Naming Workflow</vt:lpstr>
      <vt:lpstr>Discovery over DNS</vt:lpstr>
      <vt:lpstr>Amazon Route 53 Auto Naming benefits</vt:lpstr>
      <vt:lpstr>Under the Hood</vt:lpstr>
      <vt:lpstr>Services can discover other services using DNS</vt:lpstr>
      <vt:lpstr>Services can discover other services using DNS</vt:lpstr>
      <vt:lpstr>Services can discover other services using DNS</vt:lpstr>
      <vt:lpstr>Services can discover other services using DNS</vt:lpstr>
      <vt:lpstr>Requirements &amp; Limits</vt:lpstr>
      <vt:lpstr>How do I use it?</vt:lpstr>
      <vt:lpstr>Thank You!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45</cp:revision>
  <dcterms:created xsi:type="dcterms:W3CDTF">2016-06-17T18:22:10Z</dcterms:created>
  <dcterms:modified xsi:type="dcterms:W3CDTF">2018-04-16T17:30:37Z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