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3" r:id="rId5"/>
  </p:sldMasterIdLst>
  <p:notesMasterIdLst>
    <p:notesMasterId r:id="rId29"/>
  </p:notesMasterIdLst>
  <p:handoutMasterIdLst>
    <p:handoutMasterId r:id="rId30"/>
  </p:handoutMasterIdLst>
  <p:sldIdLst>
    <p:sldId id="311" r:id="rId6"/>
    <p:sldId id="257" r:id="rId7"/>
    <p:sldId id="315" r:id="rId8"/>
    <p:sldId id="260" r:id="rId9"/>
    <p:sldId id="312" r:id="rId10"/>
    <p:sldId id="261" r:id="rId11"/>
    <p:sldId id="320" r:id="rId12"/>
    <p:sldId id="273" r:id="rId13"/>
    <p:sldId id="274" r:id="rId14"/>
    <p:sldId id="270" r:id="rId15"/>
    <p:sldId id="321" r:id="rId16"/>
    <p:sldId id="314" r:id="rId17"/>
    <p:sldId id="276" r:id="rId18"/>
    <p:sldId id="277" r:id="rId19"/>
    <p:sldId id="313" r:id="rId20"/>
    <p:sldId id="285" r:id="rId21"/>
    <p:sldId id="316" r:id="rId22"/>
    <p:sldId id="317" r:id="rId23"/>
    <p:sldId id="265" r:id="rId24"/>
    <p:sldId id="319" r:id="rId25"/>
    <p:sldId id="322" r:id="rId26"/>
    <p:sldId id="318" r:id="rId27"/>
    <p:sldId id="266" r:id="rId28"/>
  </p:sldIdLst>
  <p:sldSz cx="12192000" cy="6858000"/>
  <p:notesSz cx="6858000" cy="9144000"/>
  <p:embeddedFontLst>
    <p:embeddedFont>
      <p:font typeface="Amazon Ember" panose="020B0603020204020204" pitchFamily="34" charset="0"/>
      <p:regular r:id="rId31"/>
      <p:bold r:id="rId32"/>
      <p:italic r:id="rId33"/>
      <p:boldItalic r:id="rId34"/>
    </p:embeddedFont>
    <p:embeddedFont>
      <p:font typeface="Amazon Ember Display" panose="020B0603020204020204" pitchFamily="34" charset="0"/>
      <p:regular r:id="rId35"/>
      <p:bold r:id="rId36"/>
      <p:italic r:id="rId37"/>
      <p:boldItalic r:id="rId38"/>
    </p:embeddedFont>
    <p:embeddedFont>
      <p:font typeface="Amazon Ember Heavy" panose="020B0603020204020204" pitchFamily="34" charset="0"/>
      <p:bold r:id="rId39"/>
      <p:italic r:id="rId40"/>
      <p:boldItalic r:id="rId41"/>
    </p:embeddedFont>
    <p:embeddedFont>
      <p:font typeface="Amazon Ember Light" panose="020B0403020204020204" pitchFamily="34" charset="0"/>
      <p:regular r:id="rId42"/>
      <p:italic r:id="rId43"/>
    </p:embeddedFont>
    <p:embeddedFont>
      <p:font typeface="Lucida Console" panose="020B0609040504020204" pitchFamily="49" charset="0"/>
      <p:regular r:id="rId44"/>
    </p:embeddedFont>
    <p:embeddedFont>
      <p:font typeface="Segoe U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73AD64F1-4C0A-4275-94F2-FCF32CE464FB}">
          <p14:sldIdLst>
            <p14:sldId id="311"/>
            <p14:sldId id="257"/>
            <p14:sldId id="315"/>
            <p14:sldId id="260"/>
            <p14:sldId id="312"/>
            <p14:sldId id="261"/>
            <p14:sldId id="320"/>
            <p14:sldId id="273"/>
            <p14:sldId id="274"/>
            <p14:sldId id="270"/>
            <p14:sldId id="321"/>
            <p14:sldId id="314"/>
            <p14:sldId id="276"/>
            <p14:sldId id="277"/>
            <p14:sldId id="313"/>
            <p14:sldId id="285"/>
            <p14:sldId id="316"/>
            <p14:sldId id="317"/>
            <p14:sldId id="265"/>
            <p14:sldId id="319"/>
            <p14:sldId id="322"/>
            <p14:sldId id="318"/>
            <p14:sldId id="266"/>
          </p14:sldIdLst>
        </p14:section>
        <p14:section name="Examples" id="{CFC0D54F-C57A-4B0D-A2C4-23B6EE20CB6B}">
          <p14:sldIdLst/>
        </p14:section>
        <p14:section name="Resources" id="{43E31708-39CB-40D5-A5FC-06A1C4A56DB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DF59E7-9DD0-2DC9-2A4A-29EB4329A359}" name="Zann Teo" initials="ZT" userId="S::Zann.Teo@moi-global.com::b2e0b10f-825b-4eb6-baed-aa15acb1df1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24" clrIdx="0">
    <p:extLst>
      <p:ext uri="{19B8F6BF-5375-455C-9EA6-DF929625EA0E}">
        <p15:presenceInfo xmlns:p15="http://schemas.microsoft.com/office/powerpoint/2012/main" userId="Ruth Nelson" providerId="None"/>
      </p:ext>
    </p:extLst>
  </p:cmAuthor>
  <p:cmAuthor id="2" name="Elisheva" initials="E" lastIdx="9" clrIdx="1">
    <p:extLst>
      <p:ext uri="{19B8F6BF-5375-455C-9EA6-DF929625EA0E}">
        <p15:presenceInfo xmlns:p15="http://schemas.microsoft.com/office/powerpoint/2012/main" userId="S-1-5-21-80996730-727463920-1957568304-16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2"/>
    <a:srgbClr val="36A6AC"/>
    <a:srgbClr val="00E6FF"/>
    <a:srgbClr val="003F99"/>
    <a:srgbClr val="AAFF02"/>
    <a:srgbClr val="5C0054"/>
    <a:srgbClr val="910000"/>
    <a:srgbClr val="B591FD"/>
    <a:srgbClr val="380F6B"/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2865" autoAdjust="0"/>
  </p:normalViewPr>
  <p:slideViewPr>
    <p:cSldViewPr snapToGrid="0">
      <p:cViewPr varScale="1">
        <p:scale>
          <a:sx n="90" d="100"/>
          <a:sy n="90" d="100"/>
        </p:scale>
        <p:origin x="1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85DCF-3F9E-46DD-AD2C-4564ECA521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099460" y="8811490"/>
            <a:ext cx="659080" cy="3325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6E80CEDA-A264-45CE-9087-72DB2747C747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1394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191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33800"/>
            <a:ext cx="5486400" cy="508956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10395" y="8823366"/>
            <a:ext cx="837210" cy="320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50F74E25-A557-45B7-A614-AD8C8D22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2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2" orient="horz" pos="2352" userDrawn="1">
          <p15:clr>
            <a:srgbClr val="F26B43"/>
          </p15:clr>
        </p15:guide>
        <p15:guide id="3" orient="horz" pos="264" userDrawn="1">
          <p15:clr>
            <a:srgbClr val="F26B43"/>
          </p15:clr>
        </p15:guide>
        <p15:guide id="4" pos="432" userDrawn="1">
          <p15:clr>
            <a:srgbClr val="F26B43"/>
          </p15:clr>
        </p15:guide>
        <p15:guide id="5" pos="3888" userDrawn="1">
          <p15:clr>
            <a:srgbClr val="F26B43"/>
          </p15:clr>
        </p15:guide>
        <p15:guide id="6" orient="horz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8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added CDK acronym here in parentheses, as first mention, removed from slide 15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5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COMMENT: is there content missing from the two right side columns?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59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replaced colon with </a:t>
            </a:r>
            <a:r>
              <a:rPr lang="en-US" sz="1800" b="1" dirty="0" err="1">
                <a:effectLst/>
                <a:latin typeface="Segoe UI" panose="020B0502040204020203" pitchFamily="34" charset="0"/>
              </a:rPr>
              <a:t>em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 hyphen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r>
              <a:rPr lang="en-US" sz="1800" b="1" dirty="0">
                <a:effectLst/>
                <a:latin typeface="Segoe UI" panose="020B0502040204020203" pitchFamily="34" charset="0"/>
              </a:rPr>
              <a:t>replaced comma with "and"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r>
              <a:rPr lang="en-US" b="1" dirty="0"/>
              <a:t>COMMENT: is ? Intentional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4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EDITS: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replaced period with comma, added period at the end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31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8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Left aligned bottom line to rest of slide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16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0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45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added 3 colons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60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lowercase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23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74E25-A557-45B7-A614-AD8C8D22B6B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6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2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0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2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1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EDIT: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deleted "To have" from the shopping list quote. added oxford comma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2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0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2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2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EDIT: </a:t>
            </a:r>
            <a:r>
              <a:rPr lang="en-US" sz="1200" b="1" dirty="0">
                <a:effectLst/>
                <a:latin typeface="Segoe UI" panose="020B0502040204020203" pitchFamily="34" charset="0"/>
              </a:rPr>
              <a:t>replaced hyphen with colon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93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ECD31-9D26-9245-BB09-AE3F08B1AF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28DBAD-BB17-262F-06F4-2841A3E45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0" y="2446003"/>
            <a:ext cx="6697991" cy="10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6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69643" cy="12572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700" y="1843314"/>
            <a:ext cx="5669643" cy="4405085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B20147-CD3F-4B36-95D2-A055C4A3F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6338" y="0"/>
            <a:ext cx="5935662" cy="6858000"/>
          </a:xfrm>
          <a:solidFill>
            <a:schemeClr val="bg1">
              <a:alpha val="16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049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Title, subtitle,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700" y="1485900"/>
            <a:ext cx="11658600" cy="4735887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23A44-ADDE-4F1D-A177-748BFC6D2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910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t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B94DF-43D0-4F2E-B2F3-6E9D39C01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776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orient="horz" pos="840" userDrawn="1">
          <p15:clr>
            <a:srgbClr val="9FCC3B"/>
          </p15:clr>
        </p15:guide>
        <p15:guide id="3" orient="horz" pos="1128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499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1"/>
            <a:ext cx="5688105" cy="4762498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45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F33A67-0770-43E9-89C6-297F4ED4D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675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52" userDrawn="1">
          <p15:clr>
            <a:srgbClr val="FBAE40"/>
          </p15:clr>
        </p15:guide>
        <p15:guide id="3" orient="horz" pos="840" userDrawn="1">
          <p15:clr>
            <a:srgbClr val="9FCC3B"/>
          </p15:clr>
        </p15:guide>
        <p15:guide id="4" orient="horz" pos="1128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8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Two-column, subtitle,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210810D-9DE1-4639-AF56-0B508913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61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52" userDrawn="1">
          <p15:clr>
            <a:srgbClr val="FBAE40"/>
          </p15:clr>
        </p15:guide>
        <p15:guide id="3" orient="horz" pos="840" userDrawn="1">
          <p15:clr>
            <a:srgbClr val="9FCC3B"/>
          </p15:clr>
        </p15:guide>
        <p15:guide id="4" orient="horz" pos="1128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7"/>
            <a:ext cx="9258300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9258300" cy="738556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13609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 userDrawn="1">
          <p15:clr>
            <a:srgbClr val="FBAE40"/>
          </p15:clr>
        </p15:guide>
        <p15:guide id="2" orient="horz" pos="1632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  <p15:guide id="4" orient="horz" pos="31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Type or paste plain-text code here, or click icon to add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10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8FA5-626A-40E0-857E-4165D5990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Five-icon layout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6033CD-31E8-4D15-8D4D-C13DBA7EE3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7900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1B66C-EC10-47D7-9E9E-EB3170468D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313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0CFA82A-A941-4C8A-B5EE-4195086EE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6313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023EAED-0474-44ED-918D-8B02153864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531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0AFF079-ACE9-4B40-8CC0-3DB2FB50F0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17944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D25B34F-6C71-4F9B-B25A-83C71539D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7944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DFFE81-D933-43A6-9238-503C3B7443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61162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145654E-8FC3-4154-827C-1E55B5004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575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CF16CAF-E171-4FAD-A447-DDCCFD0739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575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6A910A8-C2AB-4C9E-BAAE-BEAF8CE5517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402793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54774A-4912-43F8-B072-6D8BFC9AF1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1206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F88B6D5-91F8-4964-912C-09FB42E41D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1206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4FDFA2A-0AD5-40DC-9418-3D078B0F39A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44424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4E3961F-311C-44CC-9C30-78E10FD6FE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2837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EB29EB-C894-4CE7-A1E3-162BC9000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42837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42473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orient="horz" pos="254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006600"/>
            <a:ext cx="8696325" cy="1943100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Enter quote here. Reposition quote mark graphics to frame the quote.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AE163-15F4-4D5E-B813-249BE9960E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7700" y="4610100"/>
            <a:ext cx="8696325" cy="40957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Quoted person’s name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43C66C-2D1D-440D-929C-C83C3F2EF5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47700" y="5019675"/>
            <a:ext cx="8696325" cy="409575"/>
          </a:xfrm>
        </p:spPr>
        <p:txBody>
          <a:bodyPr/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Quoted person’s affiliation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B1ED314-A480-4150-84F1-57FDFE78D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37" y="2049462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D1FA848D-5EBF-4888-A995-57146FCFF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7503" y="3430451"/>
            <a:ext cx="309563" cy="309563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3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04" userDrawn="1">
          <p15:clr>
            <a:srgbClr val="FBAE40"/>
          </p15:clr>
        </p15:guide>
        <p15:guide id="2" pos="408" userDrawn="1">
          <p15:clr>
            <a:srgbClr val="FBAE40"/>
          </p15:clr>
        </p15:guide>
        <p15:guide id="3" pos="5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00337"/>
            <a:ext cx="7627258" cy="1457325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Section layout –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6877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362201"/>
            <a:ext cx="7627258" cy="21336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Video or demo divider –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34681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C284357-59EC-4742-99A5-CC1D7F0577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0000">
              <a:alpha val="43922"/>
            </a:srgbClr>
          </a:solidFill>
        </p:spPr>
        <p:txBody>
          <a:bodyPr lIns="731520" anchor="ctr"/>
          <a:lstStyle>
            <a:lvl1pPr marL="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A19DF-C258-4E93-9303-020C761A2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9DF3B41-C78E-4737-9193-FE67ECF61CE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7995398" y="6521678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r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2021, Amazon Web Services, Inc. or its affiliates.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39A34-8DF7-4C60-85EB-0CD4F739E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7573" y="6412705"/>
            <a:ext cx="40476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B0A2-CA8E-4726-A512-195A65747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11658600" cy="640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338ED-F59F-4D08-ADDD-87BA8BA27F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99" y="1485900"/>
            <a:ext cx="5696712" cy="5191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4376D-4122-4312-82F4-61348603A13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699" y="2155450"/>
            <a:ext cx="5696712" cy="409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FE328-1410-4101-9F4D-7E9262CB7E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8591" y="1485900"/>
            <a:ext cx="5696712" cy="5191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6FF0C-8B81-44F5-A3A1-4CB98AA5C1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8591" y="2155450"/>
            <a:ext cx="5696712" cy="4092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1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DE73-7EBE-45CD-B4BC-AC1B30124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96710" cy="1190624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2DC2D-1664-4D0D-A224-7968E1C41D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8591" y="228601"/>
            <a:ext cx="5696712" cy="6019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EF63E-8469-4ADA-B59C-18948F036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700" y="1485900"/>
            <a:ext cx="5696711" cy="4762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173267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932D-314A-43EC-A0A0-0CAEF1A4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96710" cy="1190624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Image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D2352-23C4-43F2-BD02-FC5DA4CE203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28590" y="228601"/>
            <a:ext cx="5696712" cy="6019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enter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BFC8B-22A6-43F5-BDCB-14CAED149C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700" y="1485900"/>
            <a:ext cx="5696711" cy="4762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989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8"/>
            <a:ext cx="4412876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4412876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B36910-4794-464D-B560-88808B77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418" y="4612998"/>
            <a:ext cx="4412876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2C3E26B-3408-4221-9B0D-CC1302CC6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418" y="4978401"/>
            <a:ext cx="4412876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32595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904" userDrawn="1">
          <p15:clr>
            <a:srgbClr val="FBAE40"/>
          </p15:clr>
        </p15:guide>
        <p15:guide id="4" orient="horz" pos="314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1CA8-40A8-4B1C-A4CF-C72646ED3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vertical text layout (for global)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14833-38ED-489D-8CAC-A742733025D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66700" y="1485900"/>
            <a:ext cx="11658600" cy="47625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A3F2E-C228-48EF-A4BB-F9E8F8CC91A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0617200" y="228600"/>
            <a:ext cx="1308099" cy="6019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Vertical title and text (for global)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6BCB9-6513-44F1-B347-202B5A98090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66700" y="228600"/>
            <a:ext cx="10121900" cy="60198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2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806356-DAEF-46A2-98E1-877CA4BCF4FF}"/>
              </a:ext>
            </a:extLst>
          </p:cNvPr>
          <p:cNvSpPr txBox="1"/>
          <p:nvPr userDrawn="1"/>
        </p:nvSpPr>
        <p:spPr bwMode="white">
          <a:xfrm>
            <a:off x="200025" y="1854200"/>
            <a:ext cx="8470901" cy="1587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9600" b="0" i="0" spc="-30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016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urv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2B5E503-0F79-40B7-B435-ECB0CB5B6FCB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rgbClr val="FF650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55E09-FB4E-4048-88DC-D059F27881EC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Please complete the session survey</a:t>
            </a:r>
          </a:p>
        </p:txBody>
      </p:sp>
    </p:spTree>
    <p:extLst>
      <p:ext uri="{BB962C8B-B14F-4D97-AF65-F5344CB8AC3E}">
        <p14:creationId xmlns:p14="http://schemas.microsoft.com/office/powerpoint/2010/main" val="22026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875" y="289513"/>
            <a:ext cx="11652356" cy="671065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defRPr>
            </a:lvl1pPr>
          </a:lstStyle>
          <a:p>
            <a:r>
              <a:rPr lang="en-US"/>
              <a:t>Title and subtitle layout – Type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875" y="960577"/>
            <a:ext cx="11652251" cy="578620"/>
          </a:xfr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333" b="1" i="0" cap="all" spc="251" baseline="0">
                <a:solidFill>
                  <a:srgbClr val="00E6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Type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6964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2C90E5E-4371-EAA4-81F3-BCA38ACB2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860" y="2550713"/>
            <a:ext cx="6513340" cy="8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7"/>
            <a:ext cx="9258300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9258300" cy="738556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19254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904">
          <p15:clr>
            <a:srgbClr val="FBAE40"/>
          </p15:clr>
        </p15:guide>
        <p15:guide id="4" orient="horz" pos="31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8"/>
            <a:ext cx="4412876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4412876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B36910-4794-464D-B560-88808B77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418" y="4612998"/>
            <a:ext cx="4412876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2C3E26B-3408-4221-9B0D-CC1302CC6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418" y="4978401"/>
            <a:ext cx="4412876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30611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904">
          <p15:clr>
            <a:srgbClr val="FBAE40"/>
          </p15:clr>
        </p15:guide>
        <p15:guide id="4" orient="horz" pos="31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8"/>
            <a:ext cx="3166782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B36910-4794-464D-B560-88808B77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38815" y="4612998"/>
            <a:ext cx="3166782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2C3E26B-3408-4221-9B0D-CC1302CC6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881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61BB60E-6894-4067-9799-7A3B63842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1965" y="4612998"/>
            <a:ext cx="3166782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7AD72BF-6239-4DAB-B0FE-63CCF755B7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196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20163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904">
          <p15:clr>
            <a:srgbClr val="FBAE40"/>
          </p15:clr>
        </p15:guide>
        <p15:guide id="4" orient="horz" pos="31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EE2116-5E9A-48CF-B0D4-8B6DF60580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485899"/>
            <a:ext cx="11658600" cy="4735887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</a:lstStyle>
          <a:p>
            <a:pPr lvl="0"/>
            <a:r>
              <a:rPr lang="en-US"/>
              <a:t>Enter agenda items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29432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790E-76F0-4D5E-B7EC-B8F951C340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65" y="2590800"/>
            <a:ext cx="9258300" cy="1532078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en-US"/>
              <a:t>Enter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26F38-07F1-4A29-B763-A286B4BB56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" y="1990163"/>
            <a:ext cx="9258300" cy="25101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00E6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Enter sponsor information (e.g., Sponsored by Any company)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04552-DC54-4CF7-8F97-F505A735C2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665" y="4612998"/>
            <a:ext cx="3166782" cy="36540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AA7E5E-154F-44A1-83B9-980206580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665" y="1491342"/>
            <a:ext cx="9258300" cy="25101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EB611A1-7AEB-49CA-BF9D-DC85603385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66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B36910-4794-464D-B560-88808B77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38815" y="4612998"/>
            <a:ext cx="3166782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2C3E26B-3408-4221-9B0D-CC1302CC6A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3881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61BB60E-6894-4067-9799-7A3B63842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1965" y="4612998"/>
            <a:ext cx="3166782" cy="365403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7AD72BF-6239-4DAB-B0FE-63CCF755B7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1965" y="4978401"/>
            <a:ext cx="3166782" cy="82078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/>
              <a:t>Title and company</a:t>
            </a:r>
          </a:p>
        </p:txBody>
      </p:sp>
    </p:spTree>
    <p:extLst>
      <p:ext uri="{BB962C8B-B14F-4D97-AF65-F5344CB8AC3E}">
        <p14:creationId xmlns:p14="http://schemas.microsoft.com/office/powerpoint/2010/main" val="2560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904" userDrawn="1">
          <p15:clr>
            <a:srgbClr val="FBAE40"/>
          </p15:clr>
        </p15:guide>
        <p15:guide id="4" orient="horz" pos="314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4482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34434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with art layout</a:t>
            </a:r>
          </a:p>
        </p:txBody>
      </p:sp>
    </p:spTree>
    <p:extLst>
      <p:ext uri="{BB962C8B-B14F-4D97-AF65-F5344CB8AC3E}">
        <p14:creationId xmlns:p14="http://schemas.microsoft.com/office/powerpoint/2010/main" val="31319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C349E-6665-43D9-A78E-58509FAE9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71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5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7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69643" cy="12572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700" y="1843314"/>
            <a:ext cx="5669643" cy="4405085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FB20147-CD3F-4B36-95D2-A055C4A3F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6338" y="0"/>
            <a:ext cx="5935662" cy="6858000"/>
          </a:xfrm>
          <a:solidFill>
            <a:schemeClr val="bg1">
              <a:alpha val="16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4114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Title, subtitle,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700" y="1485900"/>
            <a:ext cx="11658600" cy="4735887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23A44-ADDE-4F1D-A177-748BFC6D2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939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t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B94DF-43D0-4F2E-B2F3-6E9D39C01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316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EE2116-5E9A-48CF-B0D4-8B6DF60580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1485899"/>
            <a:ext cx="11658600" cy="4735887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</a:lstStyle>
          <a:p>
            <a:pPr lvl="0"/>
            <a:r>
              <a:rPr lang="en-US"/>
              <a:t>Enter agenda items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4006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499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1"/>
            <a:ext cx="5688105" cy="4762498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02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F33A67-0770-43E9-89C6-297F4ED4D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377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40">
          <p15:clr>
            <a:srgbClr val="9FCC3B"/>
          </p15:clr>
        </p15:guide>
        <p15:guide id="4" orient="horz" pos="1128">
          <p15:clr>
            <a:srgbClr val="9FCC3B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Two-column, subtitle,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210810D-9DE1-4639-AF56-0B508913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93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40">
          <p15:clr>
            <a:srgbClr val="9FCC3B"/>
          </p15:clr>
        </p15:guide>
        <p15:guide id="4" orient="horz" pos="1128">
          <p15:clr>
            <a:srgbClr val="9FCC3B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CF6A-A616-4855-8A42-999BABB9D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30F4-49C3-4B56-A4B6-F8DC63912FA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Type or paste plain-text code here, or click icon to add image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B8BC-7E9D-42F1-85F0-1E706A77C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C709-31D4-4803-9FE9-354BB469B8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485901"/>
            <a:ext cx="5694830" cy="47625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4B64F-0F5D-45D7-8855-5EDD1F2D43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0473" y="1485900"/>
            <a:ext cx="5688105" cy="476249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9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8FA5-626A-40E0-857E-4165D5990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Five-icon layout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6033CD-31E8-4D15-8D4D-C13DBA7EE3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7900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1B66C-EC10-47D7-9E9E-EB3170468D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313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0CFA82A-A941-4C8A-B5EE-4195086EE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6313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023EAED-0474-44ED-918D-8B02153864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19531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0AFF079-ACE9-4B40-8CC0-3DB2FB50F0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17944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D25B34F-6C71-4F9B-B25A-83C71539D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7944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DFFE81-D933-43A6-9238-503C3B7443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61162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145654E-8FC3-4154-827C-1E55B5004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9575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CF16CAF-E171-4FAD-A447-DDCCFD0739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575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6A910A8-C2AB-4C9E-BAAE-BEAF8CE5517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402793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54774A-4912-43F8-B072-6D8BFC9AF1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1206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F88B6D5-91F8-4964-912C-09FB42E41D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1206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4FDFA2A-0AD5-40DC-9418-3D078B0F39A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44424" y="1917700"/>
            <a:ext cx="1727200" cy="1638300"/>
          </a:xfrm>
        </p:spPr>
        <p:txBody>
          <a:bodyPr/>
          <a:lstStyle>
            <a:lvl1pPr marL="0" indent="0">
              <a:buNone/>
              <a:defRPr sz="1100" b="0"/>
            </a:lvl1pPr>
          </a:lstStyle>
          <a:p>
            <a:r>
              <a:rPr lang="en-US"/>
              <a:t>Click icon to add image. Adjust crop by selecting Picture Tools &gt; Format &gt; Crop and dragging handles.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4E3961F-311C-44CC-9C30-78E10FD6FE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42837" y="4059234"/>
            <a:ext cx="1728787" cy="1642687"/>
          </a:xfrm>
        </p:spPr>
        <p:txBody>
          <a:bodyPr/>
          <a:lstStyle>
            <a:lvl1pPr marL="0" indent="0">
              <a:buNone/>
              <a:defRPr sz="18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/>
              <a:t>Descriptive text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EEB29EB-C894-4CE7-A1E3-162BC9000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42837" y="3646858"/>
            <a:ext cx="1728787" cy="393700"/>
          </a:xfrm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000" b="0">
                <a:solidFill>
                  <a:schemeClr val="tx1"/>
                </a:solidFill>
                <a:latin typeface="+mj-lt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4278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orient="horz" pos="25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006600"/>
            <a:ext cx="8696325" cy="1943100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Enter quote here. Reposition quote mark graphics to frame the quote.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AE163-15F4-4D5E-B813-249BE9960E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7700" y="4610100"/>
            <a:ext cx="8696325" cy="40957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Quoted person’s name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43C66C-2D1D-440D-929C-C83C3F2EF5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47700" y="5019675"/>
            <a:ext cx="8696325" cy="409575"/>
          </a:xfrm>
        </p:spPr>
        <p:txBody>
          <a:bodyPr/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Quoted person’s affiliation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B1ED314-A480-4150-84F1-57FDFE78D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37" y="2049462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D1FA848D-5EBF-4888-A995-57146FCFF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7503" y="3430451"/>
            <a:ext cx="309563" cy="309563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04">
          <p15:clr>
            <a:srgbClr val="FBAE40"/>
          </p15:clr>
        </p15:guide>
        <p15:guide id="2" pos="408">
          <p15:clr>
            <a:srgbClr val="FBAE40"/>
          </p15:clr>
        </p15:guide>
        <p15:guide id="3" pos="5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00337"/>
            <a:ext cx="7627258" cy="1457325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Section layout – 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6239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49E0-1951-4528-A023-A51C0A4F2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362201"/>
            <a:ext cx="7627258" cy="21336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Video or demo divider –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7254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8145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C284357-59EC-4742-99A5-CC1D7F0577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0000">
              <a:alpha val="43922"/>
            </a:srgbClr>
          </a:solidFill>
        </p:spPr>
        <p:txBody>
          <a:bodyPr lIns="731520" anchor="ctr"/>
          <a:lstStyle>
            <a:lvl1pPr marL="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A19DF-C258-4E93-9303-020C761A2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9DF3B41-C78E-4737-9193-FE67ECF61CE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7995398" y="6521678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r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2021, Amazon Web Services, Inc. or its affiliates.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39A34-8DF7-4C60-85EB-0CD4F739E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7573" y="6412705"/>
            <a:ext cx="40476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B0A2-CA8E-4726-A512-195A65747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11658600" cy="6409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338ED-F59F-4D08-ADDD-87BA8BA27F0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99" y="1485900"/>
            <a:ext cx="5696712" cy="5191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4376D-4122-4312-82F4-61348603A13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699" y="2155450"/>
            <a:ext cx="5696712" cy="409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FE328-1410-4101-9F4D-7E9262CB7E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8591" y="1485900"/>
            <a:ext cx="5696712" cy="5191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6FF0C-8B81-44F5-A3A1-4CB98AA5C1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8591" y="2155450"/>
            <a:ext cx="5696712" cy="4092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1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DE73-7EBE-45CD-B4BC-AC1B30124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96710" cy="1190624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2DC2D-1664-4D0D-A224-7968E1C41D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8591" y="228601"/>
            <a:ext cx="5696712" cy="6019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EF63E-8469-4ADA-B59C-18948F036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700" y="1485900"/>
            <a:ext cx="5696711" cy="4762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2242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932D-314A-43EC-A0A0-0CAEF1A4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28601"/>
            <a:ext cx="5696710" cy="1190624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Image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D2352-23C4-43F2-BD02-FC5DA4CE203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28590" y="228601"/>
            <a:ext cx="5696712" cy="6019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enter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BFC8B-22A6-43F5-BDCB-14CAED149C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700" y="1485900"/>
            <a:ext cx="5696711" cy="4762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25546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1CA8-40A8-4B1C-A4CF-C72646ED3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vertical text layout (for global)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14833-38ED-489D-8CAC-A742733025D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66700" y="1485900"/>
            <a:ext cx="11658600" cy="47625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9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A3F2E-C228-48EF-A4BB-F9E8F8CC91A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0617200" y="228600"/>
            <a:ext cx="1308099" cy="6019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Vertical title and text (for global)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6BCB9-6513-44F1-B347-202B5A98090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66700" y="228600"/>
            <a:ext cx="10121900" cy="60198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6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806356-DAEF-46A2-98E1-877CA4BCF4FF}"/>
              </a:ext>
            </a:extLst>
          </p:cNvPr>
          <p:cNvSpPr txBox="1"/>
          <p:nvPr userDrawn="1"/>
        </p:nvSpPr>
        <p:spPr bwMode="white">
          <a:xfrm>
            <a:off x="200025" y="1854200"/>
            <a:ext cx="8470901" cy="1587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9600" b="0" i="0" spc="-30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Thank you!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01A8FF3-3ECA-4923-A9D3-B61BD058D4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429000"/>
            <a:ext cx="3429000" cy="5334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085611-CBA7-4433-94B9-4685A223D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9624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contact info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E810DF0-8FD4-4519-90BC-545BBEF2B9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100" y="3429000"/>
            <a:ext cx="3429000" cy="5334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9723858-CBF1-4C20-88BC-A7492336B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2100" y="39624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contact info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0FE7B35-27F6-4D21-BAC9-6CC5D41150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8450" y="3429000"/>
            <a:ext cx="3429000" cy="5334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D4A7A7-0980-44E2-83F0-39D25D25F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8450" y="39624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/>
              <a:t>Speaker contact info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A0DBBA4-5336-4A63-B47B-C56D857DC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7995398" y="6521678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r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2021, Amazon Web Services, Inc. or its affiliates.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E4CB4E-F7D2-41A7-83A0-9EC4F4A69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7573" y="6412705"/>
            <a:ext cx="40476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urv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2B5E503-0F79-40B7-B435-ECB0CB5B6FCB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rgbClr val="FF650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55E09-FB4E-4048-88DC-D059F27881EC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Please complete the session survey</a:t>
            </a:r>
          </a:p>
        </p:txBody>
      </p:sp>
    </p:spTree>
    <p:extLst>
      <p:ext uri="{BB962C8B-B14F-4D97-AF65-F5344CB8AC3E}">
        <p14:creationId xmlns:p14="http://schemas.microsoft.com/office/powerpoint/2010/main" val="39785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875" y="289513"/>
            <a:ext cx="11652356" cy="671065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defRPr>
            </a:lvl1pPr>
          </a:lstStyle>
          <a:p>
            <a:r>
              <a:rPr lang="en-US"/>
              <a:t>Title and subtitle layout – Type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875" y="960577"/>
            <a:ext cx="11652251" cy="578620"/>
          </a:xfr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333" b="1" i="0" cap="all" spc="251" baseline="0">
                <a:solidFill>
                  <a:srgbClr val="00E6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Type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20743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2627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with art layout</a:t>
            </a:r>
          </a:p>
        </p:txBody>
      </p:sp>
    </p:spTree>
    <p:extLst>
      <p:ext uri="{BB962C8B-B14F-4D97-AF65-F5344CB8AC3E}">
        <p14:creationId xmlns:p14="http://schemas.microsoft.com/office/powerpoint/2010/main" val="13152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AFC4-C295-4329-9F9D-C3F69FAD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C349E-6665-43D9-A78E-58509FAE9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885825"/>
            <a:ext cx="11658600" cy="304800"/>
          </a:xfrm>
        </p:spPr>
        <p:txBody>
          <a:bodyPr lIns="109728"/>
          <a:lstStyle>
            <a:lvl1pPr marL="0" indent="0">
              <a:buNone/>
              <a:defRPr sz="1200" b="1" cap="all" spc="300" baseline="0">
                <a:solidFill>
                  <a:srgbClr val="00E6FF"/>
                </a:solidFill>
              </a:defRPr>
            </a:lvl1pPr>
          </a:lstStyle>
          <a:p>
            <a:pPr lvl="0"/>
            <a:r>
              <a:rPr lang="en-US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246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 userDrawn="1">
          <p15:clr>
            <a:srgbClr val="9FCC3B"/>
          </p15:clr>
        </p15:guide>
        <p15:guide id="2" orient="horz" pos="5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9B75B-FC69-4802-829F-1DE02610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28601"/>
            <a:ext cx="11658600" cy="6409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E9484-AA49-444D-AF04-5449EEFBF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485900"/>
            <a:ext cx="11658600" cy="4735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0354-EE90-4314-B552-64800CD77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6916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7184-135E-45B1-A657-F2E8CBC78263}" type="datetimeFigureOut">
              <a:rPr lang="en-US" smtClean="0"/>
              <a:pPr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2F7C-9208-4537-9576-F6AC3FA2C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16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5CD4-9FE3-4FBF-920B-6AAC85319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9167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3D6B8-A066-4E03-A02F-B10ECA948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B262B2A-63B8-4445-99DF-73ABB51D791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7995398" y="6521678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r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EFAC0-4C89-468F-BC69-147CF42B20DF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rcRect/>
          <a:stretch/>
        </p:blipFill>
        <p:spPr>
          <a:xfrm>
            <a:off x="427573" y="6412705"/>
            <a:ext cx="40476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51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54" r:id="rId6"/>
    <p:sldLayoutId id="2147483682" r:id="rId7"/>
    <p:sldLayoutId id="2147483665" r:id="rId8"/>
    <p:sldLayoutId id="2147483664" r:id="rId9"/>
    <p:sldLayoutId id="2147483655" r:id="rId10"/>
    <p:sldLayoutId id="2147483650" r:id="rId11"/>
    <p:sldLayoutId id="2147483680" r:id="rId12"/>
    <p:sldLayoutId id="2147483666" r:id="rId13"/>
    <p:sldLayoutId id="2147483667" r:id="rId14"/>
    <p:sldLayoutId id="2147483668" r:id="rId15"/>
    <p:sldLayoutId id="2147483652" r:id="rId16"/>
    <p:sldLayoutId id="2147483670" r:id="rId17"/>
    <p:sldLayoutId id="2147483669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51" r:id="rId24"/>
    <p:sldLayoutId id="2147483676" r:id="rId25"/>
    <p:sldLayoutId id="2147483677" r:id="rId26"/>
    <p:sldLayoutId id="2147483653" r:id="rId27"/>
    <p:sldLayoutId id="2147483656" r:id="rId28"/>
    <p:sldLayoutId id="2147483657" r:id="rId29"/>
    <p:sldLayoutId id="2147483658" r:id="rId30"/>
    <p:sldLayoutId id="2147483659" r:id="rId31"/>
    <p:sldLayoutId id="2147483678" r:id="rId32"/>
    <p:sldLayoutId id="2147483679" r:id="rId33"/>
    <p:sldLayoutId id="214748368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mazon Ember" panose="020B0603020204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90000"/>
        <a:buFont typeface="Amazon Ember" panose="020B0603020204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" panose="020B06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" panose="020B06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8" userDrawn="1">
          <p15:clr>
            <a:srgbClr val="F26B43"/>
          </p15:clr>
        </p15:guide>
        <p15:guide id="2" orient="horz" pos="144" userDrawn="1">
          <p15:clr>
            <a:srgbClr val="F26B43"/>
          </p15:clr>
        </p15:guide>
        <p15:guide id="3" pos="7512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7440" userDrawn="1">
          <p15:clr>
            <a:srgbClr val="F26B43"/>
          </p15:clr>
        </p15:guide>
        <p15:guide id="8" orient="horz" pos="9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9B75B-FC69-4802-829F-1DE02610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28601"/>
            <a:ext cx="11658600" cy="6409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E9484-AA49-444D-AF04-5449EEFBF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485900"/>
            <a:ext cx="11658600" cy="4735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0354-EE90-4314-B552-64800CD77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6916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7184-135E-45B1-A657-F2E8CBC78263}" type="datetimeFigureOut">
              <a:rPr lang="en-US" smtClean="0"/>
              <a:pPr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2F7C-9208-4537-9576-F6AC3FA2C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167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5CD4-9FE3-4FBF-920B-6AAC85319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9167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3D6B8-A066-4E03-A02F-B10ECA948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B262B2A-63B8-4445-99DF-73ABB51D791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7995398" y="6521678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r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2022, Amazon Web Services, Inc. or its affiliates.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EFAC0-4C89-468F-BC69-147CF42B20DF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rcRect/>
          <a:stretch/>
        </p:blipFill>
        <p:spPr>
          <a:xfrm>
            <a:off x="427573" y="6412705"/>
            <a:ext cx="40476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1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mazon Ember" panose="020B0603020204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90000"/>
        <a:buFont typeface="Amazon Ember" panose="020B0603020204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" panose="020B06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" panose="020B06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8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7512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240">
          <p15:clr>
            <a:srgbClr val="F26B43"/>
          </p15:clr>
        </p15:guide>
        <p15:guide id="6" pos="7440">
          <p15:clr>
            <a:srgbClr val="F26B43"/>
          </p15:clr>
        </p15:guide>
        <p15:guide id="8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8.svg"/><Relationship Id="rId4" Type="http://schemas.openxmlformats.org/officeDocument/2006/relationships/image" Target="../media/image14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45.svg"/><Relationship Id="rId4" Type="http://schemas.openxmlformats.org/officeDocument/2006/relationships/image" Target="../media/image31.sv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43.svg"/><Relationship Id="rId4" Type="http://schemas.openxmlformats.org/officeDocument/2006/relationships/image" Target="../media/image49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5.svg"/><Relationship Id="rId18" Type="http://schemas.openxmlformats.org/officeDocument/2006/relationships/image" Target="../media/image68.png"/><Relationship Id="rId3" Type="http://schemas.openxmlformats.org/officeDocument/2006/relationships/image" Target="../media/image57.png"/><Relationship Id="rId7" Type="http://schemas.openxmlformats.org/officeDocument/2006/relationships/image" Target="../media/image23.png"/><Relationship Id="rId12" Type="http://schemas.openxmlformats.org/officeDocument/2006/relationships/image" Target="../media/image64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svg"/><Relationship Id="rId11" Type="http://schemas.openxmlformats.org/officeDocument/2006/relationships/image" Target="../media/image63.svg"/><Relationship Id="rId5" Type="http://schemas.openxmlformats.org/officeDocument/2006/relationships/image" Target="../media/image59.png"/><Relationship Id="rId15" Type="http://schemas.openxmlformats.org/officeDocument/2006/relationships/image" Target="../media/image43.svg"/><Relationship Id="rId10" Type="http://schemas.openxmlformats.org/officeDocument/2006/relationships/image" Target="../media/image62.png"/><Relationship Id="rId19" Type="http://schemas.openxmlformats.org/officeDocument/2006/relationships/image" Target="../media/image69.svg"/><Relationship Id="rId4" Type="http://schemas.openxmlformats.org/officeDocument/2006/relationships/image" Target="../media/image58.svg"/><Relationship Id="rId9" Type="http://schemas.openxmlformats.org/officeDocument/2006/relationships/image" Target="../media/image61.tiff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14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9.tiff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22.svg"/><Relationship Id="rId10" Type="http://schemas.openxmlformats.org/officeDocument/2006/relationships/image" Target="../media/image26.svg"/><Relationship Id="rId4" Type="http://schemas.openxmlformats.org/officeDocument/2006/relationships/image" Target="../media/image14.svg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3: Infrastructure as code abstraction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C2982C-D9C4-4946-94C6-750E7BA2D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20" y="1949752"/>
            <a:ext cx="1604817" cy="16048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B0E2A5-C56A-2F43-83D9-63CF2BE80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314" y="4387378"/>
            <a:ext cx="1623867" cy="16238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79788-8369-E647-8725-0AF486395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9202" y="2859627"/>
            <a:ext cx="1654490" cy="16544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C74F7-FC9A-6A40-BE6C-71202CC72302}"/>
              </a:ext>
            </a:extLst>
          </p:cNvPr>
          <p:cNvCxnSpPr>
            <a:cxnSpLocks/>
          </p:cNvCxnSpPr>
          <p:nvPr/>
        </p:nvCxnSpPr>
        <p:spPr>
          <a:xfrm>
            <a:off x="2009467" y="2723899"/>
            <a:ext cx="1089227" cy="949396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9E0C9-8676-C64F-B41B-628A44061B2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936181" y="3984957"/>
            <a:ext cx="1127535" cy="1214355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AECC05-B6B2-FB4E-A058-7D0B0D08D48C}"/>
              </a:ext>
            </a:extLst>
          </p:cNvPr>
          <p:cNvSpPr txBox="1"/>
          <p:nvPr/>
        </p:nvSpPr>
        <p:spPr>
          <a:xfrm>
            <a:off x="9359591" y="4563930"/>
            <a:ext cx="254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organization’s</a:t>
            </a:r>
          </a:p>
          <a:p>
            <a:pPr algn="ctr"/>
            <a:r>
              <a:rPr lang="en-US" dirty="0"/>
              <a:t>infrastructure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60C273-CB40-BB42-9C69-C1917826A8A9}"/>
              </a:ext>
            </a:extLst>
          </p:cNvPr>
          <p:cNvGrpSpPr/>
          <p:nvPr/>
        </p:nvGrpSpPr>
        <p:grpSpPr>
          <a:xfrm>
            <a:off x="5938729" y="3318678"/>
            <a:ext cx="2301904" cy="1056106"/>
            <a:chOff x="6016524" y="3671614"/>
            <a:chExt cx="2301904" cy="10561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6681C5-390A-DB42-9847-FFC616660269}"/>
                </a:ext>
              </a:extLst>
            </p:cNvPr>
            <p:cNvSpPr txBox="1"/>
            <p:nvPr/>
          </p:nvSpPr>
          <p:spPr>
            <a:xfrm>
              <a:off x="6016524" y="4419943"/>
              <a:ext cx="230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CloudFormation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AF863BE-886E-4E41-B3E2-F7503954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11876" y="3671614"/>
              <a:ext cx="711200" cy="711200"/>
            </a:xfrm>
            <a:prstGeom prst="rect">
              <a:avLst/>
            </a:prstGeom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CD565E-F3CE-6C42-BD02-5D6CD72FB285}"/>
              </a:ext>
            </a:extLst>
          </p:cNvPr>
          <p:cNvCxnSpPr>
            <a:cxnSpLocks/>
          </p:cNvCxnSpPr>
          <p:nvPr/>
        </p:nvCxnSpPr>
        <p:spPr>
          <a:xfrm>
            <a:off x="9297063" y="3693896"/>
            <a:ext cx="497177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1740034-59C8-EE41-9732-0950FA85DB0B}"/>
              </a:ext>
            </a:extLst>
          </p:cNvPr>
          <p:cNvGrpSpPr/>
          <p:nvPr/>
        </p:nvGrpSpPr>
        <p:grpSpPr>
          <a:xfrm>
            <a:off x="8273133" y="3273757"/>
            <a:ext cx="1023930" cy="1065352"/>
            <a:chOff x="8833835" y="5407651"/>
            <a:chExt cx="1023930" cy="106535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00C53C-A67C-5B48-BDE0-494BC9DE854A}"/>
                </a:ext>
              </a:extLst>
            </p:cNvPr>
            <p:cNvSpPr txBox="1"/>
            <p:nvPr/>
          </p:nvSpPr>
          <p:spPr>
            <a:xfrm>
              <a:off x="8833835" y="6165226"/>
              <a:ext cx="1023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SDK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BF09C70-67A2-4E49-BC57-8821E89BB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711200" cy="711200"/>
            </a:xfrm>
            <a:prstGeom prst="rect">
              <a:avLst/>
            </a:prstGeom>
          </p:spPr>
        </p:pic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CEC230-F957-5445-96CA-FF50B6D60046}"/>
              </a:ext>
            </a:extLst>
          </p:cNvPr>
          <p:cNvCxnSpPr>
            <a:cxnSpLocks/>
          </p:cNvCxnSpPr>
          <p:nvPr/>
        </p:nvCxnSpPr>
        <p:spPr>
          <a:xfrm>
            <a:off x="7631145" y="3686872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4A98B6-870F-F04D-A1D3-E6B8C5D23EC1}"/>
              </a:ext>
            </a:extLst>
          </p:cNvPr>
          <p:cNvGrpSpPr/>
          <p:nvPr/>
        </p:nvGrpSpPr>
        <p:grpSpPr>
          <a:xfrm>
            <a:off x="3613305" y="2175129"/>
            <a:ext cx="1654490" cy="1498166"/>
            <a:chOff x="8623688" y="5407651"/>
            <a:chExt cx="1654490" cy="149816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C190FF-7B00-F749-A718-2BD86DE07A57}"/>
                </a:ext>
              </a:extLst>
            </p:cNvPr>
            <p:cNvSpPr txBox="1"/>
            <p:nvPr/>
          </p:nvSpPr>
          <p:spPr>
            <a:xfrm>
              <a:off x="8623688" y="6382597"/>
              <a:ext cx="1654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Cloud Development Kit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CADC8EE-BBBA-764F-A413-1FA359AB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936970" cy="936970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4499C8-DB43-A74E-8A94-022E3DD3152B}"/>
              </a:ext>
            </a:extLst>
          </p:cNvPr>
          <p:cNvCxnSpPr>
            <a:cxnSpLocks/>
          </p:cNvCxnSpPr>
          <p:nvPr/>
        </p:nvCxnSpPr>
        <p:spPr>
          <a:xfrm>
            <a:off x="5748980" y="3686872"/>
            <a:ext cx="73512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633B747-70E9-2E8C-873A-F2AE636F062C}"/>
              </a:ext>
            </a:extLst>
          </p:cNvPr>
          <p:cNvGrpSpPr/>
          <p:nvPr/>
        </p:nvGrpSpPr>
        <p:grpSpPr>
          <a:xfrm>
            <a:off x="3580546" y="3899905"/>
            <a:ext cx="1654490" cy="1282723"/>
            <a:chOff x="8623688" y="5407651"/>
            <a:chExt cx="1654490" cy="12827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D68719-A01D-921E-5D13-3F050B163522}"/>
                </a:ext>
              </a:extLst>
            </p:cNvPr>
            <p:cNvSpPr txBox="1"/>
            <p:nvPr/>
          </p:nvSpPr>
          <p:spPr>
            <a:xfrm>
              <a:off x="8623688" y="6382597"/>
              <a:ext cx="1654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Copilot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F18A3F5-F604-80E5-3373-B606ACDA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936970" cy="93697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ACF699-D2F4-0AF3-6C88-F4356597F3E9}"/>
              </a:ext>
            </a:extLst>
          </p:cNvPr>
          <p:cNvSpPr/>
          <p:nvPr/>
        </p:nvSpPr>
        <p:spPr>
          <a:xfrm>
            <a:off x="3420972" y="1828456"/>
            <a:ext cx="1991360" cy="3689677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125" cy="1325563"/>
          </a:xfrm>
        </p:spPr>
        <p:txBody>
          <a:bodyPr/>
          <a:lstStyle/>
          <a:p>
            <a:r>
              <a:rPr lang="en-US" dirty="0"/>
              <a:t>Abstractions are like ordering at a restaurant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7C48DB-D844-E608-4F2E-821BCC459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487" y="4276902"/>
            <a:ext cx="1069979" cy="10699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7B5E3C5-FC3E-FE93-F9F1-D57C51ABA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283" y="4297537"/>
            <a:ext cx="1069979" cy="106997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DD97D87-C796-5DF6-F1C3-1E4B979D8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2237" y="4359852"/>
            <a:ext cx="884241" cy="88424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D5A5FF8-7CB7-D9A7-37F2-FC95EBE74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3007" y="1504950"/>
            <a:ext cx="1552575" cy="1552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BBD1D0-6BE1-3AEE-C6C5-738B7D301770}"/>
              </a:ext>
            </a:extLst>
          </p:cNvPr>
          <p:cNvSpPr txBox="1"/>
          <p:nvPr/>
        </p:nvSpPr>
        <p:spPr>
          <a:xfrm>
            <a:off x="3423455" y="2032349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“I’d like a tasty steak dinner please”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DFFF07-D5B7-7E6F-4B47-3E548CE743EA}"/>
              </a:ext>
            </a:extLst>
          </p:cNvPr>
          <p:cNvCxnSpPr/>
          <p:nvPr/>
        </p:nvCxnSpPr>
        <p:spPr>
          <a:xfrm>
            <a:off x="642937" y="3800475"/>
            <a:ext cx="10906125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C17AC6-9074-DCB1-B5E0-18FE47BCDB00}"/>
              </a:ext>
            </a:extLst>
          </p:cNvPr>
          <p:cNvSpPr txBox="1"/>
          <p:nvPr/>
        </p:nvSpPr>
        <p:spPr>
          <a:xfrm>
            <a:off x="5647513" y="5558693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Restaurant goes “shopping” for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26BD14-6045-4F0B-9EA7-F0D88DC5E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62337" y="4297537"/>
            <a:ext cx="1069979" cy="1069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669957-97B7-FEFE-B5AE-9E0361456A23}"/>
              </a:ext>
            </a:extLst>
          </p:cNvPr>
          <p:cNvSpPr txBox="1"/>
          <p:nvPr/>
        </p:nvSpPr>
        <p:spPr>
          <a:xfrm>
            <a:off x="8876902" y="5558694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Restaurant cooks the meal for you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00B672-534F-861B-1A76-15186AAD6533}"/>
              </a:ext>
            </a:extLst>
          </p:cNvPr>
          <p:cNvCxnSpPr>
            <a:cxnSpLocks/>
          </p:cNvCxnSpPr>
          <p:nvPr/>
        </p:nvCxnSpPr>
        <p:spPr>
          <a:xfrm flipH="1">
            <a:off x="3657600" y="2893957"/>
            <a:ext cx="2315407" cy="1465895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03C5F8-45C8-0C53-F2CB-62FC2542E2F6}"/>
              </a:ext>
            </a:extLst>
          </p:cNvPr>
          <p:cNvCxnSpPr>
            <a:cxnSpLocks/>
          </p:cNvCxnSpPr>
          <p:nvPr/>
        </p:nvCxnSpPr>
        <p:spPr>
          <a:xfrm>
            <a:off x="7693801" y="4835618"/>
            <a:ext cx="1551046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67C525-3DAA-7FB4-D290-0CB0B74E9B50}"/>
              </a:ext>
            </a:extLst>
          </p:cNvPr>
          <p:cNvCxnSpPr>
            <a:cxnSpLocks/>
          </p:cNvCxnSpPr>
          <p:nvPr/>
        </p:nvCxnSpPr>
        <p:spPr>
          <a:xfrm flipH="1" flipV="1">
            <a:off x="7574707" y="2893957"/>
            <a:ext cx="1670140" cy="1382945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A5989C-922B-3A83-C517-5E7D259EE751}"/>
              </a:ext>
            </a:extLst>
          </p:cNvPr>
          <p:cNvSpPr txBox="1"/>
          <p:nvPr/>
        </p:nvSpPr>
        <p:spPr>
          <a:xfrm>
            <a:off x="642937" y="2002886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20C3DA-4E1F-F05A-E035-EB0AF8FD7320}"/>
              </a:ext>
            </a:extLst>
          </p:cNvPr>
          <p:cNvSpPr txBox="1"/>
          <p:nvPr/>
        </p:nvSpPr>
        <p:spPr>
          <a:xfrm>
            <a:off x="642937" y="4801973"/>
            <a:ext cx="244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Them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DC6FE-C16E-621C-B05D-DC16D9445F1F}"/>
              </a:ext>
            </a:extLst>
          </p:cNvPr>
          <p:cNvSpPr txBox="1"/>
          <p:nvPr/>
        </p:nvSpPr>
        <p:spPr>
          <a:xfrm>
            <a:off x="1866899" y="5480303"/>
            <a:ext cx="27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Restaurant decides what ingredients are needed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D40E5D-29BE-2FB4-C383-1DB001BE65BB}"/>
              </a:ext>
            </a:extLst>
          </p:cNvPr>
          <p:cNvCxnSpPr>
            <a:cxnSpLocks/>
          </p:cNvCxnSpPr>
          <p:nvPr/>
        </p:nvCxnSpPr>
        <p:spPr>
          <a:xfrm>
            <a:off x="3657600" y="4832526"/>
            <a:ext cx="1491843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3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8538-FEC2-4CD7-85B5-3E19350B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700337"/>
            <a:ext cx="11242548" cy="1518095"/>
          </a:xfrm>
        </p:spPr>
        <p:txBody>
          <a:bodyPr/>
          <a:lstStyle/>
          <a:p>
            <a:r>
              <a:rPr lang="en-US" dirty="0"/>
              <a:t>AWS Cloud Development Kit (CDK)</a:t>
            </a:r>
          </a:p>
        </p:txBody>
      </p:sp>
    </p:spTree>
    <p:extLst>
      <p:ext uri="{BB962C8B-B14F-4D97-AF65-F5344CB8AC3E}">
        <p14:creationId xmlns:p14="http://schemas.microsoft.com/office/powerpoint/2010/main" val="1701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920D6D-4F8F-4A44-B6ED-779FCF9F8773}"/>
              </a:ext>
            </a:extLst>
          </p:cNvPr>
          <p:cNvSpPr/>
          <p:nvPr/>
        </p:nvSpPr>
        <p:spPr>
          <a:xfrm>
            <a:off x="949960" y="2558941"/>
            <a:ext cx="10632440" cy="261217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400" dirty="0">
                <a:ln w="0"/>
                <a:solidFill>
                  <a:schemeClr val="accent5"/>
                </a:solidFill>
              </a:rPr>
              <a:t>VPC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0952B9-3F34-AF44-AB97-D43B982D9D23}"/>
              </a:ext>
            </a:extLst>
          </p:cNvPr>
          <p:cNvSpPr/>
          <p:nvPr/>
        </p:nvSpPr>
        <p:spPr>
          <a:xfrm>
            <a:off x="1879328" y="1925737"/>
            <a:ext cx="2138952" cy="3510061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Public Subnet in Availability Zone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4EA2818-82F1-0246-9825-C14F3997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961" y="2558941"/>
            <a:ext cx="330200" cy="330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BA6B3A-56F6-E848-8740-B44B92CD9E59}"/>
              </a:ext>
            </a:extLst>
          </p:cNvPr>
          <p:cNvSpPr/>
          <p:nvPr/>
        </p:nvSpPr>
        <p:spPr>
          <a:xfrm>
            <a:off x="4266928" y="1925737"/>
            <a:ext cx="2138952" cy="3510061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Public Subnet in Availability Zone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7723E0-21EC-A34A-9993-B2807A7F2F4B}"/>
              </a:ext>
            </a:extLst>
          </p:cNvPr>
          <p:cNvSpPr/>
          <p:nvPr/>
        </p:nvSpPr>
        <p:spPr>
          <a:xfrm>
            <a:off x="6654528" y="1925737"/>
            <a:ext cx="2138952" cy="3510061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Private Subnet in Availability Zone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DBAEC4-F6F5-CD46-BDA4-4C8199E370DA}"/>
              </a:ext>
            </a:extLst>
          </p:cNvPr>
          <p:cNvSpPr/>
          <p:nvPr/>
        </p:nvSpPr>
        <p:spPr>
          <a:xfrm>
            <a:off x="9042128" y="1925737"/>
            <a:ext cx="2138952" cy="3510061"/>
          </a:xfrm>
          <a:prstGeom prst="rect">
            <a:avLst/>
          </a:pr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Private Subnet in Availability Zone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AE669-DA48-2840-86AD-5D76633CFCB7}"/>
              </a:ext>
            </a:extLst>
          </p:cNvPr>
          <p:cNvSpPr txBox="1"/>
          <p:nvPr/>
        </p:nvSpPr>
        <p:spPr>
          <a:xfrm>
            <a:off x="820377" y="3834841"/>
            <a:ext cx="125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Internet gateway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3FF7A31-F276-A948-AB85-7A6B3EA37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254" y="3369259"/>
            <a:ext cx="469900" cy="4699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DB154A-FF5A-FC45-98A6-0C169CAEB8B1}"/>
              </a:ext>
            </a:extLst>
          </p:cNvPr>
          <p:cNvSpPr txBox="1"/>
          <p:nvPr/>
        </p:nvSpPr>
        <p:spPr>
          <a:xfrm>
            <a:off x="2247028" y="3851759"/>
            <a:ext cx="123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NAT gateway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E6A5E03-C164-9A46-8DC4-C7464E03B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30299" y="3364941"/>
            <a:ext cx="469900" cy="469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96059F9-4D9F-9642-B4F9-39CA44CB4502}"/>
              </a:ext>
            </a:extLst>
          </p:cNvPr>
          <p:cNvSpPr txBox="1"/>
          <p:nvPr/>
        </p:nvSpPr>
        <p:spPr>
          <a:xfrm>
            <a:off x="4607014" y="3868677"/>
            <a:ext cx="123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NAT gateway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064F6A2-B973-314D-B470-BF3E63E60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0285" y="3381859"/>
            <a:ext cx="469900" cy="4699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1F75373-B0A1-DE4C-9475-EA74345D7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880" y="2350009"/>
            <a:ext cx="344578" cy="34457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A5A6AD2-C430-6B49-BB6A-5F013C94D6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8791" y="3240553"/>
            <a:ext cx="344578" cy="34457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2AA99D3-C7A2-3B4C-BFE9-5702637AA2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9037" y="3190579"/>
            <a:ext cx="344578" cy="34457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87DB700-7CAB-9147-89A2-5BA1EF6BC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2851" y="3263545"/>
            <a:ext cx="344578" cy="34457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75E3014-2244-974A-9A8E-47C7FE7E6C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5155" y="1809283"/>
            <a:ext cx="344578" cy="3445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01319A2-4937-9D4B-9620-14A86083C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2258" y="1753448"/>
            <a:ext cx="344578" cy="34457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5607B86-95F2-C142-AE97-018C72712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00550" y="1753448"/>
            <a:ext cx="344578" cy="3445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3E6B20A-8842-BC44-BA3E-D46087B8B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9839" y="1753448"/>
            <a:ext cx="344578" cy="3445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D99CFD-979D-9131-662F-A6754AAE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Example: Virtual Private Cloud (VPC)</a:t>
            </a:r>
          </a:p>
        </p:txBody>
      </p:sp>
    </p:spTree>
    <p:extLst>
      <p:ext uri="{BB962C8B-B14F-4D97-AF65-F5344CB8AC3E}">
        <p14:creationId xmlns:p14="http://schemas.microsoft.com/office/powerpoint/2010/main" val="32816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9C6D0-CA25-9748-9C63-48E5345A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832" y="1857784"/>
            <a:ext cx="1626952" cy="4199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4F954-C135-8F4F-B5F5-A86F6825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376" y="1857784"/>
            <a:ext cx="1527678" cy="2892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FB2BE-C6B4-B041-A86A-10A3CEC8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188" y="1857784"/>
            <a:ext cx="1626052" cy="41994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F17D68-246D-2347-9BB8-FB572BE4E10C}"/>
              </a:ext>
            </a:extLst>
          </p:cNvPr>
          <p:cNvSpPr txBox="1"/>
          <p:nvPr/>
        </p:nvSpPr>
        <p:spPr>
          <a:xfrm>
            <a:off x="7443594" y="1618424"/>
            <a:ext cx="33762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270 lines of CloudFormation YAML!</a:t>
            </a:r>
          </a:p>
          <a:p>
            <a:endParaRPr lang="en-US" sz="2800" dirty="0"/>
          </a:p>
          <a:p>
            <a:r>
              <a:rPr lang="en-US" sz="2800" dirty="0"/>
              <a:t>Each resource is explicitly described in detail</a:t>
            </a:r>
            <a:r>
              <a:rPr lang="en-US" sz="2800" b="1" i="0" u="none" strike="noStrike" dirty="0">
                <a:effectLst/>
                <a:latin typeface="Arial" panose="020B0604020202020204" pitchFamily="34" charset="0"/>
              </a:rPr>
              <a:t>—</a:t>
            </a:r>
            <a:r>
              <a:rPr lang="en-US" sz="2800" dirty="0"/>
              <a:t>every property and every route in the route table.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94FF6-71FB-0240-E32B-7656BBC6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54" y="336553"/>
            <a:ext cx="11353800" cy="1325563"/>
          </a:xfrm>
        </p:spPr>
        <p:txBody>
          <a:bodyPr/>
          <a:lstStyle/>
          <a:p>
            <a:r>
              <a:rPr lang="en-US" dirty="0"/>
              <a:t>CloudFormation for that VPC?</a:t>
            </a:r>
          </a:p>
        </p:txBody>
      </p:sp>
    </p:spTree>
    <p:extLst>
      <p:ext uri="{BB962C8B-B14F-4D97-AF65-F5344CB8AC3E}">
        <p14:creationId xmlns:p14="http://schemas.microsoft.com/office/powerpoint/2010/main" val="18118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4FF6-71FB-0240-E32B-7656BBC6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422" y="508003"/>
            <a:ext cx="8889121" cy="992185"/>
          </a:xfrm>
        </p:spPr>
        <p:txBody>
          <a:bodyPr/>
          <a:lstStyle/>
          <a:p>
            <a:r>
              <a:rPr lang="en-US" dirty="0"/>
              <a:t>AWS Cloud Development Kit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229972-3678-06DF-07D6-FC78E44DB087}"/>
              </a:ext>
            </a:extLst>
          </p:cNvPr>
          <p:cNvSpPr/>
          <p:nvPr/>
        </p:nvSpPr>
        <p:spPr>
          <a:xfrm>
            <a:off x="1350535" y="2662918"/>
            <a:ext cx="7878712" cy="646331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657B83"/>
                </a:solidFill>
                <a:latin typeface="Menlo" panose="020B0609030804020204" pitchFamily="49" charset="0"/>
              </a:rPr>
              <a:t>// Give me a VPC network for all my resources</a:t>
            </a:r>
            <a:endParaRPr lang="en-US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en-US" b="1" dirty="0" err="1">
                <a:solidFill>
                  <a:srgbClr val="93A1A1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vpc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B4B16"/>
                </a:solidFill>
                <a:latin typeface="Menlo" panose="020B0609030804020204" pitchFamily="49" charset="0"/>
              </a:rPr>
              <a:t>ec2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.</a:t>
            </a:r>
            <a:r>
              <a:rPr lang="en-US" dirty="0">
                <a:solidFill>
                  <a:srgbClr val="CB4B16"/>
                </a:solidFill>
                <a:latin typeface="Menlo" panose="020B0609030804020204" pitchFamily="49" charset="0"/>
              </a:rPr>
              <a:t>Vpc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268BD2"/>
                </a:solidFill>
                <a:latin typeface="Menlo" panose="020B0609030804020204" pitchFamily="49" charset="0"/>
              </a:rPr>
              <a:t>stack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, 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'</a:t>
            </a:r>
            <a:r>
              <a:rPr lang="en-US" dirty="0" err="1">
                <a:solidFill>
                  <a:srgbClr val="2AA198"/>
                </a:solidFill>
                <a:latin typeface="Menlo" panose="020B0609030804020204" pitchFamily="49" charset="0"/>
              </a:rPr>
              <a:t>MyVpc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'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, { </a:t>
            </a:r>
            <a:r>
              <a:rPr lang="en-US" dirty="0" err="1">
                <a:solidFill>
                  <a:srgbClr val="BBBBBB"/>
                </a:solidFill>
                <a:latin typeface="Menlo" panose="020B0609030804020204" pitchFamily="49" charset="0"/>
              </a:rPr>
              <a:t>maxAzs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D33682"/>
                </a:solidFill>
                <a:latin typeface="Menlo" panose="020B0609030804020204" pitchFamily="49" charset="0"/>
              </a:rPr>
              <a:t>2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});</a:t>
            </a:r>
            <a:endParaRPr lang="en-US" b="0" dirty="0">
              <a:solidFill>
                <a:srgbClr val="BBBBBB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319C8-A694-85B2-934C-E3C5EEE75B93}"/>
              </a:ext>
            </a:extLst>
          </p:cNvPr>
          <p:cNvSpPr txBox="1"/>
          <p:nvPr/>
        </p:nvSpPr>
        <p:spPr>
          <a:xfrm>
            <a:off x="1228534" y="3458463"/>
            <a:ext cx="9901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270 lines down to one line, AWS CDK provides sensible default resources based on your higher level intent.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AF11E7-9FD5-854E-A39B-AF005191DA8F}"/>
              </a:ext>
            </a:extLst>
          </p:cNvPr>
          <p:cNvSpPr txBox="1">
            <a:spLocks/>
          </p:cNvSpPr>
          <p:nvPr/>
        </p:nvSpPr>
        <p:spPr>
          <a:xfrm>
            <a:off x="805441" y="281299"/>
            <a:ext cx="10793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@</a:t>
            </a:r>
            <a:r>
              <a:rPr lang="en-US" b="1" dirty="0" err="1"/>
              <a:t>aws-cdk</a:t>
            </a:r>
            <a:r>
              <a:rPr lang="en-US" b="1" dirty="0"/>
              <a:t>/</a:t>
            </a:r>
            <a:r>
              <a:rPr lang="en-US" b="1" dirty="0" err="1"/>
              <a:t>aws-ecs</a:t>
            </a:r>
            <a:r>
              <a:rPr lang="en-US" b="1" dirty="0"/>
              <a:t>: </a:t>
            </a:r>
            <a:r>
              <a:rPr lang="en-US" sz="3200" b="1" dirty="0"/>
              <a:t>Ship a container image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AFFFFA-8753-534D-831E-5A7B99C2EDEC}"/>
              </a:ext>
            </a:extLst>
          </p:cNvPr>
          <p:cNvSpPr/>
          <p:nvPr/>
        </p:nvSpPr>
        <p:spPr>
          <a:xfrm>
            <a:off x="897090" y="2005317"/>
            <a:ext cx="8153400" cy="923330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ecs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require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'@</a:t>
            </a:r>
            <a:r>
              <a:rPr lang="en-US" dirty="0" err="1">
                <a:solidFill>
                  <a:srgbClr val="2AA198"/>
                </a:solidFill>
                <a:latin typeface="Menlo" panose="020B0609030804020204" pitchFamily="49" charset="0"/>
              </a:rPr>
              <a:t>aws-cdk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2AA198"/>
                </a:solidFill>
                <a:latin typeface="Menlo" panose="020B0609030804020204" pitchFamily="49" charset="0"/>
              </a:rPr>
              <a:t>aws-ecs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’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);</a:t>
            </a:r>
          </a:p>
          <a:p>
            <a:endParaRPr lang="en-US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en-US" b="1" dirty="0" err="1">
                <a:solidFill>
                  <a:srgbClr val="93A1A1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268BD2"/>
                </a:solidFill>
                <a:latin typeface="Menlo" panose="020B0609030804020204" pitchFamily="49" charset="0"/>
              </a:rPr>
              <a:t>image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ecs</a:t>
            </a:r>
            <a:r>
              <a:rPr lang="en-US" dirty="0" err="1">
                <a:solidFill>
                  <a:srgbClr val="BBBBBB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ContainerImage</a:t>
            </a:r>
            <a:r>
              <a:rPr lang="en-US" dirty="0" err="1">
                <a:solidFill>
                  <a:srgbClr val="BBBBBB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fromAsset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"apps/</a:t>
            </a:r>
            <a:r>
              <a:rPr lang="en-US" dirty="0" err="1">
                <a:solidFill>
                  <a:srgbClr val="2AA198"/>
                </a:solidFill>
                <a:latin typeface="Menlo" panose="020B0609030804020204" pitchFamily="49" charset="0"/>
              </a:rPr>
              <a:t>myapp</a:t>
            </a:r>
            <a:r>
              <a:rPr lang="en-US" dirty="0">
                <a:solidFill>
                  <a:srgbClr val="2AA198"/>
                </a:solidFill>
                <a:latin typeface="Menlo" panose="020B0609030804020204" pitchFamily="49" charset="0"/>
              </a:rPr>
              <a:t>"</a:t>
            </a:r>
            <a:r>
              <a:rPr lang="en-US" dirty="0">
                <a:solidFill>
                  <a:srgbClr val="BBBBBB"/>
                </a:solidFill>
                <a:latin typeface="Menlo" panose="020B0609030804020204" pitchFamily="49" charset="0"/>
              </a:rPr>
              <a:t>)</a:t>
            </a:r>
            <a:endParaRPr lang="en-US" b="0" dirty="0">
              <a:solidFill>
                <a:srgbClr val="BBBBBB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D4CCE1B-023B-C147-861A-BCFBD144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8171" y="4911098"/>
            <a:ext cx="928915" cy="928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71018-2996-074F-8CC0-311441F6A946}"/>
              </a:ext>
            </a:extLst>
          </p:cNvPr>
          <p:cNvSpPr txBox="1"/>
          <p:nvPr/>
        </p:nvSpPr>
        <p:spPr>
          <a:xfrm>
            <a:off x="1247454" y="5776511"/>
            <a:ext cx="182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apps/</a:t>
            </a:r>
            <a:r>
              <a:rPr lang="en-US" sz="1400" dirty="0" err="1"/>
              <a:t>myapp</a:t>
            </a:r>
            <a:endParaRPr lang="en-US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B8D92D-56BB-7F45-868F-64DD33DA5005}"/>
              </a:ext>
            </a:extLst>
          </p:cNvPr>
          <p:cNvGrpSpPr/>
          <p:nvPr/>
        </p:nvGrpSpPr>
        <p:grpSpPr>
          <a:xfrm>
            <a:off x="1823960" y="3744291"/>
            <a:ext cx="1486984" cy="1018642"/>
            <a:chOff x="3366102" y="3337152"/>
            <a:chExt cx="3120731" cy="199275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CBBFD64-FAE6-FF4F-9B5D-88A7CF892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4689" y="3337152"/>
              <a:ext cx="1225205" cy="11420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92CC2-F7FB-5D4F-AEC6-2DB25371CCE8}"/>
                </a:ext>
              </a:extLst>
            </p:cNvPr>
            <p:cNvSpPr txBox="1"/>
            <p:nvPr/>
          </p:nvSpPr>
          <p:spPr>
            <a:xfrm>
              <a:off x="3366102" y="4607386"/>
              <a:ext cx="3120731" cy="722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my-</a:t>
              </a:r>
              <a:r>
                <a:rPr lang="en-US" dirty="0" err="1"/>
                <a:t>code.js</a:t>
              </a:r>
              <a:endParaRPr lang="en-US" dirty="0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0B64356B-3F4A-5F44-9240-E53409A27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441" y="3448624"/>
            <a:ext cx="982730" cy="982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37508C-5147-674F-833B-30278D7C1C6D}"/>
              </a:ext>
            </a:extLst>
          </p:cNvPr>
          <p:cNvSpPr txBox="1"/>
          <p:nvPr/>
        </p:nvSpPr>
        <p:spPr>
          <a:xfrm>
            <a:off x="581327" y="4481679"/>
            <a:ext cx="136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Dockerfile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8FE581-5B15-3D45-9F09-2E4355D59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7757" y="3939989"/>
            <a:ext cx="1366574" cy="11692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A995CE-2785-8545-93E3-2F7AE6A2B001}"/>
              </a:ext>
            </a:extLst>
          </p:cNvPr>
          <p:cNvSpPr txBox="1"/>
          <p:nvPr/>
        </p:nvSpPr>
        <p:spPr>
          <a:xfrm>
            <a:off x="4618580" y="5278589"/>
            <a:ext cx="15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docker build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3BFEB99-5796-B942-A9C4-EBBC136C2C04}"/>
              </a:ext>
            </a:extLst>
          </p:cNvPr>
          <p:cNvCxnSpPr>
            <a:cxnSpLocks/>
          </p:cNvCxnSpPr>
          <p:nvPr/>
        </p:nvCxnSpPr>
        <p:spPr>
          <a:xfrm>
            <a:off x="3333753" y="4738771"/>
            <a:ext cx="1186876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E69751D-DC02-B14C-85AE-00C876D35D21}"/>
              </a:ext>
            </a:extLst>
          </p:cNvPr>
          <p:cNvSpPr txBox="1"/>
          <p:nvPr/>
        </p:nvSpPr>
        <p:spPr>
          <a:xfrm>
            <a:off x="9678322" y="4511212"/>
            <a:ext cx="1976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Amazon Elastic Container Registry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77D66-DD68-B045-B06E-5F0D84ED6C46}"/>
              </a:ext>
            </a:extLst>
          </p:cNvPr>
          <p:cNvSpPr txBox="1"/>
          <p:nvPr/>
        </p:nvSpPr>
        <p:spPr>
          <a:xfrm>
            <a:off x="9979237" y="5539088"/>
            <a:ext cx="151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myapp</a:t>
            </a:r>
            <a:r>
              <a:rPr lang="en-US" sz="1400" dirty="0"/>
              <a:t> registry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AACC738-D645-CD40-82B8-F0EDF06F8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0939" y="5097627"/>
            <a:ext cx="469900" cy="4699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2F6B594-6EEB-4045-B57A-F69384CD45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1113" y="3781145"/>
            <a:ext cx="711200" cy="7112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9EA2FFC-363E-DD4A-A7E3-AB9B194DB4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61210" y="3467616"/>
            <a:ext cx="469900" cy="4699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F567594-AFD2-754A-868C-0F90F3026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61703" y="3960006"/>
            <a:ext cx="1579337" cy="157933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5A4C2B7-ECA0-2A47-A6BD-C6E9C51F4F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30522" y="4328825"/>
            <a:ext cx="841698" cy="84169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D2B902-A623-3642-A250-DA8D38C3EDAF}"/>
              </a:ext>
            </a:extLst>
          </p:cNvPr>
          <p:cNvCxnSpPr>
            <a:cxnSpLocks/>
          </p:cNvCxnSpPr>
          <p:nvPr/>
        </p:nvCxnSpPr>
        <p:spPr>
          <a:xfrm>
            <a:off x="6276461" y="4738771"/>
            <a:ext cx="916066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B1A1B4-140A-C948-B7C6-D03F40EF7747}"/>
              </a:ext>
            </a:extLst>
          </p:cNvPr>
          <p:cNvCxnSpPr>
            <a:cxnSpLocks/>
          </p:cNvCxnSpPr>
          <p:nvPr/>
        </p:nvCxnSpPr>
        <p:spPr>
          <a:xfrm>
            <a:off x="8740546" y="4666345"/>
            <a:ext cx="916066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0A3077-9714-914D-8983-D9A97E8402AB}"/>
              </a:ext>
            </a:extLst>
          </p:cNvPr>
          <p:cNvSpPr txBox="1"/>
          <p:nvPr/>
        </p:nvSpPr>
        <p:spPr>
          <a:xfrm>
            <a:off x="6999512" y="5214904"/>
            <a:ext cx="2050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Container image for your application</a:t>
            </a:r>
          </a:p>
        </p:txBody>
      </p:sp>
    </p:spTree>
    <p:extLst>
      <p:ext uri="{BB962C8B-B14F-4D97-AF65-F5344CB8AC3E}">
        <p14:creationId xmlns:p14="http://schemas.microsoft.com/office/powerpoint/2010/main" val="943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AF11E7-9FD5-854E-A39B-AF005191DA8F}"/>
              </a:ext>
            </a:extLst>
          </p:cNvPr>
          <p:cNvSpPr txBox="1">
            <a:spLocks/>
          </p:cNvSpPr>
          <p:nvPr/>
        </p:nvSpPr>
        <p:spPr>
          <a:xfrm>
            <a:off x="805441" y="281299"/>
            <a:ext cx="10793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3BA136-AECC-2A96-9439-23744BF1A451}"/>
              </a:ext>
            </a:extLst>
          </p:cNvPr>
          <p:cNvSpPr txBox="1">
            <a:spLocks/>
          </p:cNvSpPr>
          <p:nvPr/>
        </p:nvSpPr>
        <p:spPr>
          <a:xfrm>
            <a:off x="943189" y="629429"/>
            <a:ext cx="115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@</a:t>
            </a:r>
            <a:r>
              <a:rPr lang="en-US" sz="3200" b="1" dirty="0" err="1"/>
              <a:t>aws</a:t>
            </a:r>
            <a:r>
              <a:rPr lang="en-US" sz="3200" b="1" dirty="0"/>
              <a:t>-</a:t>
            </a:r>
            <a:r>
              <a:rPr lang="en-US" sz="3200" b="1" dirty="0" err="1"/>
              <a:t>cdk</a:t>
            </a:r>
            <a:r>
              <a:rPr lang="en-US" sz="3200" b="1" dirty="0"/>
              <a:t>-containers/</a:t>
            </a:r>
            <a:r>
              <a:rPr lang="en-US" sz="3200" b="1" dirty="0" err="1"/>
              <a:t>ecs</a:t>
            </a:r>
            <a:r>
              <a:rPr lang="en-US" sz="3200" b="1" dirty="0"/>
              <a:t>-service-extensions</a:t>
            </a:r>
          </a:p>
          <a:p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658E2-B2F8-377A-94AA-6BD349241ADA}"/>
              </a:ext>
            </a:extLst>
          </p:cNvPr>
          <p:cNvSpPr txBox="1"/>
          <p:nvPr/>
        </p:nvSpPr>
        <p:spPr>
          <a:xfrm>
            <a:off x="1432131" y="1606862"/>
            <a:ext cx="8568927" cy="3970318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3A1A1"/>
                </a:solidFill>
                <a:effectLst/>
                <a:latin typeface="Menlo" panose="020B0609030804020204" pitchFamily="49" charset="0"/>
              </a:rPr>
              <a:t>const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environment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Environment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stack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'production'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r>
              <a:rPr lang="en-US" b="1" dirty="0">
                <a:solidFill>
                  <a:srgbClr val="93A1A1"/>
                </a:solidFill>
                <a:effectLst/>
                <a:latin typeface="Menlo" panose="020B0609030804020204" pitchFamily="49" charset="0"/>
              </a:rPr>
              <a:t>const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serviceDescription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ServiceDescription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();</a:t>
            </a:r>
          </a:p>
          <a:p>
            <a:b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</a:b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serviceDescription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add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Container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({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cpu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256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memoryMiB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512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trafficPort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80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image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ecs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ContainerImage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fromRegistry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b="0" dirty="0" err="1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myapp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/demo'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),</a:t>
            </a:r>
          </a:p>
          <a:p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}));</a:t>
            </a:r>
          </a:p>
          <a:p>
            <a:b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</a:b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stack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'my-service'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 {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environment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serviceDescription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23264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AF11E7-9FD5-854E-A39B-AF005191DA8F}"/>
              </a:ext>
            </a:extLst>
          </p:cNvPr>
          <p:cNvSpPr txBox="1">
            <a:spLocks/>
          </p:cNvSpPr>
          <p:nvPr/>
        </p:nvSpPr>
        <p:spPr>
          <a:xfrm>
            <a:off x="805441" y="281299"/>
            <a:ext cx="10793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3BA136-AECC-2A96-9439-23744BF1A451}"/>
              </a:ext>
            </a:extLst>
          </p:cNvPr>
          <p:cNvSpPr txBox="1">
            <a:spLocks/>
          </p:cNvSpPr>
          <p:nvPr/>
        </p:nvSpPr>
        <p:spPr>
          <a:xfrm>
            <a:off x="943189" y="629429"/>
            <a:ext cx="115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Composable, extendable interface for service construction</a:t>
            </a:r>
          </a:p>
          <a:p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658E2-B2F8-377A-94AA-6BD349241ADA}"/>
              </a:ext>
            </a:extLst>
          </p:cNvPr>
          <p:cNvSpPr txBox="1"/>
          <p:nvPr/>
        </p:nvSpPr>
        <p:spPr>
          <a:xfrm>
            <a:off x="1060656" y="1954992"/>
            <a:ext cx="8326232" cy="3416320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service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add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859900"/>
                </a:solidFill>
                <a:effectLst/>
                <a:latin typeface="Menlo" panose="020B0609030804020204" pitchFamily="49" charset="0"/>
              </a:rPr>
              <a:t>new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Container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({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cpu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256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memoryMiB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512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trafficPort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>
                <a:solidFill>
                  <a:srgbClr val="D33682"/>
                </a:solidFill>
                <a:effectLst/>
                <a:latin typeface="Menlo" panose="020B0609030804020204" pitchFamily="49" charset="0"/>
              </a:rPr>
              <a:t>80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US" b="0" dirty="0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  image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ecs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ContainerImage</a:t>
            </a:r>
            <a:r>
              <a:rPr lang="en-US" b="0" dirty="0" err="1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dirty="0" err="1">
                <a:solidFill>
                  <a:srgbClr val="268BD2"/>
                </a:solidFill>
                <a:effectLst/>
                <a:latin typeface="Menlo" panose="020B0609030804020204" pitchFamily="49" charset="0"/>
              </a:rPr>
              <a:t>fromRegistry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'</a:t>
            </a:r>
            <a:r>
              <a:rPr lang="en-US" b="0" dirty="0" err="1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myapp</a:t>
            </a:r>
            <a:r>
              <a:rPr lang="en-US" b="0" dirty="0">
                <a:solidFill>
                  <a:srgbClr val="2AA198"/>
                </a:solidFill>
                <a:effectLst/>
                <a:latin typeface="Menlo" panose="020B0609030804020204" pitchFamily="49" charset="0"/>
              </a:rPr>
              <a:t>/demo'</a:t>
            </a:r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),</a:t>
            </a:r>
          </a:p>
          <a:p>
            <a:r>
              <a:rPr lang="en-US" b="0" dirty="0">
                <a:solidFill>
                  <a:srgbClr val="839496"/>
                </a:solidFill>
                <a:effectLst/>
                <a:latin typeface="Menlo" panose="020B0609030804020204" pitchFamily="49" charset="0"/>
              </a:rPr>
              <a:t>}));</a:t>
            </a:r>
          </a:p>
          <a:p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service</a:t>
            </a:r>
            <a:r>
              <a:rPr lang="en-US" dirty="0" err="1">
                <a:solidFill>
                  <a:srgbClr val="839496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add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AppMeshExtension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({ </a:t>
            </a:r>
            <a:r>
              <a:rPr lang="en-US" dirty="0">
                <a:solidFill>
                  <a:srgbClr val="268BD2"/>
                </a:solidFill>
                <a:latin typeface="Menlo" panose="020B0609030804020204" pitchFamily="49" charset="0"/>
              </a:rPr>
              <a:t>mesh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}));</a:t>
            </a:r>
          </a:p>
          <a:p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service</a:t>
            </a:r>
            <a:r>
              <a:rPr lang="en-US" dirty="0" err="1">
                <a:solidFill>
                  <a:srgbClr val="839496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add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FireLensExtension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());</a:t>
            </a:r>
          </a:p>
          <a:p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service</a:t>
            </a:r>
            <a:r>
              <a:rPr lang="en-US" dirty="0" err="1">
                <a:solidFill>
                  <a:srgbClr val="839496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add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XRayExtension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());</a:t>
            </a:r>
          </a:p>
          <a:p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service</a:t>
            </a:r>
            <a:r>
              <a:rPr lang="en-US" dirty="0" err="1">
                <a:solidFill>
                  <a:srgbClr val="839496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add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CloudwatchAgentExtension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());</a:t>
            </a:r>
          </a:p>
          <a:p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service</a:t>
            </a:r>
            <a:r>
              <a:rPr lang="en-US" dirty="0" err="1">
                <a:solidFill>
                  <a:srgbClr val="839496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add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859900"/>
                </a:solidFill>
                <a:latin typeface="Menlo" panose="020B0609030804020204" pitchFamily="49" charset="0"/>
              </a:rPr>
              <a:t>new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268BD2"/>
                </a:solidFill>
                <a:latin typeface="Menlo" panose="020B0609030804020204" pitchFamily="49" charset="0"/>
              </a:rPr>
              <a:t>HttpLoadBalancerExtension</a:t>
            </a:r>
            <a:r>
              <a:rPr lang="en-US" dirty="0">
                <a:solidFill>
                  <a:srgbClr val="839496"/>
                </a:solidFill>
                <a:latin typeface="Menlo" panose="020B0609030804020204" pitchFamily="49" charset="0"/>
              </a:rPr>
              <a:t>());</a:t>
            </a:r>
          </a:p>
          <a:p>
            <a:endParaRPr lang="en-US" b="0" dirty="0">
              <a:solidFill>
                <a:srgbClr val="839496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2EB5E5-5C49-1257-ADBD-675B2D146FC4}"/>
              </a:ext>
            </a:extLst>
          </p:cNvPr>
          <p:cNvSpPr txBox="1">
            <a:spLocks/>
          </p:cNvSpPr>
          <p:nvPr/>
        </p:nvSpPr>
        <p:spPr>
          <a:xfrm>
            <a:off x="1060656" y="5532437"/>
            <a:ext cx="11582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You can build your own extensions too!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33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8538-FEC2-4CD7-85B5-3E19350B2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Copilot</a:t>
            </a:r>
          </a:p>
        </p:txBody>
      </p:sp>
    </p:spTree>
    <p:extLst>
      <p:ext uri="{BB962C8B-B14F-4D97-AF65-F5344CB8AC3E}">
        <p14:creationId xmlns:p14="http://schemas.microsoft.com/office/powerpoint/2010/main" val="15069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96A234-F65B-437B-9972-5F9040FAF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665" y="2132178"/>
            <a:ext cx="9258300" cy="2282660"/>
          </a:xfrm>
        </p:spPr>
        <p:txBody>
          <a:bodyPr/>
          <a:lstStyle/>
          <a:p>
            <a:r>
              <a:rPr lang="en-US" dirty="0"/>
              <a:t>Streamline the building and deployment of containerized applications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D6FA8-4D83-474D-B08D-A579EC268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Nathan Peck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44D5B9-A64C-4413-B5D9-4FD99926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Senior Developer Advocate</a:t>
            </a:r>
          </a:p>
          <a:p>
            <a:r>
              <a:rPr lang="en-US" dirty="0"/>
              <a:t>Amazon Web Services</a:t>
            </a:r>
          </a:p>
        </p:txBody>
      </p:sp>
    </p:spTree>
    <p:extLst>
      <p:ext uri="{BB962C8B-B14F-4D97-AF65-F5344CB8AC3E}">
        <p14:creationId xmlns:p14="http://schemas.microsoft.com/office/powerpoint/2010/main" val="33329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4FF6-71FB-0240-E32B-7656BBC6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08" y="411620"/>
            <a:ext cx="8889121" cy="992185"/>
          </a:xfrm>
        </p:spPr>
        <p:txBody>
          <a:bodyPr/>
          <a:lstStyle/>
          <a:p>
            <a:r>
              <a:rPr lang="en-US" dirty="0"/>
              <a:t>AWS Copilot is a command line tool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AD7C12-C653-3D8B-ED8C-BC23F73A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22" y="1554543"/>
            <a:ext cx="8787755" cy="43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4FF6-71FB-0240-E32B-7656BBC6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08" y="411620"/>
            <a:ext cx="8889121" cy="992185"/>
          </a:xfrm>
        </p:spPr>
        <p:txBody>
          <a:bodyPr/>
          <a:lstStyle/>
          <a:p>
            <a:r>
              <a:rPr lang="en-US" dirty="0"/>
              <a:t>AWS Copilot core operations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175AFE-21CE-BFBD-348A-EEE777E08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5514" y="1403805"/>
            <a:ext cx="1256567" cy="1256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81EE7-4092-FD24-8178-4954C6F036AC}"/>
              </a:ext>
            </a:extLst>
          </p:cNvPr>
          <p:cNvSpPr txBox="1"/>
          <p:nvPr/>
        </p:nvSpPr>
        <p:spPr>
          <a:xfrm>
            <a:off x="3757613" y="1403805"/>
            <a:ext cx="531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Build and deploy your application: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AWS Copilot asks questions about what type of architecture you want, then it does the rest!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06B5C-388A-6624-EAAD-E95B2024C643}"/>
              </a:ext>
            </a:extLst>
          </p:cNvPr>
          <p:cNvSpPr txBox="1"/>
          <p:nvPr/>
        </p:nvSpPr>
        <p:spPr>
          <a:xfrm>
            <a:off x="3773606" y="2971978"/>
            <a:ext cx="665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Monitor and observe: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AWS Copilot helps you see your service’s health, tail your logs, or get a command line shell inside of a running container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6E5FA-8A8A-63FA-65EA-AE346715C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6425" y="3155136"/>
            <a:ext cx="1094284" cy="10942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EEBBC88-92DC-C143-10E2-A75FFB26F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5514" y="4751287"/>
            <a:ext cx="1256567" cy="1256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5BB1E5-6C6E-31D3-E1C4-58E7E98DF1E5}"/>
              </a:ext>
            </a:extLst>
          </p:cNvPr>
          <p:cNvSpPr txBox="1"/>
          <p:nvPr/>
        </p:nvSpPr>
        <p:spPr>
          <a:xfrm>
            <a:off x="3773606" y="4561821"/>
            <a:ext cx="6656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Automate: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AWS Copilot sets up an automated delivery pipeline that can build and deploy your containerized application whenever you push to your git repository.</a:t>
            </a:r>
          </a:p>
        </p:txBody>
      </p:sp>
    </p:spTree>
    <p:extLst>
      <p:ext uri="{BB962C8B-B14F-4D97-AF65-F5344CB8AC3E}">
        <p14:creationId xmlns:p14="http://schemas.microsoft.com/office/powerpoint/2010/main" val="661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8538-FEC2-4CD7-85B5-3E19350B2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time!</a:t>
            </a:r>
          </a:p>
        </p:txBody>
      </p:sp>
    </p:spTree>
    <p:extLst>
      <p:ext uri="{BB962C8B-B14F-4D97-AF65-F5344CB8AC3E}">
        <p14:creationId xmlns:p14="http://schemas.microsoft.com/office/powerpoint/2010/main" val="22287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7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8538-FEC2-4CD7-85B5-3E19350B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700337"/>
            <a:ext cx="9577388" cy="1457325"/>
          </a:xfrm>
        </p:spPr>
        <p:txBody>
          <a:bodyPr/>
          <a:lstStyle/>
          <a:p>
            <a:r>
              <a:rPr lang="en-US" dirty="0"/>
              <a:t>The levels of infrastructure deployment</a:t>
            </a:r>
          </a:p>
        </p:txBody>
      </p:sp>
    </p:spTree>
    <p:extLst>
      <p:ext uri="{BB962C8B-B14F-4D97-AF65-F5344CB8AC3E}">
        <p14:creationId xmlns:p14="http://schemas.microsoft.com/office/powerpoint/2010/main" val="24109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0: Creating infrastructure by hand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C2982C-D9C4-4946-94C6-750E7BA2D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18221"/>
            <a:ext cx="1604817" cy="16048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B0E2A5-C56A-2F43-83D9-63CF2BE80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194" y="4155847"/>
            <a:ext cx="1623867" cy="1623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F3FB5-C8CC-1445-ABBC-9C5E1BF8D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991" y="1672195"/>
            <a:ext cx="2748599" cy="1703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94CCC-CBD1-6842-9DBC-2A6B77199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990" y="4112449"/>
            <a:ext cx="2748599" cy="169376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79788-8369-E647-8725-0AF486395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51574" y="2208552"/>
            <a:ext cx="2902226" cy="290222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C74F7-FC9A-6A40-BE6C-71202CC72302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2443017" y="2520630"/>
            <a:ext cx="1412974" cy="3491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9E0C9-8676-C64F-B41B-628A44061B24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2373061" y="4959334"/>
            <a:ext cx="1482929" cy="8447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199B4E-22C4-CA49-9AAA-ED44923DEC7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604589" y="3975234"/>
            <a:ext cx="1731025" cy="98410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8E6EBB-3DFE-4246-A88C-DE7D0EA6025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4590" y="2524121"/>
            <a:ext cx="1731024" cy="798917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AECC05-B6B2-FB4E-A058-7D0B0D08D48C}"/>
              </a:ext>
            </a:extLst>
          </p:cNvPr>
          <p:cNvSpPr txBox="1"/>
          <p:nvPr/>
        </p:nvSpPr>
        <p:spPr>
          <a:xfrm>
            <a:off x="8630478" y="5159887"/>
            <a:ext cx="254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organization’s</a:t>
            </a:r>
          </a:p>
          <a:p>
            <a:pPr algn="ctr"/>
            <a:r>
              <a:rPr lang="en-US" dirty="0"/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24890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1: Imperative infrastructure as code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C2982C-D9C4-4946-94C6-750E7BA2D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64015"/>
            <a:ext cx="1604817" cy="16048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B0E2A5-C56A-2F43-83D9-63CF2BE80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194" y="4201641"/>
            <a:ext cx="1623867" cy="16238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79788-8369-E647-8725-0AF486395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1574" y="2137116"/>
            <a:ext cx="2902226" cy="290222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C74F7-FC9A-6A40-BE6C-71202CC7230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443017" y="2566424"/>
            <a:ext cx="1834793" cy="802408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9E0C9-8676-C64F-B41B-628A44061B2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73061" y="3824997"/>
            <a:ext cx="1904749" cy="1188578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8E6EBB-3DFE-4246-A88C-DE7D0EA60254}"/>
              </a:ext>
            </a:extLst>
          </p:cNvPr>
          <p:cNvCxnSpPr>
            <a:cxnSpLocks/>
          </p:cNvCxnSpPr>
          <p:nvPr/>
        </p:nvCxnSpPr>
        <p:spPr>
          <a:xfrm>
            <a:off x="5644610" y="3588230"/>
            <a:ext cx="8195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AECC05-B6B2-FB4E-A058-7D0B0D08D48C}"/>
              </a:ext>
            </a:extLst>
          </p:cNvPr>
          <p:cNvSpPr txBox="1"/>
          <p:nvPr/>
        </p:nvSpPr>
        <p:spPr>
          <a:xfrm>
            <a:off x="8630478" y="5088451"/>
            <a:ext cx="254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organization’s</a:t>
            </a:r>
          </a:p>
          <a:p>
            <a:pPr algn="ctr"/>
            <a:r>
              <a:rPr lang="en-US" dirty="0"/>
              <a:t>infrastructure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7FBF0-E4A4-C940-A105-3618C1CA85DD}"/>
              </a:ext>
            </a:extLst>
          </p:cNvPr>
          <p:cNvSpPr txBox="1"/>
          <p:nvPr/>
        </p:nvSpPr>
        <p:spPr>
          <a:xfrm>
            <a:off x="3882437" y="4168624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deploy.sh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CC0813-1E65-AB4B-AF53-7761A4ED0621}"/>
              </a:ext>
            </a:extLst>
          </p:cNvPr>
          <p:cNvSpPr txBox="1"/>
          <p:nvPr/>
        </p:nvSpPr>
        <p:spPr>
          <a:xfrm>
            <a:off x="3587262" y="6916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810FB-B6C6-3538-E4D9-5B1841B76C40}"/>
              </a:ext>
            </a:extLst>
          </p:cNvPr>
          <p:cNvGrpSpPr/>
          <p:nvPr/>
        </p:nvGrpSpPr>
        <p:grpSpPr>
          <a:xfrm>
            <a:off x="6430470" y="3004923"/>
            <a:ext cx="1308608" cy="1432074"/>
            <a:chOff x="6397694" y="3354463"/>
            <a:chExt cx="1308608" cy="143207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1C584C-3445-2D43-80FD-57DEA059C813}"/>
                </a:ext>
              </a:extLst>
            </p:cNvPr>
            <p:cNvSpPr txBox="1"/>
            <p:nvPr/>
          </p:nvSpPr>
          <p:spPr>
            <a:xfrm>
              <a:off x="6397694" y="4417205"/>
              <a:ext cx="1308608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AWS SDK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416DBA3-8560-534E-8BE0-B27BC3FC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0337" y="3354463"/>
              <a:ext cx="1028873" cy="1028873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5420DB-8F76-264D-B727-2EB518444913}"/>
              </a:ext>
            </a:extLst>
          </p:cNvPr>
          <p:cNvCxnSpPr>
            <a:cxnSpLocks/>
          </p:cNvCxnSpPr>
          <p:nvPr/>
        </p:nvCxnSpPr>
        <p:spPr>
          <a:xfrm flipV="1">
            <a:off x="7750027" y="3588227"/>
            <a:ext cx="664940" cy="1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34C45A73-02B0-DD42-8EBF-ED459DA8C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7255" y="3039550"/>
            <a:ext cx="1097355" cy="10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7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2: Declarative infrastructure as code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C2982C-D9C4-4946-94C6-750E7BA2D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320" y="1878312"/>
            <a:ext cx="1604817" cy="16048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B0E2A5-C56A-2F43-83D9-63CF2BE80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314" y="4315938"/>
            <a:ext cx="1623867" cy="16238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79788-8369-E647-8725-0AF486395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9202" y="2788187"/>
            <a:ext cx="1654490" cy="16544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C74F7-FC9A-6A40-BE6C-71202CC7230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006137" y="2680721"/>
            <a:ext cx="821191" cy="802408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9E0C9-8676-C64F-B41B-628A44061B2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936181" y="3858793"/>
            <a:ext cx="891147" cy="1269079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8E6EBB-3DFE-4246-A88C-DE7D0EA60254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991300" y="3622456"/>
            <a:ext cx="1373180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AECC05-B6B2-FB4E-A058-7D0B0D08D48C}"/>
              </a:ext>
            </a:extLst>
          </p:cNvPr>
          <p:cNvSpPr txBox="1"/>
          <p:nvPr/>
        </p:nvSpPr>
        <p:spPr>
          <a:xfrm>
            <a:off x="9359591" y="4492490"/>
            <a:ext cx="254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organization’s</a:t>
            </a:r>
          </a:p>
          <a:p>
            <a:pPr algn="ctr"/>
            <a:r>
              <a:rPr lang="en-US" dirty="0"/>
              <a:t>infrastructure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ECECA6-42A8-474C-9660-1E3FF370BEBF}"/>
              </a:ext>
            </a:extLst>
          </p:cNvPr>
          <p:cNvGrpSpPr/>
          <p:nvPr/>
        </p:nvGrpSpPr>
        <p:grpSpPr>
          <a:xfrm>
            <a:off x="2671807" y="3192252"/>
            <a:ext cx="2058647" cy="1392793"/>
            <a:chOff x="3594169" y="3295582"/>
            <a:chExt cx="3144895" cy="198331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399EBA6-E606-0C43-ACBC-3869CFE5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84689" y="3295582"/>
              <a:ext cx="1225205" cy="12252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C7FBF0-E4A4-C940-A105-3618C1CA85DD}"/>
                </a:ext>
              </a:extLst>
            </p:cNvPr>
            <p:cNvSpPr txBox="1"/>
            <p:nvPr/>
          </p:nvSpPr>
          <p:spPr>
            <a:xfrm>
              <a:off x="3594169" y="4752977"/>
              <a:ext cx="314489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infrastructure.yml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60C273-CB40-BB42-9C69-C1917826A8A9}"/>
              </a:ext>
            </a:extLst>
          </p:cNvPr>
          <p:cNvGrpSpPr/>
          <p:nvPr/>
        </p:nvGrpSpPr>
        <p:grpSpPr>
          <a:xfrm>
            <a:off x="5319090" y="2237918"/>
            <a:ext cx="2301904" cy="1394660"/>
            <a:chOff x="6016524" y="3671614"/>
            <a:chExt cx="2301904" cy="13946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6681C5-390A-DB42-9847-FFC616660269}"/>
                </a:ext>
              </a:extLst>
            </p:cNvPr>
            <p:cNvSpPr txBox="1"/>
            <p:nvPr/>
          </p:nvSpPr>
          <p:spPr>
            <a:xfrm>
              <a:off x="6016524" y="4419943"/>
              <a:ext cx="2301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AWS CloudFormation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AF863BE-886E-4E41-B3E2-F7503954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1876" y="3671614"/>
              <a:ext cx="711200" cy="711200"/>
            </a:xfrm>
            <a:prstGeom prst="rect">
              <a:avLst/>
            </a:prstGeom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CD565E-F3CE-6C42-BD02-5D6CD72FB285}"/>
              </a:ext>
            </a:extLst>
          </p:cNvPr>
          <p:cNvCxnSpPr>
            <a:cxnSpLocks/>
          </p:cNvCxnSpPr>
          <p:nvPr/>
        </p:nvCxnSpPr>
        <p:spPr>
          <a:xfrm>
            <a:off x="9297063" y="3622456"/>
            <a:ext cx="497177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FC5F35-F84A-A94E-A017-0E3F03691DDD}"/>
              </a:ext>
            </a:extLst>
          </p:cNvPr>
          <p:cNvGrpSpPr/>
          <p:nvPr/>
        </p:nvGrpSpPr>
        <p:grpSpPr>
          <a:xfrm>
            <a:off x="5329241" y="3858793"/>
            <a:ext cx="2301904" cy="1641798"/>
            <a:chOff x="6131881" y="4244564"/>
            <a:chExt cx="2301904" cy="164179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D28382A-7995-694E-B4A3-4B95F3B2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96014" y="4244564"/>
              <a:ext cx="1083172" cy="108317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59AE08-9612-5F45-949C-E7EBB17A09CD}"/>
                </a:ext>
              </a:extLst>
            </p:cNvPr>
            <p:cNvSpPr txBox="1"/>
            <p:nvPr/>
          </p:nvSpPr>
          <p:spPr>
            <a:xfrm>
              <a:off x="6131881" y="5240031"/>
              <a:ext cx="2301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HashiCorp</a:t>
              </a:r>
              <a:endParaRPr lang="en-US" dirty="0"/>
            </a:p>
            <a:p>
              <a:pPr algn="ctr"/>
              <a:r>
                <a:rPr lang="en-US" dirty="0"/>
                <a:t>Terraform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B0A2175-82AC-064A-A70B-C9601F20A51E}"/>
              </a:ext>
            </a:extLst>
          </p:cNvPr>
          <p:cNvSpPr/>
          <p:nvPr/>
        </p:nvSpPr>
        <p:spPr>
          <a:xfrm>
            <a:off x="5466080" y="1878312"/>
            <a:ext cx="1991360" cy="3689677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1740034-59C8-EE41-9732-0950FA85DB0B}"/>
              </a:ext>
            </a:extLst>
          </p:cNvPr>
          <p:cNvGrpSpPr/>
          <p:nvPr/>
        </p:nvGrpSpPr>
        <p:grpSpPr>
          <a:xfrm>
            <a:off x="8161568" y="3202317"/>
            <a:ext cx="1247060" cy="1158976"/>
            <a:chOff x="8722270" y="5407651"/>
            <a:chExt cx="1247060" cy="115897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00C53C-A67C-5B48-BDE0-494BC9DE854A}"/>
                </a:ext>
              </a:extLst>
            </p:cNvPr>
            <p:cNvSpPr txBox="1"/>
            <p:nvPr/>
          </p:nvSpPr>
          <p:spPr>
            <a:xfrm>
              <a:off x="8722270" y="6197295"/>
              <a:ext cx="1247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AWS SDK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BF09C70-67A2-4E49-BC57-8821E89BB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711200" cy="711200"/>
            </a:xfrm>
            <a:prstGeom prst="rect">
              <a:avLst/>
            </a:prstGeom>
          </p:spPr>
        </p:pic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CEC230-F957-5445-96CA-FF50B6D60046}"/>
              </a:ext>
            </a:extLst>
          </p:cNvPr>
          <p:cNvCxnSpPr>
            <a:cxnSpLocks/>
          </p:cNvCxnSpPr>
          <p:nvPr/>
        </p:nvCxnSpPr>
        <p:spPr>
          <a:xfrm>
            <a:off x="7631145" y="3615432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8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Infrastructure as code is like a shopping list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7C48DB-D844-E608-4F2E-821BCC459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3731" y="1843810"/>
            <a:ext cx="1325563" cy="13255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7B5E3C5-FC3E-FE93-F9F1-D57C51ABA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7982" y="4225420"/>
            <a:ext cx="1908175" cy="19081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DD97D87-C796-5DF6-F1C3-1E4B979D8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61557" y="1391551"/>
            <a:ext cx="1908175" cy="190817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32C3B9-7F98-0979-9573-96C6FC06AAE7}"/>
              </a:ext>
            </a:extLst>
          </p:cNvPr>
          <p:cNvCxnSpPr/>
          <p:nvPr/>
        </p:nvCxnSpPr>
        <p:spPr>
          <a:xfrm>
            <a:off x="642937" y="3800475"/>
            <a:ext cx="10906125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00F375-C5FC-C051-04CD-8674E03113FD}"/>
              </a:ext>
            </a:extLst>
          </p:cNvPr>
          <p:cNvCxnSpPr>
            <a:cxnSpLocks/>
          </p:cNvCxnSpPr>
          <p:nvPr/>
        </p:nvCxnSpPr>
        <p:spPr>
          <a:xfrm>
            <a:off x="3994765" y="5094359"/>
            <a:ext cx="3097783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601134-694F-EAE6-CAFA-ED9F15FFC782}"/>
              </a:ext>
            </a:extLst>
          </p:cNvPr>
          <p:cNvCxnSpPr>
            <a:cxnSpLocks/>
          </p:cNvCxnSpPr>
          <p:nvPr/>
        </p:nvCxnSpPr>
        <p:spPr>
          <a:xfrm flipV="1">
            <a:off x="8359878" y="3299726"/>
            <a:ext cx="0" cy="913976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6BB4CD1-5006-02A5-A7FD-70F3BDE6408B}"/>
              </a:ext>
            </a:extLst>
          </p:cNvPr>
          <p:cNvSpPr txBox="1"/>
          <p:nvPr/>
        </p:nvSpPr>
        <p:spPr>
          <a:xfrm>
            <a:off x="642937" y="2002886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You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2877CE-5723-2E01-4FD1-95DD3D01AAC0}"/>
              </a:ext>
            </a:extLst>
          </p:cNvPr>
          <p:cNvSpPr txBox="1"/>
          <p:nvPr/>
        </p:nvSpPr>
        <p:spPr>
          <a:xfrm>
            <a:off x="642937" y="4801973"/>
            <a:ext cx="244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Them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C56176-7C9B-B2C5-EA23-AC9D929579EB}"/>
              </a:ext>
            </a:extLst>
          </p:cNvPr>
          <p:cNvSpPr txBox="1"/>
          <p:nvPr/>
        </p:nvSpPr>
        <p:spPr>
          <a:xfrm>
            <a:off x="4269732" y="1851911"/>
            <a:ext cx="244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need a dozen eggs, a carton of milk, a carrot, and a loaf of bread”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AE601A23-E244-14FF-8261-CB0F95A28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40364" y="4305758"/>
            <a:ext cx="1577203" cy="157720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CBA917E-756A-47E2-ECFE-F907E65637A7}"/>
              </a:ext>
            </a:extLst>
          </p:cNvPr>
          <p:cNvSpPr txBox="1"/>
          <p:nvPr/>
        </p:nvSpPr>
        <p:spPr>
          <a:xfrm>
            <a:off x="1870887" y="5882961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is already in the refrigerator?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F3C7BF0-C54C-8A28-C6CC-64BCE1967BC6}"/>
              </a:ext>
            </a:extLst>
          </p:cNvPr>
          <p:cNvSpPr txBox="1"/>
          <p:nvPr/>
        </p:nvSpPr>
        <p:spPr>
          <a:xfrm>
            <a:off x="9271813" y="4856341"/>
            <a:ext cx="175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Shop for any missing items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D069AF0-17B6-99E1-D451-134DF3986E97}"/>
              </a:ext>
            </a:extLst>
          </p:cNvPr>
          <p:cNvCxnSpPr>
            <a:cxnSpLocks/>
          </p:cNvCxnSpPr>
          <p:nvPr/>
        </p:nvCxnSpPr>
        <p:spPr>
          <a:xfrm>
            <a:off x="3228991" y="3429000"/>
            <a:ext cx="0" cy="814552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08A53A4-C590-120A-EE8D-51B859734129}"/>
              </a:ext>
            </a:extLst>
          </p:cNvPr>
          <p:cNvSpPr txBox="1"/>
          <p:nvPr/>
        </p:nvSpPr>
        <p:spPr>
          <a:xfrm>
            <a:off x="8879293" y="2095570"/>
            <a:ext cx="1564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get a grocery delivery back</a:t>
            </a:r>
          </a:p>
        </p:txBody>
      </p:sp>
    </p:spTree>
    <p:extLst>
      <p:ext uri="{BB962C8B-B14F-4D97-AF65-F5344CB8AC3E}">
        <p14:creationId xmlns:p14="http://schemas.microsoft.com/office/powerpoint/2010/main" val="14751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2: Declarative infrastructure as code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E2F245-2D69-FD44-AD96-E806C8DA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9536" y="4228970"/>
            <a:ext cx="4699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FCE8E3-D2EC-4E47-8A9B-2E6401394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9780" y="2753453"/>
            <a:ext cx="711200" cy="71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7AC63-E082-1C4E-866E-E30C572A6BC9}"/>
              </a:ext>
            </a:extLst>
          </p:cNvPr>
          <p:cNvSpPr txBox="1"/>
          <p:nvPr/>
        </p:nvSpPr>
        <p:spPr>
          <a:xfrm>
            <a:off x="9134428" y="3464653"/>
            <a:ext cx="230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Amazon Simple Storage Service (S3)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51001-2F2B-B041-8B3B-35175B49E4A7}"/>
              </a:ext>
            </a:extLst>
          </p:cNvPr>
          <p:cNvSpPr txBox="1"/>
          <p:nvPr/>
        </p:nvSpPr>
        <p:spPr>
          <a:xfrm>
            <a:off x="9660551" y="4734598"/>
            <a:ext cx="124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BucketOne</a:t>
            </a: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A65809-3F6E-EC42-86E9-FAF391C0C268}"/>
              </a:ext>
            </a:extLst>
          </p:cNvPr>
          <p:cNvGrpSpPr/>
          <p:nvPr/>
        </p:nvGrpSpPr>
        <p:grpSpPr>
          <a:xfrm>
            <a:off x="4999053" y="2858637"/>
            <a:ext cx="2301904" cy="1056106"/>
            <a:chOff x="6016524" y="3671614"/>
            <a:chExt cx="2301904" cy="10561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D92D8-34D0-B84E-8AA5-210FD466ADC0}"/>
                </a:ext>
              </a:extLst>
            </p:cNvPr>
            <p:cNvSpPr txBox="1"/>
            <p:nvPr/>
          </p:nvSpPr>
          <p:spPr>
            <a:xfrm>
              <a:off x="6016524" y="4419943"/>
              <a:ext cx="230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CloudFormation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5F3D7D5-798A-A643-BF0D-DB33565A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11876" y="3671614"/>
              <a:ext cx="711200" cy="711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63E1BC-0D0E-5140-B6FC-3EE9D029A10A}"/>
              </a:ext>
            </a:extLst>
          </p:cNvPr>
          <p:cNvGrpSpPr/>
          <p:nvPr/>
        </p:nvGrpSpPr>
        <p:grpSpPr>
          <a:xfrm>
            <a:off x="7843754" y="2858637"/>
            <a:ext cx="1023930" cy="1065352"/>
            <a:chOff x="8833835" y="5407651"/>
            <a:chExt cx="1023930" cy="10653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E2F7B8-AD77-C644-9AFE-1E4B43537EAB}"/>
                </a:ext>
              </a:extLst>
            </p:cNvPr>
            <p:cNvSpPr txBox="1"/>
            <p:nvPr/>
          </p:nvSpPr>
          <p:spPr>
            <a:xfrm>
              <a:off x="8833835" y="6165226"/>
              <a:ext cx="1023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SDK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59C0EA4-88FE-0B43-A376-C5B2BE83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711200" cy="711200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3B68FC-938C-314D-A8A9-EBDDBD920E3A}"/>
              </a:ext>
            </a:extLst>
          </p:cNvPr>
          <p:cNvCxnSpPr>
            <a:cxnSpLocks/>
          </p:cNvCxnSpPr>
          <p:nvPr/>
        </p:nvCxnSpPr>
        <p:spPr>
          <a:xfrm>
            <a:off x="4796838" y="3290299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F152F2-AEC6-CD48-B21F-F645644DB4BB}"/>
              </a:ext>
            </a:extLst>
          </p:cNvPr>
          <p:cNvCxnSpPr>
            <a:cxnSpLocks/>
          </p:cNvCxnSpPr>
          <p:nvPr/>
        </p:nvCxnSpPr>
        <p:spPr>
          <a:xfrm>
            <a:off x="6979963" y="3238527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8C81D3-777C-4F4C-99B2-6FB24EB166D2}"/>
              </a:ext>
            </a:extLst>
          </p:cNvPr>
          <p:cNvCxnSpPr>
            <a:cxnSpLocks/>
          </p:cNvCxnSpPr>
          <p:nvPr/>
        </p:nvCxnSpPr>
        <p:spPr>
          <a:xfrm>
            <a:off x="8867684" y="3238527"/>
            <a:ext cx="748759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E8FFBD2-FF3B-AC49-8DCE-C6C4E6995AD6}"/>
              </a:ext>
            </a:extLst>
          </p:cNvPr>
          <p:cNvSpPr/>
          <p:nvPr/>
        </p:nvSpPr>
        <p:spPr>
          <a:xfrm>
            <a:off x="615470" y="2382358"/>
            <a:ext cx="4101959" cy="1569660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Resources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</a:t>
            </a: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BucketOne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Type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>
                <a:solidFill>
                  <a:srgbClr val="2AA198"/>
                </a:solidFill>
                <a:latin typeface="Menlo" panose="020B0609030804020204" pitchFamily="49" charset="0"/>
              </a:rPr>
              <a:t>AWS::S3::Bucket</a:t>
            </a:r>
            <a:endParaRPr lang="en-US" sz="16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Properties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  </a:t>
            </a: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AccessControl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 err="1">
                <a:solidFill>
                  <a:srgbClr val="2AA198"/>
                </a:solidFill>
                <a:latin typeface="Menlo" panose="020B0609030804020204" pitchFamily="49" charset="0"/>
              </a:rPr>
              <a:t>PublicRead</a:t>
            </a:r>
            <a:endParaRPr lang="en-US" sz="1600" dirty="0">
              <a:solidFill>
                <a:srgbClr val="2AA198"/>
              </a:solidFill>
              <a:latin typeface="Menlo" panose="020B0609030804020204" pitchFamily="49" charset="0"/>
            </a:endParaRPr>
          </a:p>
          <a:p>
            <a:endParaRPr lang="en-US" sz="1600" dirty="0">
              <a:solidFill>
                <a:srgbClr val="BBBBBB"/>
              </a:solidFill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7270-5B0F-414D-A2A1-A7982D4B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Level 2: Declarative infrastructure as code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E2F245-2D69-FD44-AD96-E806C8DA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9549" y="3900350"/>
            <a:ext cx="4699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FCE8E3-D2EC-4E47-8A9B-2E6401394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9793" y="2424833"/>
            <a:ext cx="711200" cy="71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7AC63-E082-1C4E-866E-E30C572A6BC9}"/>
              </a:ext>
            </a:extLst>
          </p:cNvPr>
          <p:cNvSpPr txBox="1"/>
          <p:nvPr/>
        </p:nvSpPr>
        <p:spPr>
          <a:xfrm>
            <a:off x="9234441" y="3136033"/>
            <a:ext cx="2301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Amazon Simple Storage Service (S3)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51001-2F2B-B041-8B3B-35175B49E4A7}"/>
              </a:ext>
            </a:extLst>
          </p:cNvPr>
          <p:cNvSpPr txBox="1"/>
          <p:nvPr/>
        </p:nvSpPr>
        <p:spPr>
          <a:xfrm>
            <a:off x="9774851" y="4405978"/>
            <a:ext cx="118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BucketOne</a:t>
            </a: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A65809-3F6E-EC42-86E9-FAF391C0C268}"/>
              </a:ext>
            </a:extLst>
          </p:cNvPr>
          <p:cNvGrpSpPr/>
          <p:nvPr/>
        </p:nvGrpSpPr>
        <p:grpSpPr>
          <a:xfrm>
            <a:off x="5099066" y="2530017"/>
            <a:ext cx="2301904" cy="1056106"/>
            <a:chOff x="6016524" y="3671614"/>
            <a:chExt cx="2301904" cy="10561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D92D8-34D0-B84E-8AA5-210FD466ADC0}"/>
                </a:ext>
              </a:extLst>
            </p:cNvPr>
            <p:cNvSpPr txBox="1"/>
            <p:nvPr/>
          </p:nvSpPr>
          <p:spPr>
            <a:xfrm>
              <a:off x="6016524" y="4419943"/>
              <a:ext cx="230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CloudFormation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5F3D7D5-798A-A643-BF0D-DB33565A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11876" y="3671614"/>
              <a:ext cx="711200" cy="7112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63E1BC-0D0E-5140-B6FC-3EE9D029A10A}"/>
              </a:ext>
            </a:extLst>
          </p:cNvPr>
          <p:cNvGrpSpPr/>
          <p:nvPr/>
        </p:nvGrpSpPr>
        <p:grpSpPr>
          <a:xfrm>
            <a:off x="7943767" y="2530017"/>
            <a:ext cx="1023930" cy="1065352"/>
            <a:chOff x="8833835" y="5407651"/>
            <a:chExt cx="1023930" cy="10653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E2F7B8-AD77-C644-9AFE-1E4B43537EAB}"/>
                </a:ext>
              </a:extLst>
            </p:cNvPr>
            <p:cNvSpPr txBox="1"/>
            <p:nvPr/>
          </p:nvSpPr>
          <p:spPr>
            <a:xfrm>
              <a:off x="8833835" y="6165226"/>
              <a:ext cx="1023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AWS SDK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59C0EA4-88FE-0B43-A376-C5B2BE83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90200" y="5407651"/>
              <a:ext cx="711200" cy="711200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3B68FC-938C-314D-A8A9-EBDDBD920E3A}"/>
              </a:ext>
            </a:extLst>
          </p:cNvPr>
          <p:cNvCxnSpPr>
            <a:cxnSpLocks/>
          </p:cNvCxnSpPr>
          <p:nvPr/>
        </p:nvCxnSpPr>
        <p:spPr>
          <a:xfrm>
            <a:off x="4896851" y="2961679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F152F2-AEC6-CD48-B21F-F645644DB4BB}"/>
              </a:ext>
            </a:extLst>
          </p:cNvPr>
          <p:cNvCxnSpPr>
            <a:cxnSpLocks/>
          </p:cNvCxnSpPr>
          <p:nvPr/>
        </p:nvCxnSpPr>
        <p:spPr>
          <a:xfrm>
            <a:off x="7079976" y="2909907"/>
            <a:ext cx="641988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8C81D3-777C-4F4C-99B2-6FB24EB166D2}"/>
              </a:ext>
            </a:extLst>
          </p:cNvPr>
          <p:cNvCxnSpPr>
            <a:cxnSpLocks/>
          </p:cNvCxnSpPr>
          <p:nvPr/>
        </p:nvCxnSpPr>
        <p:spPr>
          <a:xfrm>
            <a:off x="8967697" y="2909907"/>
            <a:ext cx="748759" cy="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CBD15129-1372-514D-95F2-C4585B875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7766" y="4882025"/>
            <a:ext cx="469900" cy="469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9A8D53-6145-B14E-B4C5-E6BEB1879E07}"/>
              </a:ext>
            </a:extLst>
          </p:cNvPr>
          <p:cNvSpPr txBox="1"/>
          <p:nvPr/>
        </p:nvSpPr>
        <p:spPr>
          <a:xfrm>
            <a:off x="9805932" y="5366213"/>
            <a:ext cx="118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BucketTwo</a:t>
            </a:r>
            <a:endParaRPr lang="en-US" sz="140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7E0DF58-E489-E34E-BD28-630202682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8319" y="4917753"/>
            <a:ext cx="469900" cy="4699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624FDE-E371-DE49-A7D5-AFE37C73DBD2}"/>
              </a:ext>
            </a:extLst>
          </p:cNvPr>
          <p:cNvCxnSpPr>
            <a:cxnSpLocks/>
            <a:stCxn id="4" idx="3"/>
            <a:endCxn id="25" idx="1"/>
          </p:cNvCxnSpPr>
          <p:nvPr/>
        </p:nvCxnSpPr>
        <p:spPr>
          <a:xfrm>
            <a:off x="5012795" y="3973053"/>
            <a:ext cx="4315524" cy="1179650"/>
          </a:xfrm>
          <a:prstGeom prst="straightConnector1">
            <a:avLst/>
          </a:prstGeom>
          <a:ln w="76200">
            <a:solidFill>
              <a:srgbClr val="FF65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16FE8F9-2B0D-1E4B-A8BC-42B455CE293C}"/>
              </a:ext>
            </a:extLst>
          </p:cNvPr>
          <p:cNvSpPr/>
          <p:nvPr/>
        </p:nvSpPr>
        <p:spPr>
          <a:xfrm>
            <a:off x="715483" y="2053738"/>
            <a:ext cx="4101959" cy="2554545"/>
          </a:xfrm>
          <a:prstGeom prst="rect">
            <a:avLst/>
          </a:prstGeom>
          <a:solidFill>
            <a:srgbClr val="042A36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Resources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</a:t>
            </a: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BucketOne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Type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>
                <a:solidFill>
                  <a:srgbClr val="2AA198"/>
                </a:solidFill>
                <a:latin typeface="Menlo" panose="020B0609030804020204" pitchFamily="49" charset="0"/>
              </a:rPr>
              <a:t>AWS::S3::Bucket</a:t>
            </a:r>
            <a:endParaRPr lang="en-US" sz="16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Properties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  </a:t>
            </a: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AccessControl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 err="1">
                <a:solidFill>
                  <a:srgbClr val="2AA198"/>
                </a:solidFill>
                <a:latin typeface="Menlo" panose="020B0609030804020204" pitchFamily="49" charset="0"/>
              </a:rPr>
              <a:t>PublicRead</a:t>
            </a:r>
            <a:endParaRPr lang="en-US" sz="16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b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</a:b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BucketTwo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Type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>
                <a:solidFill>
                  <a:srgbClr val="2AA198"/>
                </a:solidFill>
                <a:latin typeface="Menlo" panose="020B0609030804020204" pitchFamily="49" charset="0"/>
              </a:rPr>
              <a:t>AWS::S3::Bucket</a:t>
            </a:r>
            <a:endParaRPr lang="en-US" sz="16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</a:t>
            </a:r>
            <a:r>
              <a:rPr lang="en-US" sz="1600" dirty="0">
                <a:solidFill>
                  <a:srgbClr val="268BD2"/>
                </a:solidFill>
                <a:latin typeface="Menlo" panose="020B0609030804020204" pitchFamily="49" charset="0"/>
              </a:rPr>
              <a:t>Properties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      </a:t>
            </a:r>
            <a:r>
              <a:rPr lang="en-US" sz="1600" dirty="0" err="1">
                <a:solidFill>
                  <a:srgbClr val="268BD2"/>
                </a:solidFill>
                <a:latin typeface="Menlo" panose="020B0609030804020204" pitchFamily="49" charset="0"/>
              </a:rPr>
              <a:t>AccessControl</a:t>
            </a:r>
            <a:r>
              <a:rPr lang="en-US" sz="1600" dirty="0">
                <a:solidFill>
                  <a:srgbClr val="BBBBBB"/>
                </a:solidFill>
                <a:latin typeface="Menlo" panose="020B0609030804020204" pitchFamily="49" charset="0"/>
              </a:rPr>
              <a:t>: </a:t>
            </a:r>
            <a:r>
              <a:rPr lang="en-US" sz="1600" dirty="0">
                <a:solidFill>
                  <a:srgbClr val="2AA198"/>
                </a:solidFill>
                <a:latin typeface="Menlo" panose="020B0609030804020204" pitchFamily="49" charset="0"/>
              </a:rPr>
              <a:t>Private</a:t>
            </a:r>
            <a:endParaRPr lang="en-US" sz="1600" b="0" dirty="0">
              <a:solidFill>
                <a:srgbClr val="BBBBBB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ED3D13-ECE1-9744-AF19-447481868B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2895" y="3738103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WS">
  <a:themeElements>
    <a:clrScheme name="2021_Innovate">
      <a:dk1>
        <a:srgbClr val="000000"/>
      </a:dk1>
      <a:lt1>
        <a:srgbClr val="FFFFFF"/>
      </a:lt1>
      <a:dk2>
        <a:srgbClr val="282828"/>
      </a:dk2>
      <a:lt2>
        <a:srgbClr val="F2F4F4"/>
      </a:lt2>
      <a:accent1>
        <a:srgbClr val="FE8F01"/>
      </a:accent1>
      <a:accent2>
        <a:srgbClr val="DE48E6"/>
      </a:accent2>
      <a:accent3>
        <a:srgbClr val="F08270"/>
      </a:accent3>
      <a:accent4>
        <a:srgbClr val="E5E6FF"/>
      </a:accent4>
      <a:accent5>
        <a:srgbClr val="E97F93"/>
      </a:accent5>
      <a:accent6>
        <a:srgbClr val="40688A"/>
      </a:accent6>
      <a:hlink>
        <a:srgbClr val="BF70D5"/>
      </a:hlink>
      <a:folHlink>
        <a:srgbClr val="BF70D5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miter lim="800000"/>
          <a:headEnd w="lg" len="lg"/>
          <a:tailEnd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ditingFeedback_2021_Innovate_Speaker_Aqua_TEMPLATE.pptx" id="{17827CB0-C418-F14A-B644-442532D81E85}" vid="{256F2249-F2F7-F049-B9C7-3B93E7C850D4}"/>
    </a:ext>
  </a:extLst>
</a:theme>
</file>

<file path=ppt/theme/theme2.xml><?xml version="1.0" encoding="utf-8"?>
<a:theme xmlns:a="http://schemas.openxmlformats.org/drawingml/2006/main" name="1_AWS">
  <a:themeElements>
    <a:clrScheme name="2021_Innovate">
      <a:dk1>
        <a:srgbClr val="000000"/>
      </a:dk1>
      <a:lt1>
        <a:srgbClr val="FFFFFF"/>
      </a:lt1>
      <a:dk2>
        <a:srgbClr val="282828"/>
      </a:dk2>
      <a:lt2>
        <a:srgbClr val="F2F4F4"/>
      </a:lt2>
      <a:accent1>
        <a:srgbClr val="FE8F01"/>
      </a:accent1>
      <a:accent2>
        <a:srgbClr val="DE48E6"/>
      </a:accent2>
      <a:accent3>
        <a:srgbClr val="F08270"/>
      </a:accent3>
      <a:accent4>
        <a:srgbClr val="E5E6FF"/>
      </a:accent4>
      <a:accent5>
        <a:srgbClr val="E97F93"/>
      </a:accent5>
      <a:accent6>
        <a:srgbClr val="40688A"/>
      </a:accent6>
      <a:hlink>
        <a:srgbClr val="BF70D5"/>
      </a:hlink>
      <a:folHlink>
        <a:srgbClr val="BF70D5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miter lim="800000"/>
          <a:headEnd w="lg" len="lg"/>
          <a:tailEnd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ditingFeedback_2021_Innovate_Speaker_Aqua_TEMPLATE.pptx" id="{17827CB0-C418-F14A-B644-442532D81E85}" vid="{256F2249-F2F7-F049-B9C7-3B93E7C850D4}"/>
    </a:ext>
  </a:extLst>
</a:theme>
</file>

<file path=ppt/theme/theme3.xml><?xml version="1.0" encoding="utf-8"?>
<a:theme xmlns:a="http://schemas.openxmlformats.org/drawingml/2006/main" name="Office Theme">
  <a:themeElements>
    <a:clrScheme name="AWS">
      <a:dk1>
        <a:srgbClr val="000000"/>
      </a:dk1>
      <a:lt1>
        <a:sysClr val="window" lastClr="FFFFFF"/>
      </a:lt1>
      <a:dk2>
        <a:srgbClr val="232F3E"/>
      </a:dk2>
      <a:lt2>
        <a:srgbClr val="E7E6E6"/>
      </a:lt2>
      <a:accent1>
        <a:srgbClr val="067F68"/>
      </a:accent1>
      <a:accent2>
        <a:srgbClr val="FF9900"/>
      </a:accent2>
      <a:accent3>
        <a:srgbClr val="BF0816"/>
      </a:accent3>
      <a:accent4>
        <a:srgbClr val="E38B00"/>
      </a:accent4>
      <a:accent5>
        <a:srgbClr val="2E27AD"/>
      </a:accent5>
      <a:accent6>
        <a:srgbClr val="B0084D"/>
      </a:accent6>
      <a:hlink>
        <a:srgbClr val="0563C1"/>
      </a:hlink>
      <a:folHlink>
        <a:srgbClr val="954F72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WS">
      <a:dk1>
        <a:srgbClr val="000000"/>
      </a:dk1>
      <a:lt1>
        <a:sysClr val="window" lastClr="FFFFFF"/>
      </a:lt1>
      <a:dk2>
        <a:srgbClr val="232F3E"/>
      </a:dk2>
      <a:lt2>
        <a:srgbClr val="E7E6E6"/>
      </a:lt2>
      <a:accent1>
        <a:srgbClr val="067F68"/>
      </a:accent1>
      <a:accent2>
        <a:srgbClr val="FF9900"/>
      </a:accent2>
      <a:accent3>
        <a:srgbClr val="BF0816"/>
      </a:accent3>
      <a:accent4>
        <a:srgbClr val="E38B00"/>
      </a:accent4>
      <a:accent5>
        <a:srgbClr val="2E27AD"/>
      </a:accent5>
      <a:accent6>
        <a:srgbClr val="B0084D"/>
      </a:accent6>
      <a:hlink>
        <a:srgbClr val="0563C1"/>
      </a:hlink>
      <a:folHlink>
        <a:srgbClr val="954F72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F16CCC292E84E97369DF5501FCEAE" ma:contentTypeVersion="14" ma:contentTypeDescription="Create a new document." ma:contentTypeScope="" ma:versionID="5b275ea4506fe5e1f4766c8ac64b42e3">
  <xsd:schema xmlns:xsd="http://www.w3.org/2001/XMLSchema" xmlns:xs="http://www.w3.org/2001/XMLSchema" xmlns:p="http://schemas.microsoft.com/office/2006/metadata/properties" xmlns:ns2="1d4f433a-7531-4804-815f-06f63f361732" xmlns:ns3="aae37028-5b82-47f3-bc48-07b763b50bc0" targetNamespace="http://schemas.microsoft.com/office/2006/metadata/properties" ma:root="true" ma:fieldsID="f065221aee628a766168e1f182411ae4" ns2:_="" ns3:_="">
    <xsd:import namespace="1d4f433a-7531-4804-815f-06f63f361732"/>
    <xsd:import namespace="aae37028-5b82-47f3-bc48-07b763b50b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f433a-7531-4804-815f-06f63f3617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37028-5b82-47f3-bc48-07b763b50b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d4f433a-7531-4804-815f-06f63f361732" xsi:nil="true"/>
  </documentManagement>
</p:properties>
</file>

<file path=customXml/itemProps1.xml><?xml version="1.0" encoding="utf-8"?>
<ds:datastoreItem xmlns:ds="http://schemas.openxmlformats.org/officeDocument/2006/customXml" ds:itemID="{FB58FF26-7E3C-4EE2-B38B-B206E4D678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7E37AD-CA06-43C8-8837-0F8707D84709}">
  <ds:schemaRefs>
    <ds:schemaRef ds:uri="1d4f433a-7531-4804-815f-06f63f361732"/>
    <ds:schemaRef ds:uri="aae37028-5b82-47f3-bc48-07b763b50b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0B24C8-D8E6-49A7-BB13-3BA83377783C}">
  <ds:schemaRefs>
    <ds:schemaRef ds:uri="1d4f433a-7531-4804-815f-06f63f361732"/>
    <ds:schemaRef ds:uri="aae37028-5b82-47f3-bc48-07b763b50b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AWS</Template>
  <TotalTime>253</TotalTime>
  <Words>852</Words>
  <Application>Microsoft Macintosh PowerPoint</Application>
  <PresentationFormat>Widescreen</PresentationFormat>
  <Paragraphs>173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Amazon Ember</vt:lpstr>
      <vt:lpstr>Amazon Ember Display</vt:lpstr>
      <vt:lpstr>Lucida Console</vt:lpstr>
      <vt:lpstr>Amazon Ember Light</vt:lpstr>
      <vt:lpstr>Menlo</vt:lpstr>
      <vt:lpstr>Wingdings</vt:lpstr>
      <vt:lpstr>Segoe UI</vt:lpstr>
      <vt:lpstr>Arial</vt:lpstr>
      <vt:lpstr>Amazon Ember Heavy</vt:lpstr>
      <vt:lpstr>AWS</vt:lpstr>
      <vt:lpstr>1_AWS</vt:lpstr>
      <vt:lpstr>PowerPoint Presentation</vt:lpstr>
      <vt:lpstr>Streamline the building and deployment of containerized applications</vt:lpstr>
      <vt:lpstr>The levels of infrastructure deployment</vt:lpstr>
      <vt:lpstr>Level 0: Creating infrastructure by hand</vt:lpstr>
      <vt:lpstr>Level 1: Imperative infrastructure as code</vt:lpstr>
      <vt:lpstr>Level 2: Declarative infrastructure as code</vt:lpstr>
      <vt:lpstr>Infrastructure as code is like a shopping list</vt:lpstr>
      <vt:lpstr>Level 2: Declarative infrastructure as code</vt:lpstr>
      <vt:lpstr>Level 2: Declarative infrastructure as code</vt:lpstr>
      <vt:lpstr>Level 3: Infrastructure as code abstraction</vt:lpstr>
      <vt:lpstr>Abstractions are like ordering at a restaurant</vt:lpstr>
      <vt:lpstr>AWS Cloud Development Kit (CDK)</vt:lpstr>
      <vt:lpstr>Example: Virtual Private Cloud (VPC)</vt:lpstr>
      <vt:lpstr>CloudFormation for that VPC?</vt:lpstr>
      <vt:lpstr>AWS Cloud Development Kit</vt:lpstr>
      <vt:lpstr>PowerPoint Presentation</vt:lpstr>
      <vt:lpstr>PowerPoint Presentation</vt:lpstr>
      <vt:lpstr>PowerPoint Presentation</vt:lpstr>
      <vt:lpstr>AWS Copilot</vt:lpstr>
      <vt:lpstr>AWS Copilot is a command line tool</vt:lpstr>
      <vt:lpstr>AWS Copilot core operations</vt:lpstr>
      <vt:lpstr>Demo time!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Fairuz</dc:creator>
  <cp:lastModifiedBy>Microsoft Office User</cp:lastModifiedBy>
  <cp:revision>33</cp:revision>
  <dcterms:created xsi:type="dcterms:W3CDTF">2022-04-12T08:41:04Z</dcterms:created>
  <dcterms:modified xsi:type="dcterms:W3CDTF">2022-08-18T15:45:50Z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0x010100A20F16CCC292E84E97369DF5501FCEAE</vt:lpwstr>
  </property>
</Properties>
</file>