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56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5024"/>
    <a:srgbClr val="F585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92"/>
    <p:restoredTop sz="94712"/>
  </p:normalViewPr>
  <p:slideViewPr>
    <p:cSldViewPr snapToGrid="0" snapToObjects="1">
      <p:cViewPr>
        <p:scale>
          <a:sx n="165" d="100"/>
          <a:sy n="165" d="100"/>
        </p:scale>
        <p:origin x="144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6E12A6-3582-7B4D-B79C-0C0296FE4618}" type="datetimeFigureOut">
              <a:rPr lang="en-US" smtClean="0"/>
              <a:t>1/26/18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3A71F-E463-0249-8257-FD1D4E682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000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1E6B4-EA8D-E04A-8112-25D979C76BC0}" type="datetimeFigureOut">
              <a:rPr lang="en-US" smtClean="0"/>
              <a:t>1/26/18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F9FBB-5877-D340-AD48-A24A2030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053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1E6B4-EA8D-E04A-8112-25D979C76BC0}" type="datetimeFigureOut">
              <a:rPr lang="en-US" smtClean="0"/>
              <a:t>1/26/18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F9FBB-5877-D340-AD48-A24A2030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854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1E6B4-EA8D-E04A-8112-25D979C76BC0}" type="datetimeFigureOut">
              <a:rPr lang="en-US" smtClean="0"/>
              <a:t>1/26/18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F9FBB-5877-D340-AD48-A24A2030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02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1E6B4-EA8D-E04A-8112-25D979C76BC0}" type="datetimeFigureOut">
              <a:rPr lang="en-US" smtClean="0"/>
              <a:t>1/26/18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F9FBB-5877-D340-AD48-A24A2030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09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1E6B4-EA8D-E04A-8112-25D979C76BC0}" type="datetimeFigureOut">
              <a:rPr lang="en-US" smtClean="0"/>
              <a:t>1/26/18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F9FBB-5877-D340-AD48-A24A2030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344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1E6B4-EA8D-E04A-8112-25D979C76BC0}" type="datetimeFigureOut">
              <a:rPr lang="en-US" smtClean="0"/>
              <a:t>1/26/18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F9FBB-5877-D340-AD48-A24A2030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102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1E6B4-EA8D-E04A-8112-25D979C76BC0}" type="datetimeFigureOut">
              <a:rPr lang="en-US" smtClean="0"/>
              <a:t>1/26/18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F9FBB-5877-D340-AD48-A24A2030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466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1E6B4-EA8D-E04A-8112-25D979C76BC0}" type="datetimeFigureOut">
              <a:rPr lang="en-US" smtClean="0"/>
              <a:t>1/26/18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F9FBB-5877-D340-AD48-A24A2030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128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1E6B4-EA8D-E04A-8112-25D979C76BC0}" type="datetimeFigureOut">
              <a:rPr lang="en-US" smtClean="0"/>
              <a:t>1/26/18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F9FBB-5877-D340-AD48-A24A2030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596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1E6B4-EA8D-E04A-8112-25D979C76BC0}" type="datetimeFigureOut">
              <a:rPr lang="en-US" smtClean="0"/>
              <a:t>1/26/18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F9FBB-5877-D340-AD48-A24A2030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882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1E6B4-EA8D-E04A-8112-25D979C76BC0}" type="datetimeFigureOut">
              <a:rPr lang="en-US" smtClean="0"/>
              <a:t>1/26/18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F9FBB-5877-D340-AD48-A24A2030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820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1E6B4-EA8D-E04A-8112-25D979C76BC0}" type="datetimeFigureOut">
              <a:rPr lang="en-US" smtClean="0"/>
              <a:t>1/26/18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F9FBB-5877-D340-AD48-A24A2030B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7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4.emf"/><Relationship Id="rId5" Type="http://schemas.openxmlformats.org/officeDocument/2006/relationships/image" Target="../media/image2.png"/><Relationship Id="rId6" Type="http://schemas.openxmlformats.org/officeDocument/2006/relationships/image" Target="../media/image5.png"/><Relationship Id="rId7" Type="http://schemas.openxmlformats.org/officeDocument/2006/relationships/image" Target="../media/image3.png"/><Relationship Id="rId8" Type="http://schemas.openxmlformats.org/officeDocument/2006/relationships/image" Target="../media/image6.png"/><Relationship Id="rId9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4.emf"/><Relationship Id="rId5" Type="http://schemas.openxmlformats.org/officeDocument/2006/relationships/image" Target="../media/image2.png"/><Relationship Id="rId6" Type="http://schemas.openxmlformats.org/officeDocument/2006/relationships/image" Target="../media/image5.png"/><Relationship Id="rId7" Type="http://schemas.openxmlformats.org/officeDocument/2006/relationships/image" Target="../media/image3.png"/><Relationship Id="rId8" Type="http://schemas.openxmlformats.org/officeDocument/2006/relationships/image" Target="../media/image6.png"/><Relationship Id="rId9" Type="http://schemas.openxmlformats.org/officeDocument/2006/relationships/image" Target="../media/image7.png"/><Relationship Id="rId10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9.png"/><Relationship Id="rId5" Type="http://schemas.openxmlformats.org/officeDocument/2006/relationships/image" Target="../media/image5.png"/><Relationship Id="rId6" Type="http://schemas.openxmlformats.org/officeDocument/2006/relationships/image" Target="../media/image3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9.png"/><Relationship Id="rId5" Type="http://schemas.openxmlformats.org/officeDocument/2006/relationships/image" Target="../media/image5.png"/><Relationship Id="rId6" Type="http://schemas.openxmlformats.org/officeDocument/2006/relationships/image" Target="../media/image8.png"/><Relationship Id="rId7" Type="http://schemas.openxmlformats.org/officeDocument/2006/relationships/image" Target="../media/image3.png"/><Relationship Id="rId8" Type="http://schemas.openxmlformats.org/officeDocument/2006/relationships/image" Target="../media/image6.png"/><Relationship Id="rId9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3.png"/><Relationship Id="rId8" Type="http://schemas.openxmlformats.org/officeDocument/2006/relationships/image" Target="../media/image6.png"/><Relationship Id="rId9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37"/>
          <p:cNvSpPr txBox="1">
            <a:spLocks noChangeArrowheads="1"/>
          </p:cNvSpPr>
          <p:nvPr/>
        </p:nvSpPr>
        <p:spPr bwMode="auto">
          <a:xfrm>
            <a:off x="472129" y="1829275"/>
            <a:ext cx="1054769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public </a:t>
            </a:r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IP</a:t>
            </a:r>
          </a:p>
          <a:p>
            <a:pPr algn="ctr"/>
            <a:r>
              <a:rPr lang="en-US" sz="10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54.191.135.66 </a:t>
            </a:r>
            <a:endParaRPr lang="en-US" sz="1000" b="1" dirty="0" smtClean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  <a:p>
            <a:pPr algn="ctr"/>
            <a:r>
              <a:rPr lang="en-US" sz="10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</a:t>
            </a:r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rivate </a:t>
            </a:r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IP</a:t>
            </a:r>
          </a:p>
          <a:p>
            <a:pPr algn="ctr"/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10.0.0.1</a:t>
            </a:r>
          </a:p>
        </p:txBody>
      </p:sp>
      <p:sp>
        <p:nvSpPr>
          <p:cNvPr id="21" name="TextBox 37"/>
          <p:cNvSpPr txBox="1">
            <a:spLocks noChangeArrowheads="1"/>
          </p:cNvSpPr>
          <p:nvPr/>
        </p:nvSpPr>
        <p:spPr bwMode="auto">
          <a:xfrm>
            <a:off x="1352057" y="2376212"/>
            <a:ext cx="899644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Elastic Network Interface</a:t>
            </a:r>
            <a:endParaRPr lang="en-US" sz="105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46871" y="2557209"/>
            <a:ext cx="18473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0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219" y="3523988"/>
            <a:ext cx="284759" cy="403408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2705888" y="1270640"/>
            <a:ext cx="1906453" cy="2030613"/>
            <a:chOff x="3892925" y="1794999"/>
            <a:chExt cx="1331258" cy="1483837"/>
          </a:xfrm>
        </p:grpSpPr>
        <p:sp>
          <p:nvSpPr>
            <p:cNvPr id="25" name="Rounded Rectangle 24"/>
            <p:cNvSpPr/>
            <p:nvPr/>
          </p:nvSpPr>
          <p:spPr>
            <a:xfrm>
              <a:off x="3892925" y="1866894"/>
              <a:ext cx="1331258" cy="1411942"/>
            </a:xfrm>
            <a:prstGeom prst="roundRect">
              <a:avLst/>
            </a:prstGeom>
            <a:solidFill>
              <a:srgbClr val="9D50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3892925" y="1794999"/>
              <a:ext cx="1331258" cy="1411942"/>
            </a:xfrm>
            <a:prstGeom prst="roundRect">
              <a:avLst/>
            </a:prstGeom>
            <a:solidFill>
              <a:srgbClr val="F585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6749" y="1506257"/>
            <a:ext cx="680625" cy="38381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6749" y="2310273"/>
            <a:ext cx="680625" cy="383810"/>
          </a:xfrm>
          <a:prstGeom prst="rect">
            <a:avLst/>
          </a:prstGeom>
        </p:spPr>
      </p:pic>
      <p:sp>
        <p:nvSpPr>
          <p:cNvPr id="28" name="TextBox 37"/>
          <p:cNvSpPr txBox="1">
            <a:spLocks noChangeArrowheads="1"/>
          </p:cNvSpPr>
          <p:nvPr/>
        </p:nvSpPr>
        <p:spPr bwMode="auto">
          <a:xfrm>
            <a:off x="3073803" y="1869338"/>
            <a:ext cx="10065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w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eb</a:t>
            </a:r>
            <a:endParaRPr lang="en-US" sz="900" b="1" dirty="0" smtClean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  <a:p>
            <a:pPr algn="ctr"/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ort 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80</a:t>
            </a:r>
            <a:endParaRPr lang="en-US" sz="105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29" name="TextBox 37"/>
          <p:cNvSpPr txBox="1">
            <a:spLocks noChangeArrowheads="1"/>
          </p:cNvSpPr>
          <p:nvPr/>
        </p:nvSpPr>
        <p:spPr bwMode="auto">
          <a:xfrm>
            <a:off x="3055863" y="2677779"/>
            <a:ext cx="10065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 err="1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</a:t>
            </a:r>
            <a:r>
              <a:rPr lang="en-US" sz="900" b="1" dirty="0" err="1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pi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 container</a:t>
            </a:r>
            <a:endParaRPr lang="en-US" sz="900" b="1" dirty="0" smtClean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  <a:p>
            <a:pPr algn="ctr"/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ort 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8080</a:t>
            </a:r>
            <a:endParaRPr lang="en-US" sz="105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cxnSp>
        <p:nvCxnSpPr>
          <p:cNvPr id="32" name="Elbow Connector 31"/>
          <p:cNvCxnSpPr>
            <a:stCxn id="26" idx="3"/>
            <a:endCxn id="27" idx="3"/>
          </p:cNvCxnSpPr>
          <p:nvPr/>
        </p:nvCxnSpPr>
        <p:spPr>
          <a:xfrm>
            <a:off x="3917374" y="1698162"/>
            <a:ext cx="12700" cy="804016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7"/>
          <p:cNvSpPr txBox="1">
            <a:spLocks noChangeArrowheads="1"/>
          </p:cNvSpPr>
          <p:nvPr/>
        </p:nvSpPr>
        <p:spPr bwMode="auto">
          <a:xfrm>
            <a:off x="2634303" y="1042121"/>
            <a:ext cx="92481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 err="1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Fargate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 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task</a:t>
            </a:r>
            <a:endParaRPr lang="en-US" sz="105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cxnSp>
        <p:nvCxnSpPr>
          <p:cNvPr id="50" name="Elbow Connector 49"/>
          <p:cNvCxnSpPr>
            <a:endCxn id="26" idx="1"/>
          </p:cNvCxnSpPr>
          <p:nvPr/>
        </p:nvCxnSpPr>
        <p:spPr>
          <a:xfrm flipV="1">
            <a:off x="2040226" y="1698162"/>
            <a:ext cx="1196523" cy="447483"/>
          </a:xfrm>
          <a:prstGeom prst="bentConnector3">
            <a:avLst>
              <a:gd name="adj1" fmla="val 25837"/>
            </a:avLst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/>
          <p:nvPr/>
        </p:nvCxnSpPr>
        <p:spPr>
          <a:xfrm rot="10800000">
            <a:off x="2040226" y="2145646"/>
            <a:ext cx="1178990" cy="363081"/>
          </a:xfrm>
          <a:prstGeom prst="bentConnector3">
            <a:avLst>
              <a:gd name="adj1" fmla="val 73952"/>
            </a:avLst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9" name="Picture 6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8524" y="1905939"/>
            <a:ext cx="461321" cy="479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898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2735389" y="1927192"/>
            <a:ext cx="937425" cy="942698"/>
            <a:chOff x="3892925" y="1794999"/>
            <a:chExt cx="1331258" cy="1483837"/>
          </a:xfrm>
        </p:grpSpPr>
        <p:sp>
          <p:nvSpPr>
            <p:cNvPr id="66" name="Rounded Rectangle 65"/>
            <p:cNvSpPr/>
            <p:nvPr/>
          </p:nvSpPr>
          <p:spPr>
            <a:xfrm>
              <a:off x="3892925" y="1866894"/>
              <a:ext cx="1331258" cy="1411942"/>
            </a:xfrm>
            <a:prstGeom prst="roundRect">
              <a:avLst/>
            </a:prstGeom>
            <a:solidFill>
              <a:srgbClr val="9D50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3892925" y="1794999"/>
              <a:ext cx="1331258" cy="1411942"/>
            </a:xfrm>
            <a:prstGeom prst="roundRect">
              <a:avLst/>
            </a:prstGeom>
            <a:solidFill>
              <a:srgbClr val="F585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4825" y="3579186"/>
            <a:ext cx="284759" cy="403408"/>
          </a:xfrm>
          <a:prstGeom prst="rect">
            <a:avLst/>
          </a:prstGeom>
        </p:spPr>
      </p:pic>
      <p:sp>
        <p:nvSpPr>
          <p:cNvPr id="29" name="Rounded Rectangle 28"/>
          <p:cNvSpPr/>
          <p:nvPr/>
        </p:nvSpPr>
        <p:spPr>
          <a:xfrm>
            <a:off x="1150874" y="1051121"/>
            <a:ext cx="3058055" cy="3172167"/>
          </a:xfrm>
          <a:prstGeom prst="roundRect">
            <a:avLst>
              <a:gd name="adj" fmla="val 9818"/>
            </a:avLst>
          </a:prstGeom>
          <a:noFill/>
          <a:ln w="63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32" name="TextBox 37"/>
          <p:cNvSpPr txBox="1">
            <a:spLocks noChangeArrowheads="1"/>
          </p:cNvSpPr>
          <p:nvPr/>
        </p:nvSpPr>
        <p:spPr bwMode="auto">
          <a:xfrm>
            <a:off x="1063393" y="1793733"/>
            <a:ext cx="7138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nternet </a:t>
            </a:r>
            <a:endParaRPr lang="en-US" sz="9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  <a:p>
            <a:pPr algn="ctr"/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g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ateway</a:t>
            </a:r>
            <a:endParaRPr lang="en-US" sz="9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912117" y="824749"/>
            <a:ext cx="88838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 smtClean="0">
                <a:latin typeface="Amazon Ember"/>
              </a:rPr>
              <a:t>10.0.0.0/16</a:t>
            </a:r>
            <a:endParaRPr lang="en-US" sz="1000" b="1" dirty="0">
              <a:latin typeface="Amazon Ember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1810022" y="1763735"/>
            <a:ext cx="1968018" cy="2072096"/>
          </a:xfrm>
          <a:prstGeom prst="roundRect">
            <a:avLst>
              <a:gd name="adj" fmla="val 9818"/>
            </a:avLst>
          </a:prstGeom>
          <a:noFill/>
          <a:ln w="63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83125" y="1619825"/>
            <a:ext cx="215900" cy="241300"/>
          </a:xfrm>
          <a:prstGeom prst="rect">
            <a:avLst/>
          </a:prstGeom>
        </p:spPr>
      </p:pic>
      <p:sp>
        <p:nvSpPr>
          <p:cNvPr id="36" name="TextBox 37"/>
          <p:cNvSpPr txBox="1">
            <a:spLocks noChangeArrowheads="1"/>
          </p:cNvSpPr>
          <p:nvPr/>
        </p:nvSpPr>
        <p:spPr bwMode="auto">
          <a:xfrm>
            <a:off x="1821806" y="1353965"/>
            <a:ext cx="15557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ublic </a:t>
            </a:r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ubnet</a:t>
            </a:r>
            <a:endParaRPr lang="en-US" sz="9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  <a:p>
            <a:pPr algn="ctr"/>
            <a:endParaRPr lang="en-US" sz="9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143550" y="1509205"/>
            <a:ext cx="88838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10.0.0.0/24</a:t>
            </a:r>
            <a:endParaRPr lang="en-US" sz="10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164590" y="3250873"/>
            <a:ext cx="18473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0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1680960" y="1344706"/>
            <a:ext cx="2339404" cy="2700352"/>
          </a:xfrm>
          <a:prstGeom prst="roundRect">
            <a:avLst>
              <a:gd name="adj" fmla="val 9818"/>
            </a:avLst>
          </a:prstGeom>
          <a:noFill/>
          <a:ln w="19050">
            <a:solidFill>
              <a:srgbClr val="F7981F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019" y="3552292"/>
            <a:ext cx="284759" cy="403408"/>
          </a:xfrm>
          <a:prstGeom prst="rect">
            <a:avLst/>
          </a:prstGeom>
        </p:spPr>
      </p:pic>
      <p:sp>
        <p:nvSpPr>
          <p:cNvPr id="45" name="TextBox 37"/>
          <p:cNvSpPr txBox="1">
            <a:spLocks noChangeArrowheads="1"/>
          </p:cNvSpPr>
          <p:nvPr/>
        </p:nvSpPr>
        <p:spPr bwMode="auto">
          <a:xfrm>
            <a:off x="2747152" y="2415629"/>
            <a:ext cx="9071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Fargate</a:t>
            </a:r>
          </a:p>
          <a:p>
            <a:pPr algn="ctr"/>
            <a:r>
              <a:rPr lang="en-US" sz="10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t</a:t>
            </a:r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ask</a:t>
            </a:r>
            <a:endParaRPr lang="en-US" sz="10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4098" y="1989157"/>
            <a:ext cx="680625" cy="383810"/>
          </a:xfrm>
          <a:prstGeom prst="rect">
            <a:avLst/>
          </a:prstGeom>
        </p:spPr>
      </p:pic>
      <p:sp>
        <p:nvSpPr>
          <p:cNvPr id="50" name="TextBox 37"/>
          <p:cNvSpPr txBox="1">
            <a:spLocks noChangeArrowheads="1"/>
          </p:cNvSpPr>
          <p:nvPr/>
        </p:nvSpPr>
        <p:spPr bwMode="auto">
          <a:xfrm>
            <a:off x="1898130" y="2580461"/>
            <a:ext cx="80987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Elastic Network Interface</a:t>
            </a:r>
            <a:endParaRPr lang="en-US" sz="105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cxnSp>
        <p:nvCxnSpPr>
          <p:cNvPr id="55" name="Straight Connector 54"/>
          <p:cNvCxnSpPr>
            <a:stCxn id="69" idx="3"/>
            <a:endCxn id="68" idx="1"/>
          </p:cNvCxnSpPr>
          <p:nvPr/>
        </p:nvCxnSpPr>
        <p:spPr>
          <a:xfrm>
            <a:off x="1370206" y="2389437"/>
            <a:ext cx="697940" cy="0"/>
          </a:xfrm>
          <a:prstGeom prst="line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6" name="Picture 5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8" y="2214951"/>
            <a:ext cx="481598" cy="333165"/>
          </a:xfrm>
          <a:prstGeom prst="rect">
            <a:avLst/>
          </a:prstGeom>
        </p:spPr>
      </p:pic>
      <p:cxnSp>
        <p:nvCxnSpPr>
          <p:cNvPr id="57" name="Straight Connector 56"/>
          <p:cNvCxnSpPr>
            <a:endCxn id="57" idx="1"/>
          </p:cNvCxnSpPr>
          <p:nvPr/>
        </p:nvCxnSpPr>
        <p:spPr>
          <a:xfrm flipV="1">
            <a:off x="2478961" y="2381893"/>
            <a:ext cx="268191" cy="166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56" idx="3"/>
          </p:cNvCxnSpPr>
          <p:nvPr/>
        </p:nvCxnSpPr>
        <p:spPr>
          <a:xfrm>
            <a:off x="532926" y="2381534"/>
            <a:ext cx="360177" cy="1307"/>
          </a:xfrm>
          <a:prstGeom prst="line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37"/>
          <p:cNvSpPr txBox="1">
            <a:spLocks noChangeArrowheads="1"/>
          </p:cNvSpPr>
          <p:nvPr/>
        </p:nvSpPr>
        <p:spPr bwMode="auto">
          <a:xfrm>
            <a:off x="-69991" y="1958631"/>
            <a:ext cx="7138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</a:t>
            </a:r>
            <a:r>
              <a:rPr lang="en-US" sz="900" b="1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nternet </a:t>
            </a:r>
            <a:endParaRPr lang="en-US" sz="9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  <a:p>
            <a:pPr algn="ctr"/>
            <a:endParaRPr lang="en-US" sz="9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68" name="Picture 6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8146" y="2149731"/>
            <a:ext cx="461321" cy="479411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47" y="2143297"/>
            <a:ext cx="469559" cy="492279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0151" y="809200"/>
            <a:ext cx="599170" cy="391125"/>
          </a:xfrm>
          <a:prstGeom prst="rect">
            <a:avLst/>
          </a:prstGeom>
        </p:spPr>
      </p:pic>
      <p:sp>
        <p:nvSpPr>
          <p:cNvPr id="28" name="TextBox 37"/>
          <p:cNvSpPr txBox="1">
            <a:spLocks noChangeArrowheads="1"/>
          </p:cNvSpPr>
          <p:nvPr/>
        </p:nvSpPr>
        <p:spPr bwMode="auto">
          <a:xfrm>
            <a:off x="1777219" y="3060213"/>
            <a:ext cx="10547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</a:t>
            </a:r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ublic </a:t>
            </a:r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IP</a:t>
            </a:r>
          </a:p>
          <a:p>
            <a:pPr algn="ctr"/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54.191.135.66 </a:t>
            </a:r>
          </a:p>
        </p:txBody>
      </p:sp>
      <p:sp>
        <p:nvSpPr>
          <p:cNvPr id="30" name="TextBox 37"/>
          <p:cNvSpPr txBox="1">
            <a:spLocks noChangeArrowheads="1"/>
          </p:cNvSpPr>
          <p:nvPr/>
        </p:nvSpPr>
        <p:spPr bwMode="auto">
          <a:xfrm>
            <a:off x="1791311" y="3387866"/>
            <a:ext cx="10547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</a:t>
            </a:r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rivate IP</a:t>
            </a:r>
          </a:p>
          <a:p>
            <a:pPr algn="ctr"/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10.0.0.1</a:t>
            </a:r>
            <a:endParaRPr lang="en-US" sz="1000" b="1" dirty="0" smtClean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754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4687505" y="1876168"/>
            <a:ext cx="937425" cy="942698"/>
            <a:chOff x="3892925" y="1794999"/>
            <a:chExt cx="1331258" cy="1483837"/>
          </a:xfrm>
        </p:grpSpPr>
        <p:sp>
          <p:nvSpPr>
            <p:cNvPr id="66" name="Rounded Rectangle 65"/>
            <p:cNvSpPr/>
            <p:nvPr/>
          </p:nvSpPr>
          <p:spPr>
            <a:xfrm>
              <a:off x="3892925" y="1866894"/>
              <a:ext cx="1331258" cy="1411942"/>
            </a:xfrm>
            <a:prstGeom prst="roundRect">
              <a:avLst/>
            </a:prstGeom>
            <a:solidFill>
              <a:srgbClr val="9D50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3892925" y="1794999"/>
              <a:ext cx="1331258" cy="1411942"/>
            </a:xfrm>
            <a:prstGeom prst="roundRect">
              <a:avLst/>
            </a:prstGeom>
            <a:solidFill>
              <a:srgbClr val="F585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4825" y="3579186"/>
            <a:ext cx="284759" cy="403408"/>
          </a:xfrm>
          <a:prstGeom prst="rect">
            <a:avLst/>
          </a:prstGeom>
        </p:spPr>
      </p:pic>
      <p:sp>
        <p:nvSpPr>
          <p:cNvPr id="29" name="Rounded Rectangle 28"/>
          <p:cNvSpPr/>
          <p:nvPr/>
        </p:nvSpPr>
        <p:spPr>
          <a:xfrm>
            <a:off x="1150874" y="1051121"/>
            <a:ext cx="5365145" cy="2904579"/>
          </a:xfrm>
          <a:prstGeom prst="roundRect">
            <a:avLst>
              <a:gd name="adj" fmla="val 9818"/>
            </a:avLst>
          </a:prstGeom>
          <a:noFill/>
          <a:ln w="63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32" name="TextBox 37"/>
          <p:cNvSpPr txBox="1">
            <a:spLocks noChangeArrowheads="1"/>
          </p:cNvSpPr>
          <p:nvPr/>
        </p:nvSpPr>
        <p:spPr bwMode="auto">
          <a:xfrm>
            <a:off x="1063393" y="1793733"/>
            <a:ext cx="7138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nternet </a:t>
            </a:r>
            <a:endParaRPr lang="en-US" sz="9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  <a:p>
            <a:pPr algn="ctr"/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g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ateway</a:t>
            </a:r>
            <a:endParaRPr lang="en-US" sz="9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912117" y="824749"/>
            <a:ext cx="88838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 smtClean="0">
                <a:latin typeface="Amazon Ember"/>
              </a:rPr>
              <a:t>10.0.0.0/16</a:t>
            </a:r>
            <a:endParaRPr lang="en-US" sz="1000" b="1" dirty="0">
              <a:latin typeface="Amazon Ember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1777219" y="1763735"/>
            <a:ext cx="3957153" cy="1788557"/>
          </a:xfrm>
          <a:prstGeom prst="roundRect">
            <a:avLst>
              <a:gd name="adj" fmla="val 9818"/>
            </a:avLst>
          </a:prstGeom>
          <a:noFill/>
          <a:ln w="63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83125" y="1619825"/>
            <a:ext cx="215900" cy="241300"/>
          </a:xfrm>
          <a:prstGeom prst="rect">
            <a:avLst/>
          </a:prstGeom>
        </p:spPr>
      </p:pic>
      <p:sp>
        <p:nvSpPr>
          <p:cNvPr id="36" name="TextBox 37"/>
          <p:cNvSpPr txBox="1">
            <a:spLocks noChangeArrowheads="1"/>
          </p:cNvSpPr>
          <p:nvPr/>
        </p:nvSpPr>
        <p:spPr bwMode="auto">
          <a:xfrm>
            <a:off x="1821806" y="1353965"/>
            <a:ext cx="15557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ublic </a:t>
            </a:r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ubnet</a:t>
            </a:r>
            <a:endParaRPr lang="en-US" sz="9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  <a:p>
            <a:pPr algn="ctr"/>
            <a:endParaRPr lang="en-US" sz="9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143550" y="1509205"/>
            <a:ext cx="88838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10.0.0.0/24</a:t>
            </a:r>
            <a:endParaRPr lang="en-US" sz="10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164590" y="3250873"/>
            <a:ext cx="18473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0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1680960" y="1344705"/>
            <a:ext cx="4436094" cy="2374887"/>
          </a:xfrm>
          <a:prstGeom prst="roundRect">
            <a:avLst>
              <a:gd name="adj" fmla="val 9818"/>
            </a:avLst>
          </a:prstGeom>
          <a:noFill/>
          <a:ln w="19050">
            <a:solidFill>
              <a:srgbClr val="F7981F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019" y="3552292"/>
            <a:ext cx="284759" cy="403408"/>
          </a:xfrm>
          <a:prstGeom prst="rect">
            <a:avLst/>
          </a:prstGeom>
        </p:spPr>
      </p:pic>
      <p:sp>
        <p:nvSpPr>
          <p:cNvPr id="45" name="TextBox 37"/>
          <p:cNvSpPr txBox="1">
            <a:spLocks noChangeArrowheads="1"/>
          </p:cNvSpPr>
          <p:nvPr/>
        </p:nvSpPr>
        <p:spPr bwMode="auto">
          <a:xfrm>
            <a:off x="4699268" y="2364605"/>
            <a:ext cx="9071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Fargate</a:t>
            </a:r>
          </a:p>
          <a:p>
            <a:pPr algn="ctr"/>
            <a:r>
              <a:rPr lang="en-US" sz="10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t</a:t>
            </a:r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ask</a:t>
            </a:r>
            <a:endParaRPr lang="en-US" sz="10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214" y="1938133"/>
            <a:ext cx="680625" cy="383810"/>
          </a:xfrm>
          <a:prstGeom prst="rect">
            <a:avLst/>
          </a:prstGeom>
        </p:spPr>
      </p:pic>
      <p:sp>
        <p:nvSpPr>
          <p:cNvPr id="48" name="TextBox 37"/>
          <p:cNvSpPr txBox="1">
            <a:spLocks noChangeArrowheads="1"/>
          </p:cNvSpPr>
          <p:nvPr/>
        </p:nvSpPr>
        <p:spPr bwMode="auto">
          <a:xfrm>
            <a:off x="3214318" y="2788934"/>
            <a:ext cx="10547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</a:t>
            </a:r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ublic </a:t>
            </a:r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IP</a:t>
            </a:r>
          </a:p>
          <a:p>
            <a:pPr algn="ctr"/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54.191.135.66 </a:t>
            </a:r>
          </a:p>
        </p:txBody>
      </p:sp>
      <p:sp>
        <p:nvSpPr>
          <p:cNvPr id="50" name="TextBox 37"/>
          <p:cNvSpPr txBox="1">
            <a:spLocks noChangeArrowheads="1"/>
          </p:cNvSpPr>
          <p:nvPr/>
        </p:nvSpPr>
        <p:spPr bwMode="auto">
          <a:xfrm>
            <a:off x="2991466" y="2592171"/>
            <a:ext cx="164327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Elastic </a:t>
            </a:r>
            <a:r>
              <a:rPr lang="en-US" sz="900" b="1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Network Interface</a:t>
            </a:r>
            <a:endParaRPr lang="en-US" sz="105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cxnSp>
        <p:nvCxnSpPr>
          <p:cNvPr id="55" name="Straight Connector 54"/>
          <p:cNvCxnSpPr>
            <a:stCxn id="69" idx="3"/>
            <a:endCxn id="28" idx="1"/>
          </p:cNvCxnSpPr>
          <p:nvPr/>
        </p:nvCxnSpPr>
        <p:spPr>
          <a:xfrm flipV="1">
            <a:off x="1370206" y="2389090"/>
            <a:ext cx="703756" cy="347"/>
          </a:xfrm>
          <a:prstGeom prst="line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6" name="Picture 5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8" y="2214951"/>
            <a:ext cx="481598" cy="333165"/>
          </a:xfrm>
          <a:prstGeom prst="rect">
            <a:avLst/>
          </a:prstGeom>
        </p:spPr>
      </p:pic>
      <p:cxnSp>
        <p:nvCxnSpPr>
          <p:cNvPr id="57" name="Straight Connector 56"/>
          <p:cNvCxnSpPr>
            <a:stCxn id="68" idx="3"/>
            <a:endCxn id="57" idx="1"/>
          </p:cNvCxnSpPr>
          <p:nvPr/>
        </p:nvCxnSpPr>
        <p:spPr>
          <a:xfrm>
            <a:off x="4008467" y="2389090"/>
            <a:ext cx="681331" cy="420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56" idx="3"/>
          </p:cNvCxnSpPr>
          <p:nvPr/>
        </p:nvCxnSpPr>
        <p:spPr>
          <a:xfrm>
            <a:off x="532926" y="2381534"/>
            <a:ext cx="360177" cy="1307"/>
          </a:xfrm>
          <a:prstGeom prst="line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37"/>
          <p:cNvSpPr txBox="1">
            <a:spLocks noChangeArrowheads="1"/>
          </p:cNvSpPr>
          <p:nvPr/>
        </p:nvSpPr>
        <p:spPr bwMode="auto">
          <a:xfrm>
            <a:off x="-77409" y="1967018"/>
            <a:ext cx="7138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nternet </a:t>
            </a:r>
            <a:endParaRPr lang="en-US" sz="9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  <a:p>
            <a:pPr algn="ctr"/>
            <a:endParaRPr lang="en-US" sz="9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68" name="Picture 6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146" y="2149384"/>
            <a:ext cx="461321" cy="479411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47" y="2143297"/>
            <a:ext cx="469559" cy="492279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0151" y="809200"/>
            <a:ext cx="599170" cy="391125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962" y="2070593"/>
            <a:ext cx="612955" cy="636994"/>
          </a:xfrm>
          <a:prstGeom prst="rect">
            <a:avLst/>
          </a:prstGeom>
        </p:spPr>
      </p:pic>
      <p:sp>
        <p:nvSpPr>
          <p:cNvPr id="30" name="TextBox 37"/>
          <p:cNvSpPr txBox="1">
            <a:spLocks noChangeArrowheads="1"/>
          </p:cNvSpPr>
          <p:nvPr/>
        </p:nvSpPr>
        <p:spPr bwMode="auto">
          <a:xfrm>
            <a:off x="1570400" y="2684797"/>
            <a:ext cx="1620077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 smtClean="0">
                <a:latin typeface="Amazon Ember"/>
                <a:ea typeface="Verdana" pitchFamily="34" charset="0"/>
                <a:cs typeface="Helvetica Neue"/>
              </a:rPr>
              <a:t>Application </a:t>
            </a:r>
            <a:r>
              <a:rPr lang="en-US" sz="900" b="1" dirty="0" smtClean="0">
                <a:latin typeface="Amazon Ember"/>
                <a:ea typeface="Verdana" pitchFamily="34" charset="0"/>
                <a:cs typeface="Helvetica Neue"/>
              </a:rPr>
              <a:t>Load</a:t>
            </a:r>
          </a:p>
          <a:p>
            <a:pPr algn="ctr"/>
            <a:r>
              <a:rPr lang="en-US" sz="900" b="1" dirty="0" smtClean="0">
                <a:latin typeface="Amazon Ember"/>
                <a:ea typeface="Verdana" pitchFamily="34" charset="0"/>
                <a:cs typeface="Helvetica Neue"/>
              </a:rPr>
              <a:t>Balancer</a:t>
            </a:r>
          </a:p>
          <a:p>
            <a:pPr algn="ctr"/>
            <a:endParaRPr lang="en-US" sz="900" b="1" dirty="0" smtClean="0">
              <a:latin typeface="Amazon Ember"/>
              <a:ea typeface="Verdana" pitchFamily="34" charset="0"/>
              <a:cs typeface="Helvetica Neue"/>
            </a:endParaRPr>
          </a:p>
        </p:txBody>
      </p:sp>
      <p:cxnSp>
        <p:nvCxnSpPr>
          <p:cNvPr id="31" name="Straight Connector 30"/>
          <p:cNvCxnSpPr>
            <a:stCxn id="28" idx="3"/>
            <a:endCxn id="68" idx="1"/>
          </p:cNvCxnSpPr>
          <p:nvPr/>
        </p:nvCxnSpPr>
        <p:spPr>
          <a:xfrm>
            <a:off x="2686917" y="2389090"/>
            <a:ext cx="860229" cy="0"/>
          </a:xfrm>
          <a:prstGeom prst="line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37"/>
          <p:cNvSpPr txBox="1">
            <a:spLocks noChangeArrowheads="1"/>
          </p:cNvSpPr>
          <p:nvPr/>
        </p:nvSpPr>
        <p:spPr bwMode="auto">
          <a:xfrm>
            <a:off x="1816941" y="3031262"/>
            <a:ext cx="1121755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>
                <a:latin typeface="Amazon Ember"/>
                <a:ea typeface="Verdana" pitchFamily="34" charset="0"/>
                <a:cs typeface="Helvetica Neue"/>
              </a:rPr>
              <a:t>public IP</a:t>
            </a:r>
          </a:p>
          <a:p>
            <a:pPr algn="ctr"/>
            <a:r>
              <a:rPr lang="en-US" sz="1000" b="1" dirty="0">
                <a:latin typeface="Amazon Ember"/>
                <a:ea typeface="Verdana" pitchFamily="34" charset="0"/>
                <a:cs typeface="Helvetica Neue"/>
              </a:rPr>
              <a:t>34.214.162.237</a:t>
            </a:r>
          </a:p>
        </p:txBody>
      </p:sp>
      <p:sp>
        <p:nvSpPr>
          <p:cNvPr id="42" name="TextBox 37"/>
          <p:cNvSpPr txBox="1">
            <a:spLocks noChangeArrowheads="1"/>
          </p:cNvSpPr>
          <p:nvPr/>
        </p:nvSpPr>
        <p:spPr bwMode="auto">
          <a:xfrm>
            <a:off x="3228410" y="3116587"/>
            <a:ext cx="10547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</a:t>
            </a:r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rivate IP</a:t>
            </a:r>
          </a:p>
          <a:p>
            <a:pPr algn="ctr"/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10.0.0.1</a:t>
            </a:r>
            <a:endParaRPr lang="en-US" sz="1000" b="1" dirty="0" smtClean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969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roup 80"/>
          <p:cNvGrpSpPr/>
          <p:nvPr/>
        </p:nvGrpSpPr>
        <p:grpSpPr>
          <a:xfrm>
            <a:off x="5323232" y="1848372"/>
            <a:ext cx="937425" cy="942698"/>
            <a:chOff x="3892925" y="1794999"/>
            <a:chExt cx="1331258" cy="1483837"/>
          </a:xfrm>
        </p:grpSpPr>
        <p:sp>
          <p:nvSpPr>
            <p:cNvPr id="82" name="Rounded Rectangle 81"/>
            <p:cNvSpPr/>
            <p:nvPr/>
          </p:nvSpPr>
          <p:spPr>
            <a:xfrm>
              <a:off x="3892925" y="1866894"/>
              <a:ext cx="1331258" cy="1411942"/>
            </a:xfrm>
            <a:prstGeom prst="roundRect">
              <a:avLst/>
            </a:prstGeom>
            <a:solidFill>
              <a:srgbClr val="9D50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ounded Rectangle 82"/>
            <p:cNvSpPr/>
            <p:nvPr/>
          </p:nvSpPr>
          <p:spPr>
            <a:xfrm>
              <a:off x="3892925" y="1794999"/>
              <a:ext cx="1331258" cy="1411942"/>
            </a:xfrm>
            <a:prstGeom prst="roundRect">
              <a:avLst/>
            </a:prstGeom>
            <a:solidFill>
              <a:srgbClr val="F585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Rounded Rectangle 5"/>
          <p:cNvSpPr/>
          <p:nvPr/>
        </p:nvSpPr>
        <p:spPr>
          <a:xfrm>
            <a:off x="1150874" y="1051121"/>
            <a:ext cx="5775282" cy="2904579"/>
          </a:xfrm>
          <a:prstGeom prst="roundRect">
            <a:avLst>
              <a:gd name="adj" fmla="val 9818"/>
            </a:avLst>
          </a:prstGeom>
          <a:noFill/>
          <a:ln w="63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9" name="TextBox 37"/>
          <p:cNvSpPr txBox="1">
            <a:spLocks noChangeArrowheads="1"/>
          </p:cNvSpPr>
          <p:nvPr/>
        </p:nvSpPr>
        <p:spPr bwMode="auto">
          <a:xfrm>
            <a:off x="1055856" y="1743759"/>
            <a:ext cx="7138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nternet </a:t>
            </a:r>
            <a:endParaRPr lang="en-US" sz="9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  <a:p>
            <a:pPr algn="ctr"/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g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ateway</a:t>
            </a:r>
            <a:endParaRPr lang="en-US" sz="9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2117" y="824749"/>
            <a:ext cx="88838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 smtClean="0">
                <a:latin typeface="Amazon Ember"/>
              </a:rPr>
              <a:t>10.0.0.0/16</a:t>
            </a:r>
            <a:endParaRPr lang="en-US" sz="1000" b="1" dirty="0">
              <a:latin typeface="Amazon Ember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810022" y="1763735"/>
            <a:ext cx="1968018" cy="1645991"/>
          </a:xfrm>
          <a:prstGeom prst="roundRect">
            <a:avLst>
              <a:gd name="adj" fmla="val 9818"/>
            </a:avLst>
          </a:prstGeom>
          <a:noFill/>
          <a:ln w="63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3125" y="1619825"/>
            <a:ext cx="215900" cy="241300"/>
          </a:xfrm>
          <a:prstGeom prst="rect">
            <a:avLst/>
          </a:prstGeom>
        </p:spPr>
      </p:pic>
      <p:sp>
        <p:nvSpPr>
          <p:cNvPr id="14" name="TextBox 37"/>
          <p:cNvSpPr txBox="1">
            <a:spLocks noChangeArrowheads="1"/>
          </p:cNvSpPr>
          <p:nvPr/>
        </p:nvSpPr>
        <p:spPr bwMode="auto">
          <a:xfrm>
            <a:off x="1821806" y="1353965"/>
            <a:ext cx="15557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ublic </a:t>
            </a:r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ubnet</a:t>
            </a:r>
            <a:endParaRPr lang="en-US" sz="9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  <a:p>
            <a:pPr algn="ctr"/>
            <a:endParaRPr lang="en-US" sz="9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143550" y="1509205"/>
            <a:ext cx="88838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10.0.0.0/24</a:t>
            </a:r>
            <a:endParaRPr lang="en-US" sz="10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164590" y="3250873"/>
            <a:ext cx="18473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0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1680960" y="1344706"/>
            <a:ext cx="2339404" cy="2270760"/>
          </a:xfrm>
          <a:prstGeom prst="roundRect">
            <a:avLst>
              <a:gd name="adj" fmla="val 9818"/>
            </a:avLst>
          </a:prstGeom>
          <a:noFill/>
          <a:ln w="19050">
            <a:solidFill>
              <a:srgbClr val="F7981F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4384932" y="1769405"/>
            <a:ext cx="1968018" cy="1645991"/>
          </a:xfrm>
          <a:prstGeom prst="roundRect">
            <a:avLst>
              <a:gd name="adj" fmla="val 9818"/>
            </a:avLst>
          </a:prstGeom>
          <a:noFill/>
          <a:ln w="63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8035" y="1625495"/>
            <a:ext cx="215900" cy="241300"/>
          </a:xfrm>
          <a:prstGeom prst="rect">
            <a:avLst/>
          </a:prstGeom>
        </p:spPr>
      </p:pic>
      <p:sp>
        <p:nvSpPr>
          <p:cNvPr id="29" name="TextBox 37"/>
          <p:cNvSpPr txBox="1">
            <a:spLocks noChangeArrowheads="1"/>
          </p:cNvSpPr>
          <p:nvPr/>
        </p:nvSpPr>
        <p:spPr bwMode="auto">
          <a:xfrm>
            <a:off x="4396716" y="1359635"/>
            <a:ext cx="155575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rivate </a:t>
            </a:r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ubnet</a:t>
            </a:r>
            <a:endParaRPr lang="en-US" sz="9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31" name="TextBox 37"/>
          <p:cNvSpPr txBox="1">
            <a:spLocks noChangeArrowheads="1"/>
          </p:cNvSpPr>
          <p:nvPr/>
        </p:nvSpPr>
        <p:spPr bwMode="auto">
          <a:xfrm>
            <a:off x="5325119" y="2354897"/>
            <a:ext cx="9071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Fargate</a:t>
            </a:r>
          </a:p>
          <a:p>
            <a:pPr algn="ctr"/>
            <a:r>
              <a:rPr lang="en-US" sz="10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t</a:t>
            </a:r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ask</a:t>
            </a:r>
            <a:endParaRPr lang="en-US" sz="10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065" y="1928425"/>
            <a:ext cx="680625" cy="383810"/>
          </a:xfrm>
          <a:prstGeom prst="rect">
            <a:avLst/>
          </a:prstGeom>
        </p:spPr>
      </p:pic>
      <p:sp>
        <p:nvSpPr>
          <p:cNvPr id="34" name="TextBox 37"/>
          <p:cNvSpPr txBox="1">
            <a:spLocks noChangeArrowheads="1"/>
          </p:cNvSpPr>
          <p:nvPr/>
        </p:nvSpPr>
        <p:spPr bwMode="auto">
          <a:xfrm>
            <a:off x="4326623" y="2971766"/>
            <a:ext cx="10547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</a:t>
            </a:r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rivate </a:t>
            </a:r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IP</a:t>
            </a:r>
          </a:p>
          <a:p>
            <a:pPr algn="ctr"/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10.0.1.1</a:t>
            </a:r>
            <a:endParaRPr lang="en-US" sz="1000" b="1" dirty="0" smtClean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718460" y="1514875"/>
            <a:ext cx="88838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10.0.1.0/24</a:t>
            </a:r>
            <a:endParaRPr lang="en-US" sz="10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36" name="TextBox 37"/>
          <p:cNvSpPr txBox="1">
            <a:spLocks noChangeArrowheads="1"/>
          </p:cNvSpPr>
          <p:nvPr/>
        </p:nvSpPr>
        <p:spPr bwMode="auto">
          <a:xfrm>
            <a:off x="4456537" y="2510296"/>
            <a:ext cx="750656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Elastic Network Interface</a:t>
            </a:r>
            <a:endParaRPr lang="en-US" sz="105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739500" y="3256543"/>
            <a:ext cx="18473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0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4255870" y="1350376"/>
            <a:ext cx="2339404" cy="2270760"/>
          </a:xfrm>
          <a:prstGeom prst="roundRect">
            <a:avLst>
              <a:gd name="adj" fmla="val 9818"/>
            </a:avLst>
          </a:prstGeom>
          <a:noFill/>
          <a:ln w="19050">
            <a:solidFill>
              <a:srgbClr val="F7981F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2581564" y="2040338"/>
            <a:ext cx="538195" cy="555557"/>
          </a:xfrm>
          <a:prstGeom prst="rect">
            <a:avLst/>
          </a:prstGeom>
        </p:spPr>
      </p:pic>
      <p:sp>
        <p:nvSpPr>
          <p:cNvPr id="40" name="TextBox 37"/>
          <p:cNvSpPr txBox="1">
            <a:spLocks noChangeArrowheads="1"/>
          </p:cNvSpPr>
          <p:nvPr/>
        </p:nvSpPr>
        <p:spPr bwMode="auto">
          <a:xfrm>
            <a:off x="2106210" y="2586682"/>
            <a:ext cx="155575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900" b="1" dirty="0" smtClean="0">
                <a:latin typeface="Amazon Ember"/>
                <a:ea typeface="Verdana" pitchFamily="34" charset="0"/>
                <a:cs typeface="Helvetica Neue"/>
              </a:rPr>
              <a:t>NAT </a:t>
            </a:r>
            <a:r>
              <a:rPr lang="en-US" sz="900" b="1" dirty="0" smtClean="0">
                <a:latin typeface="Amazon Ember"/>
                <a:ea typeface="Verdana" pitchFamily="34" charset="0"/>
                <a:cs typeface="Helvetica Neue"/>
              </a:rPr>
              <a:t>Gateway</a:t>
            </a:r>
          </a:p>
        </p:txBody>
      </p:sp>
      <p:cxnSp>
        <p:nvCxnSpPr>
          <p:cNvPr id="41" name="Straight Connector 40"/>
          <p:cNvCxnSpPr>
            <a:stCxn id="39" idx="1"/>
          </p:cNvCxnSpPr>
          <p:nvPr/>
        </p:nvCxnSpPr>
        <p:spPr>
          <a:xfrm>
            <a:off x="3119759" y="2318117"/>
            <a:ext cx="1475089" cy="3210"/>
          </a:xfrm>
          <a:prstGeom prst="line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3" name="Picture 4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8" y="2147711"/>
            <a:ext cx="481598" cy="333165"/>
          </a:xfrm>
          <a:prstGeom prst="rect">
            <a:avLst/>
          </a:prstGeom>
        </p:spPr>
      </p:pic>
      <p:cxnSp>
        <p:nvCxnSpPr>
          <p:cNvPr id="49" name="Straight Connector 48"/>
          <p:cNvCxnSpPr/>
          <p:nvPr/>
        </p:nvCxnSpPr>
        <p:spPr>
          <a:xfrm flipV="1">
            <a:off x="5056928" y="2321161"/>
            <a:ext cx="268191" cy="166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39" idx="3"/>
          </p:cNvCxnSpPr>
          <p:nvPr/>
        </p:nvCxnSpPr>
        <p:spPr>
          <a:xfrm>
            <a:off x="1365872" y="2315601"/>
            <a:ext cx="1215692" cy="2516"/>
          </a:xfrm>
          <a:prstGeom prst="line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3" idx="3"/>
          </p:cNvCxnSpPr>
          <p:nvPr/>
        </p:nvCxnSpPr>
        <p:spPr>
          <a:xfrm>
            <a:off x="532926" y="2314294"/>
            <a:ext cx="360177" cy="1307"/>
          </a:xfrm>
          <a:prstGeom prst="line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37"/>
          <p:cNvSpPr txBox="1">
            <a:spLocks noChangeArrowheads="1"/>
          </p:cNvSpPr>
          <p:nvPr/>
        </p:nvSpPr>
        <p:spPr bwMode="auto">
          <a:xfrm>
            <a:off x="-79414" y="1896561"/>
            <a:ext cx="7138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nternet </a:t>
            </a:r>
            <a:endParaRPr lang="en-US" sz="9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  <a:p>
            <a:pPr algn="ctr"/>
            <a:endParaRPr lang="en-US" sz="9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80" name="TextBox 37"/>
          <p:cNvSpPr txBox="1">
            <a:spLocks noChangeArrowheads="1"/>
          </p:cNvSpPr>
          <p:nvPr/>
        </p:nvSpPr>
        <p:spPr bwMode="auto">
          <a:xfrm>
            <a:off x="3028301" y="1945813"/>
            <a:ext cx="7574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o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utbound</a:t>
            </a:r>
            <a:endParaRPr lang="en-US" sz="900" b="1" dirty="0" smtClean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  <a:p>
            <a:pPr algn="ctr"/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traffic</a:t>
            </a:r>
            <a:endParaRPr lang="en-US" sz="105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84" name="Picture 8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9105" y="2072529"/>
            <a:ext cx="461321" cy="479411"/>
          </a:xfrm>
          <a:prstGeom prst="rect">
            <a:avLst/>
          </a:prstGeom>
        </p:spPr>
      </p:pic>
      <p:pic>
        <p:nvPicPr>
          <p:cNvPr id="85" name="Picture 8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142" y="2059661"/>
            <a:ext cx="469559" cy="492279"/>
          </a:xfrm>
          <a:prstGeom prst="rect">
            <a:avLst/>
          </a:prstGeom>
        </p:spPr>
      </p:pic>
      <p:pic>
        <p:nvPicPr>
          <p:cNvPr id="86" name="Picture 8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674" y="820677"/>
            <a:ext cx="599170" cy="391125"/>
          </a:xfrm>
          <a:prstGeom prst="rect">
            <a:avLst/>
          </a:prstGeom>
        </p:spPr>
      </p:pic>
      <p:sp>
        <p:nvSpPr>
          <p:cNvPr id="42" name="TextBox 37"/>
          <p:cNvSpPr txBox="1">
            <a:spLocks noChangeArrowheads="1"/>
          </p:cNvSpPr>
          <p:nvPr/>
        </p:nvSpPr>
        <p:spPr bwMode="auto">
          <a:xfrm>
            <a:off x="2250047" y="2798406"/>
            <a:ext cx="1149694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>
                <a:latin typeface="Amazon Ember"/>
                <a:ea typeface="Verdana" pitchFamily="34" charset="0"/>
                <a:cs typeface="Helvetica Neue"/>
              </a:rPr>
              <a:t>public IP</a:t>
            </a:r>
          </a:p>
          <a:p>
            <a:pPr algn="ctr"/>
            <a:r>
              <a:rPr lang="en-US" sz="1000" b="1" dirty="0">
                <a:latin typeface="Amazon Ember"/>
                <a:ea typeface="Verdana" pitchFamily="34" charset="0"/>
                <a:cs typeface="Helvetica Neue"/>
              </a:rPr>
              <a:t>34.214.162.237</a:t>
            </a:r>
          </a:p>
        </p:txBody>
      </p:sp>
    </p:spTree>
    <p:extLst>
      <p:ext uri="{BB962C8B-B14F-4D97-AF65-F5344CB8AC3E}">
        <p14:creationId xmlns:p14="http://schemas.microsoft.com/office/powerpoint/2010/main" val="996106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up 58"/>
          <p:cNvGrpSpPr/>
          <p:nvPr/>
        </p:nvGrpSpPr>
        <p:grpSpPr>
          <a:xfrm>
            <a:off x="5420991" y="2352483"/>
            <a:ext cx="937425" cy="942698"/>
            <a:chOff x="3892925" y="1794999"/>
            <a:chExt cx="1331258" cy="1483837"/>
          </a:xfrm>
        </p:grpSpPr>
        <p:sp>
          <p:nvSpPr>
            <p:cNvPr id="60" name="Rounded Rectangle 59"/>
            <p:cNvSpPr/>
            <p:nvPr/>
          </p:nvSpPr>
          <p:spPr>
            <a:xfrm>
              <a:off x="3892925" y="1866894"/>
              <a:ext cx="1331258" cy="1411942"/>
            </a:xfrm>
            <a:prstGeom prst="roundRect">
              <a:avLst/>
            </a:prstGeom>
            <a:solidFill>
              <a:srgbClr val="9D50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3892925" y="1794999"/>
              <a:ext cx="1331258" cy="1411942"/>
            </a:xfrm>
            <a:prstGeom prst="roundRect">
              <a:avLst/>
            </a:prstGeom>
            <a:solidFill>
              <a:srgbClr val="F585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Rounded Rectangle 5"/>
          <p:cNvSpPr/>
          <p:nvPr/>
        </p:nvSpPr>
        <p:spPr>
          <a:xfrm>
            <a:off x="1312238" y="1051121"/>
            <a:ext cx="5775282" cy="3998250"/>
          </a:xfrm>
          <a:prstGeom prst="roundRect">
            <a:avLst>
              <a:gd name="adj" fmla="val 9818"/>
            </a:avLst>
          </a:prstGeom>
          <a:noFill/>
          <a:ln w="63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9" name="TextBox 37"/>
          <p:cNvSpPr txBox="1">
            <a:spLocks noChangeArrowheads="1"/>
          </p:cNvSpPr>
          <p:nvPr/>
        </p:nvSpPr>
        <p:spPr bwMode="auto">
          <a:xfrm>
            <a:off x="1223910" y="2272202"/>
            <a:ext cx="7138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nternet </a:t>
            </a:r>
            <a:endParaRPr lang="en-US" sz="9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  <a:p>
            <a:pPr algn="ctr"/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g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ateway</a:t>
            </a:r>
            <a:endParaRPr lang="en-US" sz="9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73481" y="824749"/>
            <a:ext cx="88838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 smtClean="0">
                <a:latin typeface="Amazon Ember"/>
              </a:rPr>
              <a:t>10.0.0.0/16</a:t>
            </a:r>
            <a:endParaRPr lang="en-US" sz="1000" b="1" dirty="0">
              <a:latin typeface="Amazon Ember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971386" y="1763735"/>
            <a:ext cx="1968018" cy="2687241"/>
          </a:xfrm>
          <a:prstGeom prst="roundRect">
            <a:avLst>
              <a:gd name="adj" fmla="val 9818"/>
            </a:avLst>
          </a:prstGeom>
          <a:noFill/>
          <a:ln w="63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4489" y="1619825"/>
            <a:ext cx="215900" cy="241300"/>
          </a:xfrm>
          <a:prstGeom prst="rect">
            <a:avLst/>
          </a:prstGeom>
        </p:spPr>
      </p:pic>
      <p:sp>
        <p:nvSpPr>
          <p:cNvPr id="14" name="TextBox 37"/>
          <p:cNvSpPr txBox="1">
            <a:spLocks noChangeArrowheads="1"/>
          </p:cNvSpPr>
          <p:nvPr/>
        </p:nvSpPr>
        <p:spPr bwMode="auto">
          <a:xfrm>
            <a:off x="1983170" y="1353965"/>
            <a:ext cx="15557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ublic </a:t>
            </a:r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ubnet</a:t>
            </a:r>
            <a:endParaRPr lang="en-US" sz="9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  <a:p>
            <a:pPr algn="ctr"/>
            <a:endParaRPr lang="en-US" sz="9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04914" y="1509205"/>
            <a:ext cx="88838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10.0.0.0/24</a:t>
            </a:r>
            <a:endParaRPr lang="en-US" sz="10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325954" y="3250873"/>
            <a:ext cx="18473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0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1842324" y="1344706"/>
            <a:ext cx="2339404" cy="3455894"/>
          </a:xfrm>
          <a:prstGeom prst="roundRect">
            <a:avLst>
              <a:gd name="adj" fmla="val 9818"/>
            </a:avLst>
          </a:prstGeom>
          <a:noFill/>
          <a:ln w="19050">
            <a:solidFill>
              <a:srgbClr val="F7981F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4546296" y="1769406"/>
            <a:ext cx="1968018" cy="2681570"/>
          </a:xfrm>
          <a:prstGeom prst="roundRect">
            <a:avLst>
              <a:gd name="adj" fmla="val 9818"/>
            </a:avLst>
          </a:prstGeom>
          <a:noFill/>
          <a:ln w="63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9399" y="1625495"/>
            <a:ext cx="215900" cy="241300"/>
          </a:xfrm>
          <a:prstGeom prst="rect">
            <a:avLst/>
          </a:prstGeom>
        </p:spPr>
      </p:pic>
      <p:sp>
        <p:nvSpPr>
          <p:cNvPr id="29" name="TextBox 37"/>
          <p:cNvSpPr txBox="1">
            <a:spLocks noChangeArrowheads="1"/>
          </p:cNvSpPr>
          <p:nvPr/>
        </p:nvSpPr>
        <p:spPr bwMode="auto">
          <a:xfrm>
            <a:off x="4558080" y="1359635"/>
            <a:ext cx="155575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rivate </a:t>
            </a:r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ubnet</a:t>
            </a:r>
            <a:endParaRPr lang="en-US" sz="9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31" name="TextBox 37"/>
          <p:cNvSpPr txBox="1">
            <a:spLocks noChangeArrowheads="1"/>
          </p:cNvSpPr>
          <p:nvPr/>
        </p:nvSpPr>
        <p:spPr bwMode="auto">
          <a:xfrm>
            <a:off x="5436149" y="2866494"/>
            <a:ext cx="9071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Fargate</a:t>
            </a:r>
          </a:p>
          <a:p>
            <a:pPr algn="ctr"/>
            <a:r>
              <a:rPr lang="en-US" sz="10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t</a:t>
            </a:r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ask</a:t>
            </a:r>
            <a:endParaRPr lang="en-US" sz="10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095" y="2440022"/>
            <a:ext cx="680625" cy="383810"/>
          </a:xfrm>
          <a:prstGeom prst="rect">
            <a:avLst/>
          </a:prstGeom>
        </p:spPr>
      </p:pic>
      <p:sp>
        <p:nvSpPr>
          <p:cNvPr id="34" name="TextBox 37"/>
          <p:cNvSpPr txBox="1">
            <a:spLocks noChangeArrowheads="1"/>
          </p:cNvSpPr>
          <p:nvPr/>
        </p:nvSpPr>
        <p:spPr bwMode="auto">
          <a:xfrm>
            <a:off x="4431131" y="3529725"/>
            <a:ext cx="10547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</a:t>
            </a:r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rivate </a:t>
            </a:r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IP</a:t>
            </a:r>
          </a:p>
          <a:p>
            <a:pPr algn="ctr"/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10.0.1.1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879824" y="1514875"/>
            <a:ext cx="88838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10.0.1.0/24</a:t>
            </a:r>
            <a:endParaRPr lang="en-US" sz="10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900864" y="3256543"/>
            <a:ext cx="18473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0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4417234" y="1350376"/>
            <a:ext cx="2339404" cy="3450224"/>
          </a:xfrm>
          <a:prstGeom prst="roundRect">
            <a:avLst>
              <a:gd name="adj" fmla="val 9818"/>
            </a:avLst>
          </a:prstGeom>
          <a:noFill/>
          <a:ln w="19050">
            <a:solidFill>
              <a:srgbClr val="F7981F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2711034" y="1897430"/>
            <a:ext cx="538195" cy="555557"/>
          </a:xfrm>
          <a:prstGeom prst="rect">
            <a:avLst/>
          </a:prstGeom>
        </p:spPr>
      </p:pic>
      <p:sp>
        <p:nvSpPr>
          <p:cNvPr id="40" name="TextBox 37"/>
          <p:cNvSpPr txBox="1">
            <a:spLocks noChangeArrowheads="1"/>
          </p:cNvSpPr>
          <p:nvPr/>
        </p:nvSpPr>
        <p:spPr bwMode="auto">
          <a:xfrm>
            <a:off x="2208816" y="2452285"/>
            <a:ext cx="15557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900" b="1" dirty="0" smtClean="0">
                <a:latin typeface="Amazon Ember"/>
                <a:ea typeface="Verdana" pitchFamily="34" charset="0"/>
                <a:cs typeface="Helvetica Neue"/>
              </a:rPr>
              <a:t>NAT Gateway</a:t>
            </a:r>
          </a:p>
          <a:p>
            <a:pPr algn="ctr"/>
            <a:r>
              <a:rPr lang="en-US" sz="900" b="1" dirty="0">
                <a:latin typeface="Amazon Ember"/>
                <a:ea typeface="Verdana" pitchFamily="34" charset="0"/>
                <a:cs typeface="Helvetica Neue"/>
              </a:rPr>
              <a:t>p</a:t>
            </a:r>
            <a:r>
              <a:rPr lang="en-US" sz="900" b="1" dirty="0" smtClean="0">
                <a:latin typeface="Amazon Ember"/>
                <a:ea typeface="Verdana" pitchFamily="34" charset="0"/>
                <a:cs typeface="Helvetica Neue"/>
              </a:rPr>
              <a:t>ublic </a:t>
            </a:r>
            <a:r>
              <a:rPr lang="en-US" sz="900" b="1" dirty="0" smtClean="0">
                <a:latin typeface="Amazon Ember"/>
                <a:ea typeface="Verdana" pitchFamily="34" charset="0"/>
                <a:cs typeface="Helvetica Neue"/>
              </a:rPr>
              <a:t>IP</a:t>
            </a:r>
          </a:p>
          <a:p>
            <a:pPr algn="ctr"/>
            <a:r>
              <a:rPr lang="en-US" sz="1000" b="1" dirty="0">
                <a:latin typeface="Amazon Ember"/>
                <a:ea typeface="Verdana" pitchFamily="34" charset="0"/>
                <a:cs typeface="Helvetica Neue"/>
              </a:rPr>
              <a:t>34.214.162.237</a:t>
            </a:r>
            <a:endParaRPr lang="en-US" sz="1000" b="1" dirty="0" smtClean="0">
              <a:latin typeface="Amazon Ember"/>
              <a:ea typeface="Verdana" pitchFamily="34" charset="0"/>
              <a:cs typeface="Helvetica Neue"/>
            </a:endParaRPr>
          </a:p>
        </p:txBody>
      </p:sp>
      <p:cxnSp>
        <p:nvCxnSpPr>
          <p:cNvPr id="41" name="Straight Connector 40"/>
          <p:cNvCxnSpPr>
            <a:stCxn id="39" idx="1"/>
          </p:cNvCxnSpPr>
          <p:nvPr/>
        </p:nvCxnSpPr>
        <p:spPr>
          <a:xfrm>
            <a:off x="3249229" y="2175209"/>
            <a:ext cx="1401680" cy="524537"/>
          </a:xfrm>
          <a:prstGeom prst="line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3" name="Picture 4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955" y="2691533"/>
            <a:ext cx="481598" cy="333165"/>
          </a:xfrm>
          <a:prstGeom prst="rect">
            <a:avLst/>
          </a:prstGeom>
        </p:spPr>
      </p:pic>
      <p:cxnSp>
        <p:nvCxnSpPr>
          <p:cNvPr id="49" name="Straight Connector 48"/>
          <p:cNvCxnSpPr/>
          <p:nvPr/>
        </p:nvCxnSpPr>
        <p:spPr>
          <a:xfrm flipV="1">
            <a:off x="5167958" y="2832758"/>
            <a:ext cx="268191" cy="166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3" idx="3"/>
          </p:cNvCxnSpPr>
          <p:nvPr/>
        </p:nvCxnSpPr>
        <p:spPr>
          <a:xfrm>
            <a:off x="644553" y="2858116"/>
            <a:ext cx="360177" cy="1307"/>
          </a:xfrm>
          <a:prstGeom prst="line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39" idx="3"/>
          </p:cNvCxnSpPr>
          <p:nvPr/>
        </p:nvCxnSpPr>
        <p:spPr>
          <a:xfrm flipV="1">
            <a:off x="1535607" y="2175209"/>
            <a:ext cx="1175427" cy="559727"/>
          </a:xfrm>
          <a:prstGeom prst="line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4" name="Picture 4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954" y="3130551"/>
            <a:ext cx="612955" cy="636994"/>
          </a:xfrm>
          <a:prstGeom prst="rect">
            <a:avLst/>
          </a:prstGeom>
        </p:spPr>
      </p:pic>
      <p:sp>
        <p:nvSpPr>
          <p:cNvPr id="45" name="TextBox 37"/>
          <p:cNvSpPr txBox="1">
            <a:spLocks noChangeArrowheads="1"/>
          </p:cNvSpPr>
          <p:nvPr/>
        </p:nvSpPr>
        <p:spPr bwMode="auto">
          <a:xfrm>
            <a:off x="2144488" y="3796707"/>
            <a:ext cx="16200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 smtClean="0">
                <a:latin typeface="Amazon Ember"/>
                <a:ea typeface="Verdana" pitchFamily="34" charset="0"/>
                <a:cs typeface="Helvetica Neue"/>
              </a:rPr>
              <a:t>Application Load Balancer</a:t>
            </a:r>
          </a:p>
          <a:p>
            <a:pPr algn="ctr"/>
            <a:r>
              <a:rPr lang="en-US" sz="900" b="1" dirty="0">
                <a:latin typeface="Amazon Ember"/>
                <a:ea typeface="Verdana" pitchFamily="34" charset="0"/>
                <a:cs typeface="Helvetica Neue"/>
              </a:rPr>
              <a:t>p</a:t>
            </a:r>
            <a:r>
              <a:rPr lang="en-US" sz="900" b="1" dirty="0" smtClean="0">
                <a:latin typeface="Amazon Ember"/>
                <a:ea typeface="Verdana" pitchFamily="34" charset="0"/>
                <a:cs typeface="Helvetica Neue"/>
              </a:rPr>
              <a:t>ublic </a:t>
            </a:r>
            <a:r>
              <a:rPr lang="en-US" sz="900" b="1" dirty="0" smtClean="0">
                <a:latin typeface="Amazon Ember"/>
                <a:ea typeface="Verdana" pitchFamily="34" charset="0"/>
                <a:cs typeface="Helvetica Neue"/>
              </a:rPr>
              <a:t>IP</a:t>
            </a:r>
          </a:p>
          <a:p>
            <a:pPr algn="ctr"/>
            <a:r>
              <a:rPr lang="en-US" sz="1000" b="1" dirty="0">
                <a:latin typeface="Amazon Ember"/>
                <a:ea typeface="Verdana" pitchFamily="34" charset="0"/>
                <a:cs typeface="Helvetica Neue"/>
              </a:rPr>
              <a:t>34.214.162.237</a:t>
            </a:r>
            <a:endParaRPr lang="en-US" sz="1000" b="1" dirty="0" smtClean="0">
              <a:latin typeface="Amazon Ember"/>
              <a:ea typeface="Verdana" pitchFamily="34" charset="0"/>
              <a:cs typeface="Helvetica Neue"/>
            </a:endParaRPr>
          </a:p>
        </p:txBody>
      </p:sp>
      <p:cxnSp>
        <p:nvCxnSpPr>
          <p:cNvPr id="46" name="Straight Connector 45"/>
          <p:cNvCxnSpPr>
            <a:stCxn id="44" idx="1"/>
          </p:cNvCxnSpPr>
          <p:nvPr/>
        </p:nvCxnSpPr>
        <p:spPr>
          <a:xfrm flipH="1" flipV="1">
            <a:off x="1542298" y="2917464"/>
            <a:ext cx="1108656" cy="531584"/>
          </a:xfrm>
          <a:prstGeom prst="line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endCxn id="44" idx="3"/>
          </p:cNvCxnSpPr>
          <p:nvPr/>
        </p:nvCxnSpPr>
        <p:spPr>
          <a:xfrm flipH="1">
            <a:off x="3263909" y="2939279"/>
            <a:ext cx="1394631" cy="509769"/>
          </a:xfrm>
          <a:prstGeom prst="line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37"/>
          <p:cNvSpPr txBox="1">
            <a:spLocks noChangeArrowheads="1"/>
          </p:cNvSpPr>
          <p:nvPr/>
        </p:nvSpPr>
        <p:spPr bwMode="auto">
          <a:xfrm>
            <a:off x="3246081" y="3424883"/>
            <a:ext cx="6490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nbound 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traffic</a:t>
            </a:r>
            <a:endParaRPr lang="en-US" sz="105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56" name="TextBox 37"/>
          <p:cNvSpPr txBox="1">
            <a:spLocks noChangeArrowheads="1"/>
          </p:cNvSpPr>
          <p:nvPr/>
        </p:nvSpPr>
        <p:spPr bwMode="auto">
          <a:xfrm>
            <a:off x="3181929" y="1846365"/>
            <a:ext cx="7574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o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utbound</a:t>
            </a:r>
            <a:endParaRPr lang="en-US" sz="900" b="1" dirty="0" smtClean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  <a:p>
            <a:pPr algn="ctr"/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traffic</a:t>
            </a:r>
            <a:endParaRPr lang="en-US" sz="105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58" name="TextBox 37"/>
          <p:cNvSpPr txBox="1">
            <a:spLocks noChangeArrowheads="1"/>
          </p:cNvSpPr>
          <p:nvPr/>
        </p:nvSpPr>
        <p:spPr bwMode="auto">
          <a:xfrm>
            <a:off x="33793" y="2463425"/>
            <a:ext cx="7138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nternet </a:t>
            </a:r>
            <a:endParaRPr lang="en-US" sz="9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  <a:p>
            <a:pPr algn="ctr"/>
            <a:endParaRPr lang="en-US" sz="9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756" y="2588235"/>
            <a:ext cx="461321" cy="479411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209" y="2599289"/>
            <a:ext cx="469559" cy="492279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1038" y="818467"/>
            <a:ext cx="599170" cy="391125"/>
          </a:xfrm>
          <a:prstGeom prst="rect">
            <a:avLst/>
          </a:prstGeom>
        </p:spPr>
      </p:pic>
      <p:sp>
        <p:nvSpPr>
          <p:cNvPr id="51" name="TextBox 37"/>
          <p:cNvSpPr txBox="1">
            <a:spLocks noChangeArrowheads="1"/>
          </p:cNvSpPr>
          <p:nvPr/>
        </p:nvSpPr>
        <p:spPr bwMode="auto">
          <a:xfrm>
            <a:off x="4573360" y="3044859"/>
            <a:ext cx="750656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Elastic Network Interface</a:t>
            </a:r>
            <a:endParaRPr lang="en-US" sz="105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720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/>
          <p:cNvGrpSpPr/>
          <p:nvPr/>
        </p:nvGrpSpPr>
        <p:grpSpPr>
          <a:xfrm>
            <a:off x="6850223" y="2422907"/>
            <a:ext cx="937425" cy="942698"/>
            <a:chOff x="3892925" y="1794999"/>
            <a:chExt cx="1331258" cy="1483837"/>
          </a:xfrm>
        </p:grpSpPr>
        <p:sp>
          <p:nvSpPr>
            <p:cNvPr id="102" name="Rounded Rectangle 101"/>
            <p:cNvSpPr/>
            <p:nvPr/>
          </p:nvSpPr>
          <p:spPr>
            <a:xfrm>
              <a:off x="3892925" y="1866894"/>
              <a:ext cx="1331258" cy="1411942"/>
            </a:xfrm>
            <a:prstGeom prst="roundRect">
              <a:avLst/>
            </a:prstGeom>
            <a:solidFill>
              <a:srgbClr val="9D50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ounded Rectangle 102"/>
            <p:cNvSpPr/>
            <p:nvPr/>
          </p:nvSpPr>
          <p:spPr>
            <a:xfrm>
              <a:off x="3892925" y="1794999"/>
              <a:ext cx="1331258" cy="1411942"/>
            </a:xfrm>
            <a:prstGeom prst="roundRect">
              <a:avLst/>
            </a:prstGeom>
            <a:solidFill>
              <a:srgbClr val="F585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2913800" y="3029415"/>
            <a:ext cx="937425" cy="942698"/>
            <a:chOff x="3892925" y="1794999"/>
            <a:chExt cx="1331258" cy="1483837"/>
          </a:xfrm>
        </p:grpSpPr>
        <p:sp>
          <p:nvSpPr>
            <p:cNvPr id="99" name="Rounded Rectangle 98"/>
            <p:cNvSpPr/>
            <p:nvPr/>
          </p:nvSpPr>
          <p:spPr>
            <a:xfrm>
              <a:off x="3892925" y="1866894"/>
              <a:ext cx="1331258" cy="1411942"/>
            </a:xfrm>
            <a:prstGeom prst="roundRect">
              <a:avLst/>
            </a:prstGeom>
            <a:solidFill>
              <a:srgbClr val="9D50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ounded Rectangle 99"/>
            <p:cNvSpPr/>
            <p:nvPr/>
          </p:nvSpPr>
          <p:spPr>
            <a:xfrm>
              <a:off x="3892925" y="1794999"/>
              <a:ext cx="1331258" cy="1411942"/>
            </a:xfrm>
            <a:prstGeom prst="roundRect">
              <a:avLst/>
            </a:prstGeom>
            <a:solidFill>
              <a:srgbClr val="F585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Rounded Rectangle 5"/>
          <p:cNvSpPr/>
          <p:nvPr/>
        </p:nvSpPr>
        <p:spPr>
          <a:xfrm>
            <a:off x="1312238" y="1051121"/>
            <a:ext cx="6963858" cy="3998250"/>
          </a:xfrm>
          <a:prstGeom prst="roundRect">
            <a:avLst>
              <a:gd name="adj" fmla="val 9818"/>
            </a:avLst>
          </a:prstGeom>
          <a:noFill/>
          <a:ln w="63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9" name="TextBox 37"/>
          <p:cNvSpPr txBox="1">
            <a:spLocks noChangeArrowheads="1"/>
          </p:cNvSpPr>
          <p:nvPr/>
        </p:nvSpPr>
        <p:spPr bwMode="auto">
          <a:xfrm>
            <a:off x="1211074" y="2434652"/>
            <a:ext cx="7138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nternet </a:t>
            </a:r>
            <a:endParaRPr lang="en-US" sz="9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  <a:p>
            <a:pPr algn="ctr"/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g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ateway</a:t>
            </a:r>
            <a:endParaRPr lang="en-US" sz="9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73481" y="824749"/>
            <a:ext cx="88838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 smtClean="0">
                <a:latin typeface="Amazon Ember"/>
              </a:rPr>
              <a:t>10.0.0.0/16</a:t>
            </a:r>
            <a:endParaRPr lang="en-US" sz="1000" b="1" dirty="0">
              <a:latin typeface="Amazon Ember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971386" y="1763735"/>
            <a:ext cx="1968018" cy="2938648"/>
          </a:xfrm>
          <a:prstGeom prst="roundRect">
            <a:avLst>
              <a:gd name="adj" fmla="val 9818"/>
            </a:avLst>
          </a:prstGeom>
          <a:noFill/>
          <a:ln w="63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4489" y="1619825"/>
            <a:ext cx="215900" cy="241300"/>
          </a:xfrm>
          <a:prstGeom prst="rect">
            <a:avLst/>
          </a:prstGeom>
        </p:spPr>
      </p:pic>
      <p:sp>
        <p:nvSpPr>
          <p:cNvPr id="14" name="TextBox 37"/>
          <p:cNvSpPr txBox="1">
            <a:spLocks noChangeArrowheads="1"/>
          </p:cNvSpPr>
          <p:nvPr/>
        </p:nvSpPr>
        <p:spPr bwMode="auto">
          <a:xfrm>
            <a:off x="1983170" y="1353965"/>
            <a:ext cx="15557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ublic </a:t>
            </a:r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ubnet</a:t>
            </a:r>
            <a:endParaRPr lang="en-US" sz="9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  <a:p>
            <a:pPr algn="ctr"/>
            <a:endParaRPr lang="en-US" sz="9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04914" y="1509205"/>
            <a:ext cx="88838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10.0.0.0/24</a:t>
            </a:r>
            <a:endParaRPr lang="en-US" sz="10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325954" y="3250873"/>
            <a:ext cx="18473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0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1842324" y="1344705"/>
            <a:ext cx="2236468" cy="3529511"/>
          </a:xfrm>
          <a:prstGeom prst="roundRect">
            <a:avLst>
              <a:gd name="adj" fmla="val 9818"/>
            </a:avLst>
          </a:prstGeom>
          <a:noFill/>
          <a:ln w="19050">
            <a:solidFill>
              <a:srgbClr val="F7981F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4862877" y="1763735"/>
            <a:ext cx="3098357" cy="2932977"/>
          </a:xfrm>
          <a:prstGeom prst="roundRect">
            <a:avLst>
              <a:gd name="adj" fmla="val 9818"/>
            </a:avLst>
          </a:prstGeom>
          <a:noFill/>
          <a:ln w="63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5981" y="1619825"/>
            <a:ext cx="215900" cy="241300"/>
          </a:xfrm>
          <a:prstGeom prst="rect">
            <a:avLst/>
          </a:prstGeom>
        </p:spPr>
      </p:pic>
      <p:sp>
        <p:nvSpPr>
          <p:cNvPr id="29" name="TextBox 37"/>
          <p:cNvSpPr txBox="1">
            <a:spLocks noChangeArrowheads="1"/>
          </p:cNvSpPr>
          <p:nvPr/>
        </p:nvSpPr>
        <p:spPr bwMode="auto">
          <a:xfrm>
            <a:off x="4874662" y="1353965"/>
            <a:ext cx="155575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rivate </a:t>
            </a:r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ubnet</a:t>
            </a:r>
            <a:endParaRPr lang="en-US" sz="9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196406" y="1509205"/>
            <a:ext cx="88838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10.0.1.0/24</a:t>
            </a:r>
            <a:endParaRPr lang="en-US" sz="10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4734731" y="1350376"/>
            <a:ext cx="3370883" cy="3523840"/>
          </a:xfrm>
          <a:prstGeom prst="roundRect">
            <a:avLst>
              <a:gd name="adj" fmla="val 9818"/>
            </a:avLst>
          </a:prstGeom>
          <a:noFill/>
          <a:ln w="19050">
            <a:solidFill>
              <a:srgbClr val="F7981F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50" y="2863839"/>
            <a:ext cx="481598" cy="333165"/>
          </a:xfrm>
          <a:prstGeom prst="rect">
            <a:avLst/>
          </a:prstGeom>
        </p:spPr>
      </p:pic>
      <p:cxnSp>
        <p:nvCxnSpPr>
          <p:cNvPr id="53" name="Straight Connector 52"/>
          <p:cNvCxnSpPr>
            <a:stCxn id="43" idx="3"/>
          </p:cNvCxnSpPr>
          <p:nvPr/>
        </p:nvCxnSpPr>
        <p:spPr>
          <a:xfrm>
            <a:off x="710948" y="3030422"/>
            <a:ext cx="360177" cy="1307"/>
          </a:xfrm>
          <a:prstGeom prst="line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37"/>
          <p:cNvSpPr txBox="1">
            <a:spLocks noChangeArrowheads="1"/>
          </p:cNvSpPr>
          <p:nvPr/>
        </p:nvSpPr>
        <p:spPr bwMode="auto">
          <a:xfrm>
            <a:off x="2921578" y="3530830"/>
            <a:ext cx="9071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dirty="0" err="1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F</a:t>
            </a:r>
            <a:r>
              <a:rPr lang="en-US" sz="1000" b="1" dirty="0" err="1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argate</a:t>
            </a:r>
            <a:endParaRPr lang="en-US" sz="10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  <a:p>
            <a:pPr algn="ctr"/>
            <a:r>
              <a:rPr lang="en-US" sz="10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t</a:t>
            </a:r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ask</a:t>
            </a:r>
            <a:endParaRPr lang="en-US" sz="10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524" y="3104358"/>
            <a:ext cx="680625" cy="383810"/>
          </a:xfrm>
          <a:prstGeom prst="rect">
            <a:avLst/>
          </a:prstGeom>
        </p:spPr>
      </p:pic>
      <p:sp>
        <p:nvSpPr>
          <p:cNvPr id="54" name="TextBox 37"/>
          <p:cNvSpPr txBox="1">
            <a:spLocks noChangeArrowheads="1"/>
          </p:cNvSpPr>
          <p:nvPr/>
        </p:nvSpPr>
        <p:spPr bwMode="auto">
          <a:xfrm>
            <a:off x="1935841" y="4016308"/>
            <a:ext cx="105476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</a:t>
            </a:r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ublic </a:t>
            </a:r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IP</a:t>
            </a:r>
          </a:p>
          <a:p>
            <a:pPr algn="ctr"/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54.191.135.66 </a:t>
            </a:r>
          </a:p>
          <a:p>
            <a:pPr algn="ctr"/>
            <a:r>
              <a:rPr lang="en-US" sz="10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</a:t>
            </a:r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rivate </a:t>
            </a:r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IP</a:t>
            </a:r>
          </a:p>
          <a:p>
            <a:pPr algn="ctr"/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10.0.0.1</a:t>
            </a:r>
          </a:p>
        </p:txBody>
      </p:sp>
      <p:cxnSp>
        <p:nvCxnSpPr>
          <p:cNvPr id="58" name="Straight Connector 57"/>
          <p:cNvCxnSpPr/>
          <p:nvPr/>
        </p:nvCxnSpPr>
        <p:spPr>
          <a:xfrm flipV="1">
            <a:off x="2653387" y="3497094"/>
            <a:ext cx="268191" cy="166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Picture 5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355" y="3212333"/>
            <a:ext cx="612955" cy="636994"/>
          </a:xfrm>
          <a:prstGeom prst="rect">
            <a:avLst/>
          </a:prstGeom>
        </p:spPr>
      </p:pic>
      <p:sp>
        <p:nvSpPr>
          <p:cNvPr id="61" name="TextBox 37"/>
          <p:cNvSpPr txBox="1">
            <a:spLocks noChangeArrowheads="1"/>
          </p:cNvSpPr>
          <p:nvPr/>
        </p:nvSpPr>
        <p:spPr bwMode="auto">
          <a:xfrm>
            <a:off x="6880538" y="2929119"/>
            <a:ext cx="9071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dirty="0" err="1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Fargate</a:t>
            </a:r>
            <a:endParaRPr lang="en-US" sz="1000" b="1" dirty="0" smtClean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  <a:p>
            <a:pPr algn="ctr"/>
            <a:r>
              <a:rPr lang="en-US" sz="10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t</a:t>
            </a:r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ask</a:t>
            </a:r>
            <a:endParaRPr lang="en-US" sz="10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7484" y="2502647"/>
            <a:ext cx="680625" cy="383810"/>
          </a:xfrm>
          <a:prstGeom prst="rect">
            <a:avLst/>
          </a:prstGeom>
        </p:spPr>
      </p:pic>
      <p:sp>
        <p:nvSpPr>
          <p:cNvPr id="64" name="TextBox 37"/>
          <p:cNvSpPr txBox="1">
            <a:spLocks noChangeArrowheads="1"/>
          </p:cNvSpPr>
          <p:nvPr/>
        </p:nvSpPr>
        <p:spPr bwMode="auto">
          <a:xfrm>
            <a:off x="5855823" y="3145016"/>
            <a:ext cx="105476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ENI</a:t>
            </a:r>
          </a:p>
          <a:p>
            <a:pPr algn="ctr"/>
            <a:r>
              <a:rPr lang="en-US" sz="10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</a:t>
            </a:r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rivate </a:t>
            </a:r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IP</a:t>
            </a:r>
          </a:p>
          <a:p>
            <a:pPr algn="ctr"/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10.0.1.1</a:t>
            </a:r>
          </a:p>
        </p:txBody>
      </p:sp>
      <p:cxnSp>
        <p:nvCxnSpPr>
          <p:cNvPr id="65" name="Straight Connector 64"/>
          <p:cNvCxnSpPr/>
          <p:nvPr/>
        </p:nvCxnSpPr>
        <p:spPr>
          <a:xfrm flipV="1">
            <a:off x="6612347" y="2895383"/>
            <a:ext cx="268191" cy="166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37"/>
          <p:cNvSpPr txBox="1">
            <a:spLocks noChangeArrowheads="1"/>
          </p:cNvSpPr>
          <p:nvPr/>
        </p:nvSpPr>
        <p:spPr bwMode="auto">
          <a:xfrm>
            <a:off x="4850193" y="3849798"/>
            <a:ext cx="105476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Internal ALB</a:t>
            </a:r>
          </a:p>
          <a:p>
            <a:pPr algn="ctr"/>
            <a:r>
              <a:rPr lang="en-US" sz="10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</a:t>
            </a:r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rivate </a:t>
            </a:r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IP</a:t>
            </a:r>
          </a:p>
          <a:p>
            <a:pPr algn="ctr"/>
            <a:r>
              <a:rPr lang="en-US" sz="10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10.0.1.3</a:t>
            </a:r>
          </a:p>
        </p:txBody>
      </p:sp>
      <p:cxnSp>
        <p:nvCxnSpPr>
          <p:cNvPr id="4" name="Straight Arrow Connector 3"/>
          <p:cNvCxnSpPr>
            <a:stCxn id="59" idx="3"/>
          </p:cNvCxnSpPr>
          <p:nvPr/>
        </p:nvCxnSpPr>
        <p:spPr>
          <a:xfrm flipV="1">
            <a:off x="5702310" y="3037253"/>
            <a:ext cx="457873" cy="49357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99" idx="3"/>
            <a:endCxn id="59" idx="1"/>
          </p:cNvCxnSpPr>
          <p:nvPr/>
        </p:nvCxnSpPr>
        <p:spPr>
          <a:xfrm>
            <a:off x="3851225" y="3523602"/>
            <a:ext cx="1238130" cy="722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1536660" y="3029415"/>
            <a:ext cx="654647" cy="46784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37"/>
          <p:cNvSpPr txBox="1">
            <a:spLocks noChangeArrowheads="1"/>
          </p:cNvSpPr>
          <p:nvPr/>
        </p:nvSpPr>
        <p:spPr bwMode="auto">
          <a:xfrm>
            <a:off x="2147874" y="2405666"/>
            <a:ext cx="15557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900" b="1" dirty="0" smtClean="0">
                <a:latin typeface="Amazon Ember"/>
                <a:ea typeface="Verdana" pitchFamily="34" charset="0"/>
                <a:cs typeface="Helvetica Neue"/>
              </a:rPr>
              <a:t>NAT Gateway</a:t>
            </a:r>
          </a:p>
          <a:p>
            <a:pPr algn="ctr"/>
            <a:r>
              <a:rPr lang="en-US" sz="900" b="1" dirty="0">
                <a:latin typeface="Amazon Ember"/>
                <a:ea typeface="Verdana" pitchFamily="34" charset="0"/>
                <a:cs typeface="Helvetica Neue"/>
              </a:rPr>
              <a:t>p</a:t>
            </a:r>
            <a:r>
              <a:rPr lang="en-US" sz="900" b="1" dirty="0" smtClean="0">
                <a:latin typeface="Amazon Ember"/>
                <a:ea typeface="Verdana" pitchFamily="34" charset="0"/>
                <a:cs typeface="Helvetica Neue"/>
              </a:rPr>
              <a:t>ublic </a:t>
            </a:r>
            <a:r>
              <a:rPr lang="en-US" sz="900" b="1" dirty="0" smtClean="0">
                <a:latin typeface="Amazon Ember"/>
                <a:ea typeface="Verdana" pitchFamily="34" charset="0"/>
                <a:cs typeface="Helvetica Neue"/>
              </a:rPr>
              <a:t>IP</a:t>
            </a:r>
          </a:p>
          <a:p>
            <a:pPr algn="ctr"/>
            <a:r>
              <a:rPr lang="en-US" sz="1000" b="1" dirty="0">
                <a:latin typeface="Amazon Ember"/>
                <a:ea typeface="Verdana" pitchFamily="34" charset="0"/>
                <a:cs typeface="Helvetica Neue"/>
              </a:rPr>
              <a:t>34.214.162.237</a:t>
            </a:r>
            <a:endParaRPr lang="en-US" sz="1000" b="1" dirty="0" smtClean="0">
              <a:latin typeface="Amazon Ember"/>
              <a:ea typeface="Verdana" pitchFamily="34" charset="0"/>
              <a:cs typeface="Helvetica Neue"/>
            </a:endParaRPr>
          </a:p>
        </p:txBody>
      </p:sp>
      <p:cxnSp>
        <p:nvCxnSpPr>
          <p:cNvPr id="78" name="Straight Arrow Connector 77"/>
          <p:cNvCxnSpPr/>
          <p:nvPr/>
        </p:nvCxnSpPr>
        <p:spPr>
          <a:xfrm flipH="1">
            <a:off x="1543894" y="2144417"/>
            <a:ext cx="1107963" cy="88731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37"/>
          <p:cNvSpPr txBox="1">
            <a:spLocks noChangeArrowheads="1"/>
          </p:cNvSpPr>
          <p:nvPr/>
        </p:nvSpPr>
        <p:spPr bwMode="auto">
          <a:xfrm>
            <a:off x="82061" y="2630943"/>
            <a:ext cx="7680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nternet </a:t>
            </a:r>
            <a:endParaRPr lang="en-US" sz="9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  <a:p>
            <a:pPr algn="ctr"/>
            <a:endParaRPr lang="en-US" sz="90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cxnSp>
        <p:nvCxnSpPr>
          <p:cNvPr id="87" name="Straight Arrow Connector 86"/>
          <p:cNvCxnSpPr>
            <a:stCxn id="105" idx="1"/>
          </p:cNvCxnSpPr>
          <p:nvPr/>
        </p:nvCxnSpPr>
        <p:spPr>
          <a:xfrm flipH="1" flipV="1">
            <a:off x="3188288" y="2128589"/>
            <a:ext cx="2964258" cy="77655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37"/>
          <p:cNvSpPr txBox="1">
            <a:spLocks noChangeArrowheads="1"/>
          </p:cNvSpPr>
          <p:nvPr/>
        </p:nvSpPr>
        <p:spPr bwMode="auto">
          <a:xfrm>
            <a:off x="5066103" y="2302654"/>
            <a:ext cx="7574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o</a:t>
            </a:r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utbound</a:t>
            </a:r>
            <a:endParaRPr lang="en-US" sz="900" b="1" dirty="0" smtClean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  <a:p>
            <a:pPr algn="ctr"/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traffic</a:t>
            </a:r>
            <a:endParaRPr lang="en-US" sz="105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pic>
        <p:nvPicPr>
          <p:cNvPr id="104" name="Picture 10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66053" y="1866795"/>
            <a:ext cx="538195" cy="555557"/>
          </a:xfrm>
          <a:prstGeom prst="rect">
            <a:avLst/>
          </a:prstGeom>
        </p:spPr>
      </p:pic>
      <p:pic>
        <p:nvPicPr>
          <p:cNvPr id="105" name="Picture 10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546" y="2665433"/>
            <a:ext cx="461321" cy="479411"/>
          </a:xfrm>
          <a:prstGeom prst="rect">
            <a:avLst/>
          </a:prstGeom>
        </p:spPr>
      </p:pic>
      <p:pic>
        <p:nvPicPr>
          <p:cNvPr id="106" name="Picture 10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573" y="3248462"/>
            <a:ext cx="461321" cy="479411"/>
          </a:xfrm>
          <a:prstGeom prst="rect">
            <a:avLst/>
          </a:prstGeom>
        </p:spPr>
      </p:pic>
      <p:pic>
        <p:nvPicPr>
          <p:cNvPr id="107" name="Picture 10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841" y="2774313"/>
            <a:ext cx="469559" cy="492279"/>
          </a:xfrm>
          <a:prstGeom prst="rect">
            <a:avLst/>
          </a:prstGeom>
        </p:spPr>
      </p:pic>
      <p:pic>
        <p:nvPicPr>
          <p:cNvPr id="108" name="Picture 10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0262" y="820651"/>
            <a:ext cx="599170" cy="391125"/>
          </a:xfrm>
          <a:prstGeom prst="rect">
            <a:avLst/>
          </a:prstGeom>
        </p:spPr>
      </p:pic>
      <p:sp>
        <p:nvSpPr>
          <p:cNvPr id="48" name="TextBox 37"/>
          <p:cNvSpPr txBox="1">
            <a:spLocks noChangeArrowheads="1"/>
          </p:cNvSpPr>
          <p:nvPr/>
        </p:nvSpPr>
        <p:spPr bwMode="auto">
          <a:xfrm>
            <a:off x="4028282" y="3126294"/>
            <a:ext cx="7574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inbound</a:t>
            </a:r>
            <a:endParaRPr lang="en-US" sz="900" b="1" dirty="0" smtClean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  <a:p>
            <a:pPr algn="ctr"/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traffic</a:t>
            </a:r>
            <a:endParaRPr lang="en-US" sz="105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49" name="TextBox 37"/>
          <p:cNvSpPr txBox="1">
            <a:spLocks noChangeArrowheads="1"/>
          </p:cNvSpPr>
          <p:nvPr/>
        </p:nvSpPr>
        <p:spPr bwMode="auto">
          <a:xfrm>
            <a:off x="1904539" y="3707723"/>
            <a:ext cx="10733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00" b="1" dirty="0" smtClean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Elastic Network Interface</a:t>
            </a:r>
            <a:endParaRPr lang="en-US" sz="1050" b="1" dirty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77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159</Words>
  <Application>Microsoft Macintosh PowerPoint</Application>
  <PresentationFormat>Widescreen</PresentationFormat>
  <Paragraphs>110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Amazon Ember</vt:lpstr>
      <vt:lpstr>Calibri</vt:lpstr>
      <vt:lpstr>Calibri Light</vt:lpstr>
      <vt:lpstr>Helvetica Neue</vt:lpstr>
      <vt:lpstr>Verdana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27</cp:revision>
  <dcterms:created xsi:type="dcterms:W3CDTF">2018-01-16T18:38:27Z</dcterms:created>
  <dcterms:modified xsi:type="dcterms:W3CDTF">2018-01-26T18:04:46Z</dcterms:modified>
</cp:coreProperties>
</file>