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5C17"/>
    <a:srgbClr val="FB9702"/>
    <a:srgbClr val="CA5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5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BA244-7B26-C149-8E28-CC870AA1FE9A}" type="datetimeFigureOut">
              <a:rPr lang="en-US" smtClean="0"/>
              <a:t>4/14/22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09E45-55AA-4A4E-9DDD-EF6CAA9D2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94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809E45-55AA-4A4E-9DDD-EF6CAA9D2F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6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92F97-63F0-8E42-BAB7-82B3AE8AA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D7DC7-D512-EB4E-9A88-220F87514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B083D-0AD7-8247-9C46-A3583F7BF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83B6-107D-A341-A343-82B42BFEA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70F71-51FB-B54E-98B8-8D308C15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9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8F1DB-8693-9747-8A4B-5B7B21182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A0697D-047D-0841-A8B4-711753A36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60F2F-FF53-FB4F-AE18-E32050AA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F4BBD-6F26-5A45-8516-95A6135BB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1BC5C-9914-F041-97E3-8DEEB664C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0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ACB9D-A1A3-BE4D-9FF2-C3CBBC1E0F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F3AEE5-D3FB-CE42-A278-427D93DAF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73323-72C6-C74F-BB36-E83D37D8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6D8D2-DFEA-DD42-B6F9-A457BBDF3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63DDA-A9E2-D145-9BEE-8E69D8C8F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2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B4851-5F21-EC47-A1E4-8F31AEA98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67339-9688-F141-B90A-720E42B1B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FE4E5-2506-7344-8FF5-6E709C063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4AF10-B979-BD49-AD8A-874DB394E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48B47-497C-EA40-AFDC-A9FC2D0A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44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B62CD-5344-7343-9D65-A28EF8FC4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4A16E-BA3E-084A-921F-BBBEF8F6E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6409F-B793-6340-B348-4654605FB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77204-C03E-9344-84CC-45B2F0ACD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F9AB9-98F6-8E4D-82FD-A8AC68A6E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27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7564B-87B0-FC47-9EC0-55C87A821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651DB-3598-6643-8C42-9D2017335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B1BEBE-AC3B-6A42-BA41-6FF05F21F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A35486-24EE-F540-9801-009620E1A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51B11-31F0-2944-84BA-2AF39DB9F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96698-FE22-734F-8D24-3C73222E7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2B3A4-CC6F-6B45-AE37-222661D3A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6FF15-545E-8B4B-9845-B8C1CEC4C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466158-74D8-8348-8226-8898B17A3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80CA3-4076-4548-81EE-E0E4089E9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6B3901-9926-8648-B787-A5806BC15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13A58D-512A-C54B-A983-E9387508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124D19-2E62-7C4B-8B14-81AFFA81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4AB435-B1FF-524A-A513-2BF65998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8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EA843-D815-7F40-892B-92867EE71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C803E0-1E09-F74D-A603-05A87F57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5A9F8-1163-BA41-B36F-3392ACC7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8E24C0-E40A-994C-B88A-10646173C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0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F98089-8F10-2E4D-A664-5AA6DCE7A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06F67D-3A9D-FC42-8B7F-C78ED6A6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31250-9C4E-714E-A319-4D7BC1E46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4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861D9-EA4D-C140-87B9-95D4295C5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8DC56-6868-FF48-96D3-525914D7F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69C5C-C415-6D47-9C45-3E0F688CC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0BABF2-A7AC-AB44-8C85-CF1A4FBA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08471-DF68-6540-AFC3-FB9010BD6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401D38-4829-B048-BC96-81114434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3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92672-8C3F-4947-93F1-AAE143EA8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7A3DCF-2D08-914D-B7DE-92E2129BFA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A39C6-9B6A-AE46-8768-1E468F900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1D1BC-CBA0-3846-9A86-EB41B0BEF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58429-807A-FE49-AC99-22C4B51C5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3C366-0EA4-3B40-BBFD-E1DDB24F7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1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91E5D0-C522-B149-B468-9FCAC47C4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2AB1B-C84E-9F4B-B2AF-51DFB71BC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6A3DF-7233-FE4D-8A7D-07B8BEDA7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A58BD-B363-2A4B-998B-1E4D1C5F2F9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E41BA-FE27-A04D-BD6C-E82002595D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9D1A1-DA86-484B-97D0-119A9E4A3C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7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18">
            <a:extLst>
              <a:ext uri="{FF2B5EF4-FFF2-40B4-BE49-F238E27FC236}">
                <a16:creationId xmlns:a16="http://schemas.microsoft.com/office/drawing/2014/main" id="{3288E855-5B01-EF47-9066-51779C3C4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66" y="163051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4">
            <a:extLst>
              <a:ext uri="{FF2B5EF4-FFF2-40B4-BE49-F238E27FC236}">
                <a16:creationId xmlns:a16="http://schemas.microsoft.com/office/drawing/2014/main" id="{063964C2-06EE-3D4B-AD8E-8E9C742CE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129" y="2392516"/>
            <a:ext cx="2290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Elastic</a:t>
            </a:r>
            <a:b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Container Service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F8550-3E31-384A-AB9E-371EB206EBE0}"/>
              </a:ext>
            </a:extLst>
          </p:cNvPr>
          <p:cNvSpPr/>
          <p:nvPr/>
        </p:nvSpPr>
        <p:spPr>
          <a:xfrm>
            <a:off x="427487" y="1138576"/>
            <a:ext cx="8024535" cy="2556094"/>
          </a:xfrm>
          <a:prstGeom prst="rect">
            <a:avLst/>
          </a:prstGeom>
          <a:noFill/>
          <a:ln w="6032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F1779-8E84-0940-879F-02D494C92491}"/>
              </a:ext>
            </a:extLst>
          </p:cNvPr>
          <p:cNvSpPr/>
          <p:nvPr/>
        </p:nvSpPr>
        <p:spPr>
          <a:xfrm>
            <a:off x="2595410" y="2815990"/>
            <a:ext cx="2075446" cy="523875"/>
          </a:xfrm>
          <a:prstGeom prst="rect">
            <a:avLst/>
          </a:prstGeom>
          <a:noFill/>
          <a:ln w="2857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Agent Communication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868D6E-607A-B840-AE38-44930BD1A383}"/>
              </a:ext>
            </a:extLst>
          </p:cNvPr>
          <p:cNvSpPr/>
          <p:nvPr/>
        </p:nvSpPr>
        <p:spPr>
          <a:xfrm>
            <a:off x="4877536" y="2815990"/>
            <a:ext cx="2075446" cy="523875"/>
          </a:xfrm>
          <a:prstGeom prst="rect">
            <a:avLst/>
          </a:prstGeom>
          <a:noFill/>
          <a:ln w="2857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Task Monitoring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EBC344-8101-EB4F-B404-CE9BCC7295E8}"/>
              </a:ext>
            </a:extLst>
          </p:cNvPr>
          <p:cNvSpPr/>
          <p:nvPr/>
        </p:nvSpPr>
        <p:spPr>
          <a:xfrm>
            <a:off x="2595410" y="2134563"/>
            <a:ext cx="4357572" cy="523875"/>
          </a:xfrm>
          <a:prstGeom prst="rect">
            <a:avLst/>
          </a:prstGeom>
          <a:noFill/>
          <a:ln w="2857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Task Scheduling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8E28F2-B7D6-9348-8627-B70F493F9B64}"/>
              </a:ext>
            </a:extLst>
          </p:cNvPr>
          <p:cNvSpPr/>
          <p:nvPr/>
        </p:nvSpPr>
        <p:spPr>
          <a:xfrm>
            <a:off x="2595410" y="1432019"/>
            <a:ext cx="4357572" cy="523875"/>
          </a:xfrm>
          <a:prstGeom prst="rect">
            <a:avLst/>
          </a:prstGeom>
          <a:noFill/>
          <a:ln w="2857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State Store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15DE581-D8DC-F04E-8523-DB170E9335A4}"/>
              </a:ext>
            </a:extLst>
          </p:cNvPr>
          <p:cNvSpPr txBox="1"/>
          <p:nvPr/>
        </p:nvSpPr>
        <p:spPr>
          <a:xfrm>
            <a:off x="427487" y="641640"/>
            <a:ext cx="158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AWS Managed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83D3D0D-E5C7-A44A-8B0B-4796F878347A}"/>
              </a:ext>
            </a:extLst>
          </p:cNvPr>
          <p:cNvSpPr/>
          <p:nvPr/>
        </p:nvSpPr>
        <p:spPr>
          <a:xfrm>
            <a:off x="427488" y="4264224"/>
            <a:ext cx="8024534" cy="1926519"/>
          </a:xfrm>
          <a:prstGeom prst="rect">
            <a:avLst/>
          </a:prstGeom>
          <a:noFill/>
          <a:ln w="6032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EC5DF6-F66B-0642-9E12-5E3FD0E2ED97}"/>
              </a:ext>
            </a:extLst>
          </p:cNvPr>
          <p:cNvSpPr txBox="1"/>
          <p:nvPr/>
        </p:nvSpPr>
        <p:spPr>
          <a:xfrm>
            <a:off x="648668" y="4616741"/>
            <a:ext cx="23293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Customer owned compute: EC2, AWS </a:t>
            </a:r>
            <a:r>
              <a:rPr lang="en-US" dirty="0" err="1"/>
              <a:t>Fargate</a:t>
            </a:r>
            <a:r>
              <a:rPr lang="en-US" dirty="0"/>
              <a:t>, or on-prem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15F0D6-F85E-F340-9A8C-B89381BFC134}"/>
              </a:ext>
            </a:extLst>
          </p:cNvPr>
          <p:cNvSpPr/>
          <p:nvPr/>
        </p:nvSpPr>
        <p:spPr>
          <a:xfrm>
            <a:off x="2931656" y="5399060"/>
            <a:ext cx="1778882" cy="523875"/>
          </a:xfrm>
          <a:prstGeom prst="rect">
            <a:avLst/>
          </a:prstGeom>
          <a:noFill/>
          <a:ln w="2857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Application Container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C1FE8EC-5A40-0D4A-B898-25A593F8139F}"/>
              </a:ext>
            </a:extLst>
          </p:cNvPr>
          <p:cNvSpPr/>
          <p:nvPr/>
        </p:nvSpPr>
        <p:spPr>
          <a:xfrm>
            <a:off x="3884755" y="4526437"/>
            <a:ext cx="1778882" cy="523875"/>
          </a:xfrm>
          <a:prstGeom prst="rect">
            <a:avLst/>
          </a:prstGeom>
          <a:noFill/>
          <a:ln w="2857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ECS Agent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3454F06-16F3-CF48-AB5C-3829A2C325EB}"/>
              </a:ext>
            </a:extLst>
          </p:cNvPr>
          <p:cNvSpPr/>
          <p:nvPr/>
        </p:nvSpPr>
        <p:spPr>
          <a:xfrm>
            <a:off x="4837605" y="5400379"/>
            <a:ext cx="1778882" cy="523875"/>
          </a:xfrm>
          <a:prstGeom prst="rect">
            <a:avLst/>
          </a:prstGeom>
          <a:noFill/>
          <a:ln w="2857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Application Container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783A3AA-76A0-6B47-AEEC-B06311FE5C41}"/>
              </a:ext>
            </a:extLst>
          </p:cNvPr>
          <p:cNvCxnSpPr>
            <a:cxnSpLocks/>
            <a:endCxn id="7" idx="2"/>
          </p:cNvCxnSpPr>
          <p:nvPr/>
        </p:nvCxnSpPr>
        <p:spPr>
          <a:xfrm flipH="1" flipV="1">
            <a:off x="3633133" y="3339865"/>
            <a:ext cx="659763" cy="1134836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2704DBE-564B-9147-A16C-27F0AA9D0342}"/>
              </a:ext>
            </a:extLst>
          </p:cNvPr>
          <p:cNvCxnSpPr>
            <a:cxnSpLocks/>
            <a:endCxn id="8" idx="2"/>
          </p:cNvCxnSpPr>
          <p:nvPr/>
        </p:nvCxnSpPr>
        <p:spPr>
          <a:xfrm flipV="1">
            <a:off x="5330619" y="3339865"/>
            <a:ext cx="584640" cy="1134836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89E1335A-C3F9-534F-A777-B37C73FB8C2C}"/>
              </a:ext>
            </a:extLst>
          </p:cNvPr>
          <p:cNvSpPr/>
          <p:nvPr/>
        </p:nvSpPr>
        <p:spPr>
          <a:xfrm>
            <a:off x="7178341" y="1432019"/>
            <a:ext cx="964762" cy="1907846"/>
          </a:xfrm>
          <a:prstGeom prst="rect">
            <a:avLst/>
          </a:prstGeom>
          <a:noFill/>
          <a:ln w="28575"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API</a:t>
            </a:r>
          </a:p>
        </p:txBody>
      </p:sp>
    </p:spTree>
    <p:extLst>
      <p:ext uri="{BB962C8B-B14F-4D97-AF65-F5344CB8AC3E}">
        <p14:creationId xmlns:p14="http://schemas.microsoft.com/office/powerpoint/2010/main" val="80091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>
            <a:extLst>
              <a:ext uri="{FF2B5EF4-FFF2-40B4-BE49-F238E27FC236}">
                <a16:creationId xmlns:a16="http://schemas.microsoft.com/office/drawing/2014/main" id="{E98B37C3-42B2-2445-B4F7-AFCC38544674}"/>
              </a:ext>
            </a:extLst>
          </p:cNvPr>
          <p:cNvGrpSpPr/>
          <p:nvPr/>
        </p:nvGrpSpPr>
        <p:grpSpPr>
          <a:xfrm>
            <a:off x="6914473" y="636651"/>
            <a:ext cx="4248518" cy="4900083"/>
            <a:chOff x="7683990" y="363896"/>
            <a:chExt cx="4248518" cy="490008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4AC191D-1481-474B-96BD-9B545D4F97F5}"/>
                </a:ext>
              </a:extLst>
            </p:cNvPr>
            <p:cNvSpPr/>
            <p:nvPr/>
          </p:nvSpPr>
          <p:spPr>
            <a:xfrm>
              <a:off x="7774899" y="787886"/>
              <a:ext cx="4157609" cy="4476093"/>
            </a:xfrm>
            <a:prstGeom prst="rect">
              <a:avLst/>
            </a:prstGeom>
            <a:noFill/>
            <a:ln w="6032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D122ABE-14E8-7042-9ACF-1F5078D360E8}"/>
                </a:ext>
              </a:extLst>
            </p:cNvPr>
            <p:cNvSpPr txBox="1"/>
            <p:nvPr/>
          </p:nvSpPr>
          <p:spPr>
            <a:xfrm>
              <a:off x="7683990" y="363896"/>
              <a:ext cx="35606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Task launches on compute capacity</a:t>
              </a:r>
            </a:p>
          </p:txBody>
        </p: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494EE91-62DD-8049-9F26-C0C7DE855C02}"/>
              </a:ext>
            </a:extLst>
          </p:cNvPr>
          <p:cNvCxnSpPr>
            <a:cxnSpLocks/>
            <a:stCxn id="83" idx="6"/>
            <a:endCxn id="101" idx="2"/>
          </p:cNvCxnSpPr>
          <p:nvPr/>
        </p:nvCxnSpPr>
        <p:spPr>
          <a:xfrm flipV="1">
            <a:off x="2677563" y="3750280"/>
            <a:ext cx="1036373" cy="857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8954066-69EF-A343-BB46-CB1F0BB784F2}"/>
              </a:ext>
            </a:extLst>
          </p:cNvPr>
          <p:cNvCxnSpPr>
            <a:cxnSpLocks/>
            <a:stCxn id="79" idx="6"/>
            <a:endCxn id="100" idx="2"/>
          </p:cNvCxnSpPr>
          <p:nvPr/>
        </p:nvCxnSpPr>
        <p:spPr>
          <a:xfrm>
            <a:off x="2669325" y="2953907"/>
            <a:ext cx="1038385" cy="2523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3DFEE34-574C-C340-8B3F-B30B6C34A6F7}"/>
              </a:ext>
            </a:extLst>
          </p:cNvPr>
          <p:cNvCxnSpPr>
            <a:cxnSpLocks/>
            <a:stCxn id="104" idx="7"/>
            <a:endCxn id="113" idx="3"/>
          </p:cNvCxnSpPr>
          <p:nvPr/>
        </p:nvCxnSpPr>
        <p:spPr>
          <a:xfrm flipV="1">
            <a:off x="6156962" y="2008510"/>
            <a:ext cx="1285944" cy="133586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491999A-16DB-2049-B6A7-90B71B5CF550}"/>
              </a:ext>
            </a:extLst>
          </p:cNvPr>
          <p:cNvCxnSpPr>
            <a:cxnSpLocks/>
            <a:stCxn id="104" idx="6"/>
            <a:endCxn id="115" idx="2"/>
          </p:cNvCxnSpPr>
          <p:nvPr/>
        </p:nvCxnSpPr>
        <p:spPr>
          <a:xfrm flipV="1">
            <a:off x="6177813" y="2952791"/>
            <a:ext cx="1238087" cy="435023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07EC281-4D2E-A34F-AF47-EC77430226BB}"/>
              </a:ext>
            </a:extLst>
          </p:cNvPr>
          <p:cNvCxnSpPr>
            <a:cxnSpLocks/>
            <a:stCxn id="104" idx="6"/>
            <a:endCxn id="117" idx="2"/>
          </p:cNvCxnSpPr>
          <p:nvPr/>
        </p:nvCxnSpPr>
        <p:spPr>
          <a:xfrm>
            <a:off x="6177813" y="3387814"/>
            <a:ext cx="1230739" cy="557253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5FF0975-7BB5-684A-A150-78F25A8029C6}"/>
              </a:ext>
            </a:extLst>
          </p:cNvPr>
          <p:cNvCxnSpPr>
            <a:cxnSpLocks/>
            <a:stCxn id="104" idx="5"/>
            <a:endCxn id="119" idx="1"/>
          </p:cNvCxnSpPr>
          <p:nvPr/>
        </p:nvCxnSpPr>
        <p:spPr>
          <a:xfrm>
            <a:off x="6156962" y="3431252"/>
            <a:ext cx="1279789" cy="1453917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82" name="Group 81">
            <a:extLst>
              <a:ext uri="{FF2B5EF4-FFF2-40B4-BE49-F238E27FC236}">
                <a16:creationId xmlns:a16="http://schemas.microsoft.com/office/drawing/2014/main" id="{2153F0E2-371C-8543-9BA9-BDD7079BE4F1}"/>
              </a:ext>
            </a:extLst>
          </p:cNvPr>
          <p:cNvGrpSpPr/>
          <p:nvPr/>
        </p:nvGrpSpPr>
        <p:grpSpPr>
          <a:xfrm>
            <a:off x="614391" y="2692825"/>
            <a:ext cx="2054934" cy="522164"/>
            <a:chOff x="130972" y="1903120"/>
            <a:chExt cx="2054934" cy="52216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A2EA214-DBF8-204C-89B1-20EBDA4FBD00}"/>
                </a:ext>
              </a:extLst>
            </p:cNvPr>
            <p:cNvSpPr/>
            <p:nvPr/>
          </p:nvSpPr>
          <p:spPr>
            <a:xfrm>
              <a:off x="130972" y="1903120"/>
              <a:ext cx="1991091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chemeClr val="tx1"/>
                  </a:solidFill>
                </a:rPr>
                <a:t>CreateService</a:t>
              </a:r>
              <a:r>
                <a:rPr lang="en-US" b="1" dirty="0">
                  <a:solidFill>
                    <a:schemeClr val="tx1"/>
                  </a:solidFill>
                </a:rPr>
                <a:t> API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97235A9F-E532-394D-B139-E282ED45A702}"/>
                </a:ext>
              </a:extLst>
            </p:cNvPr>
            <p:cNvSpPr/>
            <p:nvPr/>
          </p:nvSpPr>
          <p:spPr>
            <a:xfrm>
              <a:off x="2043526" y="2099133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BAB8AD59-145D-C04F-B9EA-7EAF81A0D48A}"/>
              </a:ext>
            </a:extLst>
          </p:cNvPr>
          <p:cNvGrpSpPr/>
          <p:nvPr/>
        </p:nvGrpSpPr>
        <p:grpSpPr>
          <a:xfrm>
            <a:off x="614391" y="3489198"/>
            <a:ext cx="2063172" cy="522164"/>
            <a:chOff x="130972" y="2699493"/>
            <a:chExt cx="2063172" cy="52216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BD63D35-999C-A449-8BCE-8FDA0283752F}"/>
                </a:ext>
              </a:extLst>
            </p:cNvPr>
            <p:cNvSpPr/>
            <p:nvPr/>
          </p:nvSpPr>
          <p:spPr>
            <a:xfrm>
              <a:off x="130972" y="2699493"/>
              <a:ext cx="1991091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>
                  <a:solidFill>
                    <a:schemeClr val="tx1"/>
                  </a:solidFill>
                </a:rPr>
                <a:t>UpdateService</a:t>
              </a:r>
              <a:r>
                <a:rPr lang="en-US" b="1" dirty="0">
                  <a:solidFill>
                    <a:schemeClr val="tx1"/>
                  </a:solidFill>
                </a:rPr>
                <a:t> API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D95EE205-0460-0644-95C4-565EB7E08EA1}"/>
                </a:ext>
              </a:extLst>
            </p:cNvPr>
            <p:cNvSpPr/>
            <p:nvPr/>
          </p:nvSpPr>
          <p:spPr>
            <a:xfrm>
              <a:off x="2051764" y="2896363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8C7F28C-966C-D74D-9603-0FE2A92FC671}"/>
              </a:ext>
            </a:extLst>
          </p:cNvPr>
          <p:cNvGrpSpPr/>
          <p:nvPr/>
        </p:nvGrpSpPr>
        <p:grpSpPr>
          <a:xfrm>
            <a:off x="3707710" y="2027568"/>
            <a:ext cx="2470103" cy="2196863"/>
            <a:chOff x="2626027" y="1159485"/>
            <a:chExt cx="2470103" cy="232700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B8E28F2-B7D6-9348-8627-B70F493F9B64}"/>
                </a:ext>
              </a:extLst>
            </p:cNvPr>
            <p:cNvSpPr/>
            <p:nvPr/>
          </p:nvSpPr>
          <p:spPr>
            <a:xfrm>
              <a:off x="2702552" y="1159485"/>
              <a:ext cx="2343883" cy="2327001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Service Deployment</a:t>
              </a:r>
            </a:p>
            <a:p>
              <a:endParaRPr lang="en-US" sz="1100" b="1" dirty="0">
                <a:solidFill>
                  <a:schemeClr val="tx1"/>
                </a:solidFill>
              </a:endParaRPr>
            </a:p>
            <a:p>
              <a:r>
                <a:rPr lang="en-US" dirty="0">
                  <a:solidFill>
                    <a:schemeClr val="tx1"/>
                  </a:solidFill>
                </a:rPr>
                <a:t>AWS </a:t>
              </a:r>
              <a:r>
                <a:rPr lang="en-US" dirty="0" err="1">
                  <a:solidFill>
                    <a:schemeClr val="tx1"/>
                  </a:solidFill>
                </a:rPr>
                <a:t>Fargate</a:t>
              </a:r>
              <a:r>
                <a:rPr lang="en-US" dirty="0">
                  <a:solidFill>
                    <a:schemeClr val="tx1"/>
                  </a:solidFill>
                </a:rPr>
                <a:t>: Up to 500 task launches per minute</a:t>
              </a:r>
            </a:p>
            <a:p>
              <a:endParaRPr lang="en-US" sz="1100" dirty="0">
                <a:solidFill>
                  <a:schemeClr val="tx1"/>
                </a:solidFill>
              </a:endParaRPr>
            </a:p>
            <a:p>
              <a:r>
                <a:rPr lang="en-US" dirty="0">
                  <a:solidFill>
                    <a:schemeClr val="tx1"/>
                  </a:solidFill>
                </a:rPr>
                <a:t>EC2: Up to 250 task launches per minute</a:t>
              </a: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74B2E166-6CB7-D346-8204-589AE0847AFB}"/>
                </a:ext>
              </a:extLst>
            </p:cNvPr>
            <p:cNvSpPr/>
            <p:nvPr/>
          </p:nvSpPr>
          <p:spPr>
            <a:xfrm>
              <a:off x="2626027" y="2078302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4387191B-3B67-E54C-B304-081FDC5E716B}"/>
                </a:ext>
              </a:extLst>
            </p:cNvPr>
            <p:cNvSpPr/>
            <p:nvPr/>
          </p:nvSpPr>
          <p:spPr>
            <a:xfrm>
              <a:off x="2632253" y="2919178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169E5C8-F742-264C-8164-FD500ABFE2D3}"/>
                </a:ext>
              </a:extLst>
            </p:cNvPr>
            <p:cNvSpPr/>
            <p:nvPr/>
          </p:nvSpPr>
          <p:spPr>
            <a:xfrm>
              <a:off x="4953750" y="2535240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29133B5F-6224-6E4E-B26F-A817427FA7AE}"/>
              </a:ext>
            </a:extLst>
          </p:cNvPr>
          <p:cNvGrpSpPr/>
          <p:nvPr/>
        </p:nvGrpSpPr>
        <p:grpSpPr>
          <a:xfrm>
            <a:off x="7393563" y="1339202"/>
            <a:ext cx="3897114" cy="877263"/>
            <a:chOff x="8163080" y="1066447"/>
            <a:chExt cx="3897114" cy="87726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8C5EE4D-EFCD-6948-8CC5-F70DC3ED7CA3}"/>
                </a:ext>
              </a:extLst>
            </p:cNvPr>
            <p:cNvSpPr/>
            <p:nvPr/>
          </p:nvSpPr>
          <p:spPr>
            <a:xfrm>
              <a:off x="8270109" y="1421546"/>
              <a:ext cx="2752118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AWS </a:t>
              </a:r>
              <a:r>
                <a:rPr lang="en-US" b="1" dirty="0" err="1">
                  <a:solidFill>
                    <a:schemeClr val="tx1"/>
                  </a:solidFill>
                </a:rPr>
                <a:t>Fargate</a:t>
              </a:r>
              <a:r>
                <a:rPr lang="en-US" b="1" dirty="0">
                  <a:solidFill>
                    <a:schemeClr val="tx1"/>
                  </a:solidFill>
                </a:rPr>
                <a:t> (On-demand)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5F9896A-36DF-E74E-A933-4BE1721AE9E7}"/>
                </a:ext>
              </a:extLst>
            </p:cNvPr>
            <p:cNvSpPr txBox="1"/>
            <p:nvPr/>
          </p:nvSpPr>
          <p:spPr>
            <a:xfrm>
              <a:off x="8163080" y="1066447"/>
              <a:ext cx="3897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 task burst, 20 task/sec sustained</a:t>
              </a: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396ECD3F-E5EA-E444-9112-11D6A639AFDB}"/>
                </a:ext>
              </a:extLst>
            </p:cNvPr>
            <p:cNvSpPr/>
            <p:nvPr/>
          </p:nvSpPr>
          <p:spPr>
            <a:xfrm>
              <a:off x="8191572" y="1624675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77997552-822B-9F4C-ADD3-8E9DF1524A00}"/>
              </a:ext>
            </a:extLst>
          </p:cNvPr>
          <p:cNvGrpSpPr/>
          <p:nvPr/>
        </p:nvGrpSpPr>
        <p:grpSpPr>
          <a:xfrm>
            <a:off x="7393563" y="2355831"/>
            <a:ext cx="3897114" cy="846171"/>
            <a:chOff x="8163080" y="2083076"/>
            <a:chExt cx="3897114" cy="846171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B2B3C31-4573-554D-B15C-5C51E925F448}"/>
                </a:ext>
              </a:extLst>
            </p:cNvPr>
            <p:cNvSpPr/>
            <p:nvPr/>
          </p:nvSpPr>
          <p:spPr>
            <a:xfrm>
              <a:off x="8270110" y="2407083"/>
              <a:ext cx="2170334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AWS </a:t>
              </a:r>
              <a:r>
                <a:rPr lang="en-US" b="1" dirty="0" err="1">
                  <a:solidFill>
                    <a:schemeClr val="tx1"/>
                  </a:solidFill>
                </a:rPr>
                <a:t>Fargate</a:t>
              </a:r>
              <a:r>
                <a:rPr lang="en-US" b="1" dirty="0">
                  <a:solidFill>
                    <a:schemeClr val="tx1"/>
                  </a:solidFill>
                </a:rPr>
                <a:t> (Spot)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1CAB6D6-89D6-344D-9C49-B1AD7050113D}"/>
                </a:ext>
              </a:extLst>
            </p:cNvPr>
            <p:cNvSpPr txBox="1"/>
            <p:nvPr/>
          </p:nvSpPr>
          <p:spPr>
            <a:xfrm>
              <a:off x="8163080" y="2083076"/>
              <a:ext cx="3897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 task burst, 20 task/sec sustained</a:t>
              </a: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C40ABCF6-8079-3649-9B4F-11080B04C1A0}"/>
                </a:ext>
              </a:extLst>
            </p:cNvPr>
            <p:cNvSpPr/>
            <p:nvPr/>
          </p:nvSpPr>
          <p:spPr>
            <a:xfrm>
              <a:off x="8185417" y="2614967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FD17AF58-6F20-2F48-8E9D-E5DFC6C5E106}"/>
              </a:ext>
            </a:extLst>
          </p:cNvPr>
          <p:cNvGrpSpPr/>
          <p:nvPr/>
        </p:nvGrpSpPr>
        <p:grpSpPr>
          <a:xfrm>
            <a:off x="7400708" y="3325438"/>
            <a:ext cx="1493791" cy="862101"/>
            <a:chOff x="8170225" y="3052683"/>
            <a:chExt cx="1493791" cy="86210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F8050AC-8645-1946-9619-AF73620CBCA6}"/>
                </a:ext>
              </a:extLst>
            </p:cNvPr>
            <p:cNvSpPr/>
            <p:nvPr/>
          </p:nvSpPr>
          <p:spPr>
            <a:xfrm>
              <a:off x="8270111" y="3392620"/>
              <a:ext cx="1393905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Amazon EC2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C0C6F52-4FE3-D148-8302-0561AF36EA0A}"/>
                </a:ext>
              </a:extLst>
            </p:cNvPr>
            <p:cNvSpPr txBox="1"/>
            <p:nvPr/>
          </p:nvSpPr>
          <p:spPr>
            <a:xfrm>
              <a:off x="8170225" y="3052683"/>
              <a:ext cx="13939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 rate limit</a:t>
              </a:r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972441E3-BE40-F94A-8371-98DD5252EAAA}"/>
                </a:ext>
              </a:extLst>
            </p:cNvPr>
            <p:cNvSpPr/>
            <p:nvPr/>
          </p:nvSpPr>
          <p:spPr>
            <a:xfrm>
              <a:off x="8178069" y="3607243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CFC6F0D3-47AB-7E4A-98B7-E6190F51ED40}"/>
              </a:ext>
            </a:extLst>
          </p:cNvPr>
          <p:cNvGrpSpPr/>
          <p:nvPr/>
        </p:nvGrpSpPr>
        <p:grpSpPr>
          <a:xfrm>
            <a:off x="7413065" y="4308784"/>
            <a:ext cx="2518369" cy="864292"/>
            <a:chOff x="8182582" y="4036029"/>
            <a:chExt cx="2518369" cy="864292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9F9C6D2-D3E4-0344-B38F-908C045B5964}"/>
                </a:ext>
              </a:extLst>
            </p:cNvPr>
            <p:cNvSpPr/>
            <p:nvPr/>
          </p:nvSpPr>
          <p:spPr>
            <a:xfrm>
              <a:off x="8270109" y="4378157"/>
              <a:ext cx="2430842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Amazon ECS Anywhere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05D9C1BA-3138-2944-9E98-9344B3F541C4}"/>
                </a:ext>
              </a:extLst>
            </p:cNvPr>
            <p:cNvSpPr txBox="1"/>
            <p:nvPr/>
          </p:nvSpPr>
          <p:spPr>
            <a:xfrm>
              <a:off x="8182582" y="4036029"/>
              <a:ext cx="13939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 rate limit</a:t>
              </a: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3D58E9A-1507-A444-9801-B9271C37FFFA}"/>
                </a:ext>
              </a:extLst>
            </p:cNvPr>
            <p:cNvSpPr/>
            <p:nvPr/>
          </p:nvSpPr>
          <p:spPr>
            <a:xfrm>
              <a:off x="8185417" y="4593356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265F1BD8-6F4E-064E-9513-E5BE0A41EB7C}"/>
              </a:ext>
            </a:extLst>
          </p:cNvPr>
          <p:cNvSpPr txBox="1"/>
          <p:nvPr/>
        </p:nvSpPr>
        <p:spPr>
          <a:xfrm>
            <a:off x="286036" y="2227532"/>
            <a:ext cx="2936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Elastic Container Service API</a:t>
            </a:r>
          </a:p>
        </p:txBody>
      </p:sp>
    </p:spTree>
    <p:extLst>
      <p:ext uri="{BB962C8B-B14F-4D97-AF65-F5344CB8AC3E}">
        <p14:creationId xmlns:p14="http://schemas.microsoft.com/office/powerpoint/2010/main" val="3034881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>
            <a:extLst>
              <a:ext uri="{FF2B5EF4-FFF2-40B4-BE49-F238E27FC236}">
                <a16:creationId xmlns:a16="http://schemas.microsoft.com/office/drawing/2014/main" id="{E98B37C3-42B2-2445-B4F7-AFCC38544674}"/>
              </a:ext>
            </a:extLst>
          </p:cNvPr>
          <p:cNvGrpSpPr/>
          <p:nvPr/>
        </p:nvGrpSpPr>
        <p:grpSpPr>
          <a:xfrm>
            <a:off x="6776136" y="705544"/>
            <a:ext cx="4248518" cy="4900083"/>
            <a:chOff x="7683990" y="363896"/>
            <a:chExt cx="4248518" cy="490008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4AC191D-1481-474B-96BD-9B545D4F97F5}"/>
                </a:ext>
              </a:extLst>
            </p:cNvPr>
            <p:cNvSpPr/>
            <p:nvPr/>
          </p:nvSpPr>
          <p:spPr>
            <a:xfrm>
              <a:off x="7774899" y="787886"/>
              <a:ext cx="4157609" cy="4476093"/>
            </a:xfrm>
            <a:prstGeom prst="rect">
              <a:avLst/>
            </a:prstGeom>
            <a:noFill/>
            <a:ln w="6032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D122ABE-14E8-7042-9ACF-1F5078D360E8}"/>
                </a:ext>
              </a:extLst>
            </p:cNvPr>
            <p:cNvSpPr txBox="1"/>
            <p:nvPr/>
          </p:nvSpPr>
          <p:spPr>
            <a:xfrm>
              <a:off x="7683990" y="363896"/>
              <a:ext cx="35606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Task launches on compute capacity</a:t>
              </a:r>
            </a:p>
          </p:txBody>
        </p: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3DFEE34-574C-C340-8B3F-B30B6C34A6F7}"/>
              </a:ext>
            </a:extLst>
          </p:cNvPr>
          <p:cNvCxnSpPr>
            <a:cxnSpLocks/>
            <a:stCxn id="86" idx="7"/>
            <a:endCxn id="113" idx="3"/>
          </p:cNvCxnSpPr>
          <p:nvPr/>
        </p:nvCxnSpPr>
        <p:spPr>
          <a:xfrm flipV="1">
            <a:off x="5307137" y="2077403"/>
            <a:ext cx="1997432" cy="1237484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491999A-16DB-2049-B6A7-90B71B5CF550}"/>
              </a:ext>
            </a:extLst>
          </p:cNvPr>
          <p:cNvCxnSpPr>
            <a:cxnSpLocks/>
            <a:stCxn id="86" idx="6"/>
            <a:endCxn id="115" idx="2"/>
          </p:cNvCxnSpPr>
          <p:nvPr/>
        </p:nvCxnSpPr>
        <p:spPr>
          <a:xfrm flipV="1">
            <a:off x="5327988" y="3021684"/>
            <a:ext cx="1949575" cy="346876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07EC281-4D2E-A34F-AF47-EC77430226BB}"/>
              </a:ext>
            </a:extLst>
          </p:cNvPr>
          <p:cNvCxnSpPr>
            <a:cxnSpLocks/>
            <a:stCxn id="86" idx="6"/>
            <a:endCxn id="117" idx="2"/>
          </p:cNvCxnSpPr>
          <p:nvPr/>
        </p:nvCxnSpPr>
        <p:spPr>
          <a:xfrm>
            <a:off x="5327988" y="3368560"/>
            <a:ext cx="1942227" cy="64540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5FF0975-7BB5-684A-A150-78F25A8029C6}"/>
              </a:ext>
            </a:extLst>
          </p:cNvPr>
          <p:cNvCxnSpPr>
            <a:cxnSpLocks/>
            <a:stCxn id="86" idx="5"/>
            <a:endCxn id="119" idx="1"/>
          </p:cNvCxnSpPr>
          <p:nvPr/>
        </p:nvCxnSpPr>
        <p:spPr>
          <a:xfrm>
            <a:off x="5307137" y="3422232"/>
            <a:ext cx="1991277" cy="153183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29133B5F-6224-6E4E-B26F-A817427FA7AE}"/>
              </a:ext>
            </a:extLst>
          </p:cNvPr>
          <p:cNvGrpSpPr/>
          <p:nvPr/>
        </p:nvGrpSpPr>
        <p:grpSpPr>
          <a:xfrm>
            <a:off x="7255226" y="1408095"/>
            <a:ext cx="3897114" cy="877263"/>
            <a:chOff x="8163080" y="1066447"/>
            <a:chExt cx="3897114" cy="87726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8C5EE4D-EFCD-6948-8CC5-F70DC3ED7CA3}"/>
                </a:ext>
              </a:extLst>
            </p:cNvPr>
            <p:cNvSpPr/>
            <p:nvPr/>
          </p:nvSpPr>
          <p:spPr>
            <a:xfrm>
              <a:off x="8270109" y="1421546"/>
              <a:ext cx="2752118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AWS </a:t>
              </a:r>
              <a:r>
                <a:rPr lang="en-US" b="1" dirty="0" err="1">
                  <a:solidFill>
                    <a:schemeClr val="tx1"/>
                  </a:solidFill>
                </a:rPr>
                <a:t>Fargate</a:t>
              </a:r>
              <a:r>
                <a:rPr lang="en-US" b="1" dirty="0">
                  <a:solidFill>
                    <a:schemeClr val="tx1"/>
                  </a:solidFill>
                </a:rPr>
                <a:t> (On-demand)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5F9896A-36DF-E74E-A933-4BE1721AE9E7}"/>
                </a:ext>
              </a:extLst>
            </p:cNvPr>
            <p:cNvSpPr txBox="1"/>
            <p:nvPr/>
          </p:nvSpPr>
          <p:spPr>
            <a:xfrm>
              <a:off x="8163080" y="1066447"/>
              <a:ext cx="3897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 task burst, 20 task/sec sustained</a:t>
              </a: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396ECD3F-E5EA-E444-9112-11D6A639AFDB}"/>
                </a:ext>
              </a:extLst>
            </p:cNvPr>
            <p:cNvSpPr/>
            <p:nvPr/>
          </p:nvSpPr>
          <p:spPr>
            <a:xfrm>
              <a:off x="8191572" y="1624675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77997552-822B-9F4C-ADD3-8E9DF1524A00}"/>
              </a:ext>
            </a:extLst>
          </p:cNvPr>
          <p:cNvGrpSpPr/>
          <p:nvPr/>
        </p:nvGrpSpPr>
        <p:grpSpPr>
          <a:xfrm>
            <a:off x="7255226" y="2424724"/>
            <a:ext cx="3897114" cy="846171"/>
            <a:chOff x="8163080" y="2083076"/>
            <a:chExt cx="3897114" cy="846171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B2B3C31-4573-554D-B15C-5C51E925F448}"/>
                </a:ext>
              </a:extLst>
            </p:cNvPr>
            <p:cNvSpPr/>
            <p:nvPr/>
          </p:nvSpPr>
          <p:spPr>
            <a:xfrm>
              <a:off x="8270110" y="2407083"/>
              <a:ext cx="2170334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AWS </a:t>
              </a:r>
              <a:r>
                <a:rPr lang="en-US" b="1" dirty="0" err="1">
                  <a:solidFill>
                    <a:schemeClr val="tx1"/>
                  </a:solidFill>
                </a:rPr>
                <a:t>Fargate</a:t>
              </a:r>
              <a:r>
                <a:rPr lang="en-US" b="1" dirty="0">
                  <a:solidFill>
                    <a:schemeClr val="tx1"/>
                  </a:solidFill>
                </a:rPr>
                <a:t> (Spot)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1CAB6D6-89D6-344D-9C49-B1AD7050113D}"/>
                </a:ext>
              </a:extLst>
            </p:cNvPr>
            <p:cNvSpPr txBox="1"/>
            <p:nvPr/>
          </p:nvSpPr>
          <p:spPr>
            <a:xfrm>
              <a:off x="8163080" y="2083076"/>
              <a:ext cx="3897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 task burst, 20 task/sec sustained</a:t>
              </a: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C40ABCF6-8079-3649-9B4F-11080B04C1A0}"/>
                </a:ext>
              </a:extLst>
            </p:cNvPr>
            <p:cNvSpPr/>
            <p:nvPr/>
          </p:nvSpPr>
          <p:spPr>
            <a:xfrm>
              <a:off x="8185417" y="2614967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FD17AF58-6F20-2F48-8E9D-E5DFC6C5E106}"/>
              </a:ext>
            </a:extLst>
          </p:cNvPr>
          <p:cNvGrpSpPr/>
          <p:nvPr/>
        </p:nvGrpSpPr>
        <p:grpSpPr>
          <a:xfrm>
            <a:off x="7262371" y="3394331"/>
            <a:ext cx="1493791" cy="862101"/>
            <a:chOff x="8170225" y="3052683"/>
            <a:chExt cx="1493791" cy="86210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F8050AC-8645-1946-9619-AF73620CBCA6}"/>
                </a:ext>
              </a:extLst>
            </p:cNvPr>
            <p:cNvSpPr/>
            <p:nvPr/>
          </p:nvSpPr>
          <p:spPr>
            <a:xfrm>
              <a:off x="8270111" y="3392620"/>
              <a:ext cx="1393905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Amazon EC2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C0C6F52-4FE3-D148-8302-0561AF36EA0A}"/>
                </a:ext>
              </a:extLst>
            </p:cNvPr>
            <p:cNvSpPr txBox="1"/>
            <p:nvPr/>
          </p:nvSpPr>
          <p:spPr>
            <a:xfrm>
              <a:off x="8170225" y="3052683"/>
              <a:ext cx="13939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 rate limit</a:t>
              </a:r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972441E3-BE40-F94A-8371-98DD5252EAAA}"/>
                </a:ext>
              </a:extLst>
            </p:cNvPr>
            <p:cNvSpPr/>
            <p:nvPr/>
          </p:nvSpPr>
          <p:spPr>
            <a:xfrm>
              <a:off x="8178069" y="3607243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CFC6F0D3-47AB-7E4A-98B7-E6190F51ED40}"/>
              </a:ext>
            </a:extLst>
          </p:cNvPr>
          <p:cNvGrpSpPr/>
          <p:nvPr/>
        </p:nvGrpSpPr>
        <p:grpSpPr>
          <a:xfrm>
            <a:off x="7274728" y="4377677"/>
            <a:ext cx="2518369" cy="864292"/>
            <a:chOff x="8182582" y="4036029"/>
            <a:chExt cx="2518369" cy="864292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9F9C6D2-D3E4-0344-B38F-908C045B5964}"/>
                </a:ext>
              </a:extLst>
            </p:cNvPr>
            <p:cNvSpPr/>
            <p:nvPr/>
          </p:nvSpPr>
          <p:spPr>
            <a:xfrm>
              <a:off x="8270109" y="4378157"/>
              <a:ext cx="2430842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Amazon ECS Anywhere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05D9C1BA-3138-2944-9E98-9344B3F541C4}"/>
                </a:ext>
              </a:extLst>
            </p:cNvPr>
            <p:cNvSpPr txBox="1"/>
            <p:nvPr/>
          </p:nvSpPr>
          <p:spPr>
            <a:xfrm>
              <a:off x="8182582" y="4036029"/>
              <a:ext cx="13939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 rate limit</a:t>
              </a: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3D58E9A-1507-A444-9801-B9271C37FFFA}"/>
                </a:ext>
              </a:extLst>
            </p:cNvPr>
            <p:cNvSpPr/>
            <p:nvPr/>
          </p:nvSpPr>
          <p:spPr>
            <a:xfrm>
              <a:off x="8185417" y="4593356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1484BC4-6B54-0043-A1E9-2CEE05D79955}"/>
              </a:ext>
            </a:extLst>
          </p:cNvPr>
          <p:cNvGrpSpPr/>
          <p:nvPr/>
        </p:nvGrpSpPr>
        <p:grpSpPr>
          <a:xfrm>
            <a:off x="2712967" y="1805444"/>
            <a:ext cx="2936738" cy="2756899"/>
            <a:chOff x="4789637" y="1893635"/>
            <a:chExt cx="2936738" cy="2756899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0C7B208-1815-0445-95E7-17B082A77368}"/>
                </a:ext>
              </a:extLst>
            </p:cNvPr>
            <p:cNvSpPr txBox="1"/>
            <p:nvPr/>
          </p:nvSpPr>
          <p:spPr>
            <a:xfrm>
              <a:off x="4789637" y="1893635"/>
              <a:ext cx="29367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Elastic Container Service API</a:t>
              </a: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61DC29C2-7BC8-104B-9B2F-CFF8D35E2675}"/>
                </a:ext>
              </a:extLst>
            </p:cNvPr>
            <p:cNvGrpSpPr/>
            <p:nvPr/>
          </p:nvGrpSpPr>
          <p:grpSpPr>
            <a:xfrm>
              <a:off x="5015429" y="2275916"/>
              <a:ext cx="2389229" cy="2374618"/>
              <a:chOff x="348088" y="2988023"/>
              <a:chExt cx="2389229" cy="2035634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2F9FFB1-C408-7B4E-9849-0FB867BF4E31}"/>
                  </a:ext>
                </a:extLst>
              </p:cNvPr>
              <p:cNvSpPr/>
              <p:nvPr/>
            </p:nvSpPr>
            <p:spPr>
              <a:xfrm>
                <a:off x="348088" y="2988023"/>
                <a:ext cx="2331366" cy="2035634"/>
              </a:xfrm>
              <a:prstGeom prst="rect">
                <a:avLst/>
              </a:prstGeom>
              <a:noFill/>
              <a:ln w="28575">
                <a:gradFill>
                  <a:gsLst>
                    <a:gs pos="100000">
                      <a:srgbClr val="CA5319"/>
                    </a:gs>
                    <a:gs pos="0">
                      <a:srgbClr val="FB970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 dirty="0" err="1">
                    <a:solidFill>
                      <a:schemeClr val="tx1"/>
                    </a:solidFill>
                  </a:rPr>
                  <a:t>RunTask</a:t>
                </a:r>
                <a:r>
                  <a:rPr lang="en-US" b="1" dirty="0">
                    <a:solidFill>
                      <a:schemeClr val="tx1"/>
                    </a:solidFill>
                  </a:rPr>
                  <a:t> API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100 API calls burst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40 API calls per second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10 tasks per API call</a:t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br>
                  <a:rPr lang="en-US" dirty="0">
                    <a:solidFill>
                      <a:schemeClr val="tx1"/>
                    </a:solidFill>
                  </a:rPr>
                </a:br>
                <a:r>
                  <a:rPr lang="en-US" dirty="0">
                    <a:solidFill>
                      <a:schemeClr val="tx1"/>
                    </a:solidFill>
                  </a:rPr>
                  <a:t>Up to 1000 task burst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Up to 400 tasks per second sustained</a:t>
                </a: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7779D994-EA60-D84A-AB35-BD85B447D05A}"/>
                  </a:ext>
                </a:extLst>
              </p:cNvPr>
              <p:cNvSpPr/>
              <p:nvPr/>
            </p:nvSpPr>
            <p:spPr>
              <a:xfrm>
                <a:off x="2594937" y="3935221"/>
                <a:ext cx="142380" cy="130138"/>
              </a:xfrm>
              <a:prstGeom prst="ellipse">
                <a:avLst/>
              </a:prstGeom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  <a:ln w="28575">
                <a:gradFill>
                  <a:gsLst>
                    <a:gs pos="100000">
                      <a:srgbClr val="CA5319"/>
                    </a:gs>
                    <a:gs pos="0">
                      <a:srgbClr val="FB970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9257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>
            <a:extLst>
              <a:ext uri="{FF2B5EF4-FFF2-40B4-BE49-F238E27FC236}">
                <a16:creationId xmlns:a16="http://schemas.microsoft.com/office/drawing/2014/main" id="{E98B37C3-42B2-2445-B4F7-AFCC38544674}"/>
              </a:ext>
            </a:extLst>
          </p:cNvPr>
          <p:cNvGrpSpPr/>
          <p:nvPr/>
        </p:nvGrpSpPr>
        <p:grpSpPr>
          <a:xfrm>
            <a:off x="7301989" y="2576662"/>
            <a:ext cx="4248518" cy="3876097"/>
            <a:chOff x="7683990" y="363896"/>
            <a:chExt cx="4248518" cy="3876097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4AC191D-1481-474B-96BD-9B545D4F97F5}"/>
                </a:ext>
              </a:extLst>
            </p:cNvPr>
            <p:cNvSpPr/>
            <p:nvPr/>
          </p:nvSpPr>
          <p:spPr>
            <a:xfrm>
              <a:off x="7774899" y="787887"/>
              <a:ext cx="4157609" cy="3452106"/>
            </a:xfrm>
            <a:prstGeom prst="rect">
              <a:avLst/>
            </a:prstGeom>
            <a:noFill/>
            <a:ln w="6032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D122ABE-14E8-7042-9ACF-1F5078D360E8}"/>
                </a:ext>
              </a:extLst>
            </p:cNvPr>
            <p:cNvSpPr txBox="1"/>
            <p:nvPr/>
          </p:nvSpPr>
          <p:spPr>
            <a:xfrm>
              <a:off x="7683990" y="363896"/>
              <a:ext cx="35606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Task launches on compute capacity</a:t>
              </a:r>
            </a:p>
          </p:txBody>
        </p: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3DFEE34-574C-C340-8B3F-B30B6C34A6F7}"/>
              </a:ext>
            </a:extLst>
          </p:cNvPr>
          <p:cNvCxnSpPr>
            <a:cxnSpLocks/>
            <a:stCxn id="86" idx="7"/>
            <a:endCxn id="113" idx="3"/>
          </p:cNvCxnSpPr>
          <p:nvPr/>
        </p:nvCxnSpPr>
        <p:spPr>
          <a:xfrm flipV="1">
            <a:off x="6803187" y="3948521"/>
            <a:ext cx="1027235" cy="888007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491999A-16DB-2049-B6A7-90B71B5CF550}"/>
              </a:ext>
            </a:extLst>
          </p:cNvPr>
          <p:cNvCxnSpPr>
            <a:cxnSpLocks/>
            <a:stCxn id="86" idx="6"/>
            <a:endCxn id="115" idx="2"/>
          </p:cNvCxnSpPr>
          <p:nvPr/>
        </p:nvCxnSpPr>
        <p:spPr>
          <a:xfrm>
            <a:off x="6824038" y="4890201"/>
            <a:ext cx="979378" cy="2601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07EC281-4D2E-A34F-AF47-EC77430226BB}"/>
              </a:ext>
            </a:extLst>
          </p:cNvPr>
          <p:cNvCxnSpPr>
            <a:cxnSpLocks/>
            <a:stCxn id="86" idx="5"/>
            <a:endCxn id="117" idx="2"/>
          </p:cNvCxnSpPr>
          <p:nvPr/>
        </p:nvCxnSpPr>
        <p:spPr>
          <a:xfrm>
            <a:off x="6803187" y="4943873"/>
            <a:ext cx="992881" cy="941205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29133B5F-6224-6E4E-B26F-A817427FA7AE}"/>
              </a:ext>
            </a:extLst>
          </p:cNvPr>
          <p:cNvGrpSpPr/>
          <p:nvPr/>
        </p:nvGrpSpPr>
        <p:grpSpPr>
          <a:xfrm>
            <a:off x="7781079" y="3279213"/>
            <a:ext cx="3897114" cy="877263"/>
            <a:chOff x="8163080" y="1066447"/>
            <a:chExt cx="3897114" cy="87726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8C5EE4D-EFCD-6948-8CC5-F70DC3ED7CA3}"/>
                </a:ext>
              </a:extLst>
            </p:cNvPr>
            <p:cNvSpPr/>
            <p:nvPr/>
          </p:nvSpPr>
          <p:spPr>
            <a:xfrm>
              <a:off x="8270109" y="1421546"/>
              <a:ext cx="2752118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AWS </a:t>
              </a:r>
              <a:r>
                <a:rPr lang="en-US" b="1" dirty="0" err="1">
                  <a:solidFill>
                    <a:schemeClr val="tx1"/>
                  </a:solidFill>
                </a:rPr>
                <a:t>Fargate</a:t>
              </a:r>
              <a:r>
                <a:rPr lang="en-US" b="1" dirty="0">
                  <a:solidFill>
                    <a:schemeClr val="tx1"/>
                  </a:solidFill>
                </a:rPr>
                <a:t> (On-demand)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5F9896A-36DF-E74E-A933-4BE1721AE9E7}"/>
                </a:ext>
              </a:extLst>
            </p:cNvPr>
            <p:cNvSpPr txBox="1"/>
            <p:nvPr/>
          </p:nvSpPr>
          <p:spPr>
            <a:xfrm>
              <a:off x="8163080" y="1066447"/>
              <a:ext cx="3897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 task burst, 20 task/sec sustained</a:t>
              </a: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396ECD3F-E5EA-E444-9112-11D6A639AFDB}"/>
                </a:ext>
              </a:extLst>
            </p:cNvPr>
            <p:cNvSpPr/>
            <p:nvPr/>
          </p:nvSpPr>
          <p:spPr>
            <a:xfrm>
              <a:off x="8191572" y="1624675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77997552-822B-9F4C-ADD3-8E9DF1524A00}"/>
              </a:ext>
            </a:extLst>
          </p:cNvPr>
          <p:cNvGrpSpPr/>
          <p:nvPr/>
        </p:nvGrpSpPr>
        <p:grpSpPr>
          <a:xfrm>
            <a:off x="7781079" y="4295842"/>
            <a:ext cx="3897114" cy="846171"/>
            <a:chOff x="8163080" y="2083076"/>
            <a:chExt cx="3897114" cy="846171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B2B3C31-4573-554D-B15C-5C51E925F448}"/>
                </a:ext>
              </a:extLst>
            </p:cNvPr>
            <p:cNvSpPr/>
            <p:nvPr/>
          </p:nvSpPr>
          <p:spPr>
            <a:xfrm>
              <a:off x="8270110" y="2407083"/>
              <a:ext cx="2170334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AWS </a:t>
              </a:r>
              <a:r>
                <a:rPr lang="en-US" b="1" dirty="0" err="1">
                  <a:solidFill>
                    <a:schemeClr val="tx1"/>
                  </a:solidFill>
                </a:rPr>
                <a:t>Fargate</a:t>
              </a:r>
              <a:r>
                <a:rPr lang="en-US" b="1" dirty="0">
                  <a:solidFill>
                    <a:schemeClr val="tx1"/>
                  </a:solidFill>
                </a:rPr>
                <a:t> (Spot)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1CAB6D6-89D6-344D-9C49-B1AD7050113D}"/>
                </a:ext>
              </a:extLst>
            </p:cNvPr>
            <p:cNvSpPr txBox="1"/>
            <p:nvPr/>
          </p:nvSpPr>
          <p:spPr>
            <a:xfrm>
              <a:off x="8163080" y="2083076"/>
              <a:ext cx="3897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 task burst, 20 task/sec sustained</a:t>
              </a: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C40ABCF6-8079-3649-9B4F-11080B04C1A0}"/>
                </a:ext>
              </a:extLst>
            </p:cNvPr>
            <p:cNvSpPr/>
            <p:nvPr/>
          </p:nvSpPr>
          <p:spPr>
            <a:xfrm>
              <a:off x="8185417" y="2614967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FD17AF58-6F20-2F48-8E9D-E5DFC6C5E106}"/>
              </a:ext>
            </a:extLst>
          </p:cNvPr>
          <p:cNvGrpSpPr/>
          <p:nvPr/>
        </p:nvGrpSpPr>
        <p:grpSpPr>
          <a:xfrm>
            <a:off x="7788224" y="5265449"/>
            <a:ext cx="1493791" cy="862101"/>
            <a:chOff x="8170225" y="3052683"/>
            <a:chExt cx="1493791" cy="86210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F8050AC-8645-1946-9619-AF73620CBCA6}"/>
                </a:ext>
              </a:extLst>
            </p:cNvPr>
            <p:cNvSpPr/>
            <p:nvPr/>
          </p:nvSpPr>
          <p:spPr>
            <a:xfrm>
              <a:off x="8270111" y="3392620"/>
              <a:ext cx="1393905" cy="522164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Amazon EC2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C0C6F52-4FE3-D148-8302-0561AF36EA0A}"/>
                </a:ext>
              </a:extLst>
            </p:cNvPr>
            <p:cNvSpPr txBox="1"/>
            <p:nvPr/>
          </p:nvSpPr>
          <p:spPr>
            <a:xfrm>
              <a:off x="8170225" y="3052683"/>
              <a:ext cx="13939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No rate limit</a:t>
              </a:r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972441E3-BE40-F94A-8371-98DD5252EAAA}"/>
                </a:ext>
              </a:extLst>
            </p:cNvPr>
            <p:cNvSpPr/>
            <p:nvPr/>
          </p:nvSpPr>
          <p:spPr>
            <a:xfrm>
              <a:off x="8178069" y="3607243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5A4BC34-DB3A-FC45-81EA-E9AE70CB5262}"/>
              </a:ext>
            </a:extLst>
          </p:cNvPr>
          <p:cNvGrpSpPr/>
          <p:nvPr/>
        </p:nvGrpSpPr>
        <p:grpSpPr>
          <a:xfrm>
            <a:off x="3498484" y="335806"/>
            <a:ext cx="3803505" cy="1736574"/>
            <a:chOff x="59030" y="3039627"/>
            <a:chExt cx="3803505" cy="1736574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94370FF7-BFAA-0047-B5B6-35C8C1E95DDC}"/>
                </a:ext>
              </a:extLst>
            </p:cNvPr>
            <p:cNvGrpSpPr/>
            <p:nvPr/>
          </p:nvGrpSpPr>
          <p:grpSpPr>
            <a:xfrm>
              <a:off x="79354" y="3394056"/>
              <a:ext cx="3783181" cy="1382145"/>
              <a:chOff x="-562488" y="3905489"/>
              <a:chExt cx="3783181" cy="1184839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ACDB455E-6764-4842-81BB-B62A5497723C}"/>
                  </a:ext>
                </a:extLst>
              </p:cNvPr>
              <p:cNvSpPr/>
              <p:nvPr/>
            </p:nvSpPr>
            <p:spPr>
              <a:xfrm>
                <a:off x="-562488" y="3905489"/>
                <a:ext cx="3783181" cy="1118168"/>
              </a:xfrm>
              <a:prstGeom prst="rect">
                <a:avLst/>
              </a:prstGeom>
              <a:noFill/>
              <a:ln w="28575">
                <a:gradFill>
                  <a:gsLst>
                    <a:gs pos="100000">
                      <a:srgbClr val="CA5319"/>
                    </a:gs>
                    <a:gs pos="0">
                      <a:srgbClr val="FB970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 dirty="0" err="1">
                    <a:solidFill>
                      <a:schemeClr val="tx1"/>
                    </a:solidFill>
                  </a:rPr>
                  <a:t>SubmitJob</a:t>
                </a:r>
                <a:r>
                  <a:rPr lang="en-US" b="1" dirty="0">
                    <a:solidFill>
                      <a:schemeClr val="tx1"/>
                    </a:solidFill>
                  </a:rPr>
                  <a:t> API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10k jobs per API call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50 API calls per second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Up to 500k jobs submitted per second</a:t>
                </a: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798A9C2A-14EA-B74C-AAAA-D5D128E5CB61}"/>
                  </a:ext>
                </a:extLst>
              </p:cNvPr>
              <p:cNvSpPr/>
              <p:nvPr/>
            </p:nvSpPr>
            <p:spPr>
              <a:xfrm>
                <a:off x="1218400" y="4960190"/>
                <a:ext cx="142380" cy="130138"/>
              </a:xfrm>
              <a:prstGeom prst="ellipse">
                <a:avLst/>
              </a:prstGeom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  <a:ln w="28575">
                <a:gradFill>
                  <a:gsLst>
                    <a:gs pos="100000">
                      <a:srgbClr val="CA5319"/>
                    </a:gs>
                    <a:gs pos="0">
                      <a:srgbClr val="FB970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172EB590-FF64-3D4F-A60C-F25B4CCB0E95}"/>
                </a:ext>
              </a:extLst>
            </p:cNvPr>
            <p:cNvSpPr txBox="1"/>
            <p:nvPr/>
          </p:nvSpPr>
          <p:spPr>
            <a:xfrm>
              <a:off x="59030" y="3039627"/>
              <a:ext cx="15950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AWS Batch API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1484BC4-6B54-0043-A1E9-2CEE05D79955}"/>
              </a:ext>
            </a:extLst>
          </p:cNvPr>
          <p:cNvGrpSpPr/>
          <p:nvPr/>
        </p:nvGrpSpPr>
        <p:grpSpPr>
          <a:xfrm>
            <a:off x="4116801" y="3916735"/>
            <a:ext cx="2936738" cy="1523329"/>
            <a:chOff x="4843550" y="1879746"/>
            <a:chExt cx="2936738" cy="1523329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0C7B208-1815-0445-95E7-17B082A77368}"/>
                </a:ext>
              </a:extLst>
            </p:cNvPr>
            <p:cNvSpPr txBox="1"/>
            <p:nvPr/>
          </p:nvSpPr>
          <p:spPr>
            <a:xfrm>
              <a:off x="4843550" y="1879746"/>
              <a:ext cx="29367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Elastic Container Service API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A1BEFAD-E609-8B4B-A9FA-77D1CC946AFA}"/>
                </a:ext>
              </a:extLst>
            </p:cNvPr>
            <p:cNvGrpSpPr/>
            <p:nvPr/>
          </p:nvGrpSpPr>
          <p:grpSpPr>
            <a:xfrm>
              <a:off x="4951586" y="2275914"/>
              <a:ext cx="2599201" cy="1127161"/>
              <a:chOff x="4951586" y="2275914"/>
              <a:chExt cx="2599201" cy="1127161"/>
            </a:xfrm>
          </p:grpSpPr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61DC29C2-7BC8-104B-9B2F-CFF8D35E2675}"/>
                  </a:ext>
                </a:extLst>
              </p:cNvPr>
              <p:cNvGrpSpPr/>
              <p:nvPr/>
            </p:nvGrpSpPr>
            <p:grpSpPr>
              <a:xfrm>
                <a:off x="5015429" y="2275914"/>
                <a:ext cx="2535358" cy="1127161"/>
                <a:chOff x="348088" y="2988023"/>
                <a:chExt cx="2535358" cy="966256"/>
              </a:xfrm>
            </p:grpSpPr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92F9FFB1-C408-7B4E-9849-0FB867BF4E31}"/>
                    </a:ext>
                  </a:extLst>
                </p:cNvPr>
                <p:cNvSpPr/>
                <p:nvPr/>
              </p:nvSpPr>
              <p:spPr>
                <a:xfrm>
                  <a:off x="348088" y="2988023"/>
                  <a:ext cx="2464168" cy="966256"/>
                </a:xfrm>
                <a:prstGeom prst="rect">
                  <a:avLst/>
                </a:prstGeom>
                <a:noFill/>
                <a:ln w="28575">
                  <a:gradFill>
                    <a:gsLst>
                      <a:gs pos="100000">
                        <a:srgbClr val="CA5319"/>
                      </a:gs>
                      <a:gs pos="0">
                        <a:srgbClr val="FB9702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rtlCol="0" anchor="ctr"/>
                <a:lstStyle/>
                <a:p>
                  <a:r>
                    <a:rPr lang="en-US" b="1" dirty="0" err="1">
                      <a:solidFill>
                        <a:schemeClr val="tx1"/>
                      </a:solidFill>
                    </a:rPr>
                    <a:t>RunTask</a:t>
                  </a:r>
                  <a:r>
                    <a:rPr lang="en-US" b="1" dirty="0">
                      <a:solidFill>
                        <a:schemeClr val="tx1"/>
                      </a:solidFill>
                    </a:rPr>
                    <a:t> API</a:t>
                  </a:r>
                </a:p>
                <a:p>
                  <a:r>
                    <a:rPr lang="en-US" dirty="0">
                      <a:solidFill>
                        <a:schemeClr val="tx1"/>
                      </a:solidFill>
                    </a:rPr>
                    <a:t>100 API calls burst</a:t>
                  </a:r>
                </a:p>
                <a:p>
                  <a:r>
                    <a:rPr lang="en-US" dirty="0">
                      <a:solidFill>
                        <a:schemeClr val="tx1"/>
                      </a:solidFill>
                    </a:rPr>
                    <a:t>40 API calls per second</a:t>
                  </a:r>
                </a:p>
              </p:txBody>
            </p: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7779D994-EA60-D84A-AB35-BD85B447D05A}"/>
                    </a:ext>
                  </a:extLst>
                </p:cNvPr>
                <p:cNvSpPr/>
                <p:nvPr/>
              </p:nvSpPr>
              <p:spPr>
                <a:xfrm>
                  <a:off x="2741066" y="3417841"/>
                  <a:ext cx="142380" cy="130138"/>
                </a:xfrm>
                <a:prstGeom prst="ellipse">
                  <a:avLst/>
                </a:prstGeom>
                <a:gradFill>
                  <a:gsLst>
                    <a:gs pos="100000">
                      <a:srgbClr val="CA5319"/>
                    </a:gs>
                    <a:gs pos="0">
                      <a:srgbClr val="FB9702"/>
                    </a:gs>
                  </a:gsLst>
                  <a:lin ang="5400000" scaled="1"/>
                </a:gradFill>
                <a:ln w="28575">
                  <a:gradFill>
                    <a:gsLst>
                      <a:gs pos="100000">
                        <a:srgbClr val="CA5319"/>
                      </a:gs>
                      <a:gs pos="0">
                        <a:srgbClr val="FB9702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5134DB4E-D80D-3A4B-8AA8-A92A9B270D00}"/>
                  </a:ext>
                </a:extLst>
              </p:cNvPr>
              <p:cNvSpPr/>
              <p:nvPr/>
            </p:nvSpPr>
            <p:spPr>
              <a:xfrm>
                <a:off x="4951586" y="2777307"/>
                <a:ext cx="142380" cy="151809"/>
              </a:xfrm>
              <a:prstGeom prst="ellipse">
                <a:avLst/>
              </a:prstGeom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  <a:ln w="28575">
                <a:gradFill>
                  <a:gsLst>
                    <a:gs pos="100000">
                      <a:srgbClr val="CA5319"/>
                    </a:gs>
                    <a:gs pos="0">
                      <a:srgbClr val="FB970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48E0EE-E28F-0041-A9B3-5D8C1F52AE75}"/>
              </a:ext>
            </a:extLst>
          </p:cNvPr>
          <p:cNvGrpSpPr/>
          <p:nvPr/>
        </p:nvGrpSpPr>
        <p:grpSpPr>
          <a:xfrm>
            <a:off x="4217490" y="2438951"/>
            <a:ext cx="2232829" cy="1123404"/>
            <a:chOff x="2807799" y="2888118"/>
            <a:chExt cx="2232829" cy="1123404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63AC814E-E2E9-B44C-85E1-E2E45C9EBBAF}"/>
                </a:ext>
              </a:extLst>
            </p:cNvPr>
            <p:cNvSpPr/>
            <p:nvPr/>
          </p:nvSpPr>
          <p:spPr>
            <a:xfrm>
              <a:off x="2878989" y="2964023"/>
              <a:ext cx="2161639" cy="1047499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AWS Batch Queue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Hold jobs that have been submitted</a:t>
              </a: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4F6077B6-FB27-904B-B039-BE94CEFF2901}"/>
                </a:ext>
              </a:extLst>
            </p:cNvPr>
            <p:cNvSpPr/>
            <p:nvPr/>
          </p:nvSpPr>
          <p:spPr>
            <a:xfrm>
              <a:off x="3888618" y="2888118"/>
              <a:ext cx="142380" cy="151809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070A7224-65D3-D74B-B5D4-43F03657F5D9}"/>
                </a:ext>
              </a:extLst>
            </p:cNvPr>
            <p:cNvSpPr/>
            <p:nvPr/>
          </p:nvSpPr>
          <p:spPr>
            <a:xfrm>
              <a:off x="2807799" y="3411867"/>
              <a:ext cx="142380" cy="151809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C9A3482-1E7D-F643-A983-8B80B35C4554}"/>
              </a:ext>
            </a:extLst>
          </p:cNvPr>
          <p:cNvCxnSpPr>
            <a:cxnSpLocks/>
            <a:stCxn id="66" idx="4"/>
            <a:endCxn id="72" idx="0"/>
          </p:cNvCxnSpPr>
          <p:nvPr/>
        </p:nvCxnSpPr>
        <p:spPr>
          <a:xfrm flipH="1">
            <a:off x="5369499" y="2072382"/>
            <a:ext cx="1387" cy="366569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8DB59B8-874A-0B4A-A5A1-8B9229EE0D36}"/>
              </a:ext>
            </a:extLst>
          </p:cNvPr>
          <p:cNvGrpSpPr/>
          <p:nvPr/>
        </p:nvGrpSpPr>
        <p:grpSpPr>
          <a:xfrm>
            <a:off x="1009821" y="2869569"/>
            <a:ext cx="2528011" cy="2196019"/>
            <a:chOff x="2381522" y="2495920"/>
            <a:chExt cx="2528011" cy="2196019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A90EA7E-24B6-A048-89CC-7204AACFF446}"/>
                </a:ext>
              </a:extLst>
            </p:cNvPr>
            <p:cNvSpPr/>
            <p:nvPr/>
          </p:nvSpPr>
          <p:spPr>
            <a:xfrm>
              <a:off x="2381522" y="2495920"/>
              <a:ext cx="2464168" cy="2196019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/>
            <a:lstStyle/>
            <a:p>
              <a:r>
                <a:rPr lang="en-US" b="1" dirty="0">
                  <a:solidFill>
                    <a:schemeClr val="tx1"/>
                  </a:solidFill>
                </a:rPr>
                <a:t>AWS Batch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Calls ECS </a:t>
              </a:r>
              <a:r>
                <a:rPr lang="en-US" dirty="0" err="1">
                  <a:solidFill>
                    <a:schemeClr val="tx1"/>
                  </a:solidFill>
                </a:rPr>
                <a:t>RunTask</a:t>
              </a:r>
              <a:r>
                <a:rPr lang="en-US" dirty="0">
                  <a:solidFill>
                    <a:schemeClr val="tx1"/>
                  </a:solidFill>
                </a:rPr>
                <a:t> for each job in queue: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40 tasks/second for EC2 tasks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20 tasks/second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for AWS </a:t>
              </a:r>
              <a:r>
                <a:rPr lang="en-US" dirty="0" err="1">
                  <a:solidFill>
                    <a:schemeClr val="tx1"/>
                  </a:solidFill>
                </a:rPr>
                <a:t>Fargate</a:t>
              </a:r>
              <a:r>
                <a:rPr lang="en-US" dirty="0">
                  <a:solidFill>
                    <a:schemeClr val="tx1"/>
                  </a:solidFill>
                </a:rPr>
                <a:t> tasks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BF32E296-639B-8045-812E-E874D5C933BC}"/>
                </a:ext>
              </a:extLst>
            </p:cNvPr>
            <p:cNvSpPr/>
            <p:nvPr/>
          </p:nvSpPr>
          <p:spPr>
            <a:xfrm>
              <a:off x="4767153" y="2589050"/>
              <a:ext cx="142380" cy="151809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7DCED6E5-886C-9249-A91E-B3F31C4FCC09}"/>
                </a:ext>
              </a:extLst>
            </p:cNvPr>
            <p:cNvSpPr/>
            <p:nvPr/>
          </p:nvSpPr>
          <p:spPr>
            <a:xfrm>
              <a:off x="4753649" y="4440646"/>
              <a:ext cx="142380" cy="151809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D4BA246-1259-7747-8809-C2498A0AA549}"/>
              </a:ext>
            </a:extLst>
          </p:cNvPr>
          <p:cNvCxnSpPr>
            <a:cxnSpLocks/>
            <a:stCxn id="73" idx="2"/>
            <a:endCxn id="50" idx="6"/>
          </p:cNvCxnSpPr>
          <p:nvPr/>
        </p:nvCxnSpPr>
        <p:spPr>
          <a:xfrm flipH="1" flipV="1">
            <a:off x="3537832" y="3038604"/>
            <a:ext cx="679658" cy="1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8FE0270-BD3E-134F-8BAF-73DEE591F634}"/>
              </a:ext>
            </a:extLst>
          </p:cNvPr>
          <p:cNvCxnSpPr>
            <a:cxnSpLocks/>
            <a:stCxn id="51" idx="6"/>
            <a:endCxn id="68" idx="2"/>
          </p:cNvCxnSpPr>
          <p:nvPr/>
        </p:nvCxnSpPr>
        <p:spPr>
          <a:xfrm>
            <a:off x="3524328" y="4890200"/>
            <a:ext cx="700509" cy="1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544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295</Words>
  <Application>Microsoft Macintosh PowerPoint</Application>
  <PresentationFormat>Widescreen</PresentationFormat>
  <Paragraphs>67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14</cp:revision>
  <dcterms:created xsi:type="dcterms:W3CDTF">2022-01-20T16:37:01Z</dcterms:created>
  <dcterms:modified xsi:type="dcterms:W3CDTF">2022-04-14T20:04:49Z</dcterms:modified>
</cp:coreProperties>
</file>